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102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2017/3/28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2017/3/28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2017/3/28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2017/3/28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2017/3/28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2017/3/28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2017/3/28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2017/3/28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2017/3/28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2017/3/28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2017/3/28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2017/3/28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0" y="2420"/>
            <a:ext cx="9144000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小笠原世界</a:t>
            </a:r>
            <a:r>
              <a:rPr lang="ja-JP" altLang="en-US" sz="36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遺産</a:t>
            </a:r>
            <a:r>
              <a:rPr lang="ja-JP" altLang="en-US" sz="3600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センター概要</a:t>
            </a:r>
            <a:endParaRPr kumimoji="1" lang="ja-JP" altLang="en-US" sz="3600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16" name="グループ化 15"/>
          <p:cNvGrpSpPr/>
          <p:nvPr/>
        </p:nvGrpSpPr>
        <p:grpSpPr>
          <a:xfrm>
            <a:off x="106269" y="4610534"/>
            <a:ext cx="4321715" cy="2274850"/>
            <a:chOff x="992000" y="0"/>
            <a:chExt cx="4321870" cy="2275219"/>
          </a:xfrm>
        </p:grpSpPr>
        <p:pic>
          <p:nvPicPr>
            <p:cNvPr id="17" name="図 16" descr="平面図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1551" t="27859" r="1774" b="12099"/>
            <a:stretch/>
          </p:blipFill>
          <p:spPr bwMode="auto">
            <a:xfrm>
              <a:off x="992000" y="0"/>
              <a:ext cx="4321870" cy="2129486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8" name="フリーフォーム 17"/>
            <p:cNvSpPr/>
            <p:nvPr/>
          </p:nvSpPr>
          <p:spPr>
            <a:xfrm>
              <a:off x="1311215" y="138023"/>
              <a:ext cx="3623480" cy="1876568"/>
            </a:xfrm>
            <a:custGeom>
              <a:avLst/>
              <a:gdLst>
                <a:gd name="connsiteX0" fmla="*/ 0 w 3623480"/>
                <a:gd name="connsiteY0" fmla="*/ 1876568 h 1876568"/>
                <a:gd name="connsiteX1" fmla="*/ 0 w 3623480"/>
                <a:gd name="connsiteY1" fmla="*/ 477672 h 1876568"/>
                <a:gd name="connsiteX2" fmla="*/ 675564 w 3623480"/>
                <a:gd name="connsiteY2" fmla="*/ 477672 h 1876568"/>
                <a:gd name="connsiteX3" fmla="*/ 675564 w 3623480"/>
                <a:gd name="connsiteY3" fmla="*/ 348018 h 1876568"/>
                <a:gd name="connsiteX4" fmla="*/ 1009934 w 3623480"/>
                <a:gd name="connsiteY4" fmla="*/ 348018 h 1876568"/>
                <a:gd name="connsiteX5" fmla="*/ 1009934 w 3623480"/>
                <a:gd name="connsiteY5" fmla="*/ 163774 h 1876568"/>
                <a:gd name="connsiteX6" fmla="*/ 1508078 w 3623480"/>
                <a:gd name="connsiteY6" fmla="*/ 163774 h 1876568"/>
                <a:gd name="connsiteX7" fmla="*/ 1508078 w 3623480"/>
                <a:gd name="connsiteY7" fmla="*/ 0 h 1876568"/>
                <a:gd name="connsiteX8" fmla="*/ 3623480 w 3623480"/>
                <a:gd name="connsiteY8" fmla="*/ 0 h 1876568"/>
                <a:gd name="connsiteX9" fmla="*/ 3623480 w 3623480"/>
                <a:gd name="connsiteY9" fmla="*/ 1856096 h 1876568"/>
                <a:gd name="connsiteX10" fmla="*/ 0 w 3623480"/>
                <a:gd name="connsiteY10" fmla="*/ 1876568 h 1876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623480" h="1876568">
                  <a:moveTo>
                    <a:pt x="0" y="1876568"/>
                  </a:moveTo>
                  <a:lnTo>
                    <a:pt x="0" y="477672"/>
                  </a:lnTo>
                  <a:lnTo>
                    <a:pt x="675564" y="477672"/>
                  </a:lnTo>
                  <a:lnTo>
                    <a:pt x="675564" y="348018"/>
                  </a:lnTo>
                  <a:lnTo>
                    <a:pt x="1009934" y="348018"/>
                  </a:lnTo>
                  <a:lnTo>
                    <a:pt x="1009934" y="163774"/>
                  </a:lnTo>
                  <a:lnTo>
                    <a:pt x="1508078" y="163774"/>
                  </a:lnTo>
                  <a:lnTo>
                    <a:pt x="1508078" y="0"/>
                  </a:lnTo>
                  <a:lnTo>
                    <a:pt x="3623480" y="0"/>
                  </a:lnTo>
                  <a:lnTo>
                    <a:pt x="3623480" y="1856096"/>
                  </a:lnTo>
                  <a:lnTo>
                    <a:pt x="0" y="1876568"/>
                  </a:lnTo>
                  <a:close/>
                </a:path>
              </a:pathLst>
            </a:custGeom>
            <a:solidFill>
              <a:srgbClr val="FFC000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19" name="正方形/長方形 18"/>
            <p:cNvSpPr/>
            <p:nvPr/>
          </p:nvSpPr>
          <p:spPr>
            <a:xfrm>
              <a:off x="1466490" y="759125"/>
              <a:ext cx="1014150" cy="37176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ja-JP" sz="1100" kern="100">
                  <a:solidFill>
                    <a:srgbClr val="000000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/>
                </a:rPr>
                <a:t>動物対処室</a:t>
              </a:r>
              <a:endParaRPr lang="ja-JP" sz="1050" kern="10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</p:txBody>
        </p:sp>
        <p:sp>
          <p:nvSpPr>
            <p:cNvPr id="20" name="正方形/長方形 19"/>
            <p:cNvSpPr/>
            <p:nvPr/>
          </p:nvSpPr>
          <p:spPr>
            <a:xfrm>
              <a:off x="2587924" y="759125"/>
              <a:ext cx="1284385" cy="37112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ja-JP" sz="1100" kern="100">
                  <a:solidFill>
                    <a:srgbClr val="000000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/>
                </a:rPr>
                <a:t>保護増殖室</a:t>
              </a:r>
              <a:endParaRPr lang="ja-JP" sz="1050" kern="10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</p:txBody>
        </p:sp>
        <p:sp>
          <p:nvSpPr>
            <p:cNvPr id="21" name="正方形/長方形 20"/>
            <p:cNvSpPr/>
            <p:nvPr/>
          </p:nvSpPr>
          <p:spPr>
            <a:xfrm>
              <a:off x="1466490" y="1293963"/>
              <a:ext cx="2205777" cy="540749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ja-JP" sz="1100" kern="100">
                  <a:solidFill>
                    <a:srgbClr val="000000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/>
                </a:rPr>
                <a:t>検査・処置室等</a:t>
              </a:r>
              <a:endParaRPr lang="ja-JP" sz="1050" kern="10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</p:txBody>
        </p:sp>
        <p:sp>
          <p:nvSpPr>
            <p:cNvPr id="22" name="正方形/長方形 21"/>
            <p:cNvSpPr/>
            <p:nvPr/>
          </p:nvSpPr>
          <p:spPr>
            <a:xfrm>
              <a:off x="4399471" y="241540"/>
              <a:ext cx="515527" cy="51540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ja-JP" sz="1100" kern="100">
                  <a:solidFill>
                    <a:srgbClr val="000000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/>
                </a:rPr>
                <a:t>会議室</a:t>
              </a:r>
              <a:endParaRPr lang="ja-JP" sz="1050" kern="10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3890513" y="759125"/>
              <a:ext cx="1022044" cy="490054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ja-JP" sz="1100" kern="100">
                  <a:solidFill>
                    <a:srgbClr val="000000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/>
                </a:rPr>
                <a:t>展示ホール</a:t>
              </a:r>
              <a:endParaRPr lang="ja-JP" sz="1050" kern="10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</p:txBody>
        </p:sp>
        <p:sp>
          <p:nvSpPr>
            <p:cNvPr id="24" name="正方形/長方形 23"/>
            <p:cNvSpPr/>
            <p:nvPr/>
          </p:nvSpPr>
          <p:spPr>
            <a:xfrm>
              <a:off x="3666226" y="1293963"/>
              <a:ext cx="726808" cy="54048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ja-JP" sz="1100" kern="100" dirty="0">
                  <a:solidFill>
                    <a:srgbClr val="000000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/>
                </a:rPr>
                <a:t>管理事務室</a:t>
              </a:r>
              <a:endParaRPr lang="ja-JP" sz="1050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</p:txBody>
        </p:sp>
        <p:sp>
          <p:nvSpPr>
            <p:cNvPr id="25" name="テキスト ボックス 18"/>
            <p:cNvSpPr txBox="1"/>
            <p:nvPr/>
          </p:nvSpPr>
          <p:spPr>
            <a:xfrm>
              <a:off x="4278548" y="1983754"/>
              <a:ext cx="748665" cy="29146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ja-JP" sz="1100" kern="100"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/>
                </a:rPr>
                <a:t>一般入口</a:t>
              </a:r>
              <a:endParaRPr lang="ja-JP" sz="1050" kern="10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</p:txBody>
        </p:sp>
        <p:cxnSp>
          <p:nvCxnSpPr>
            <p:cNvPr id="26" name="直線矢印コネクタ 25"/>
            <p:cNvCxnSpPr/>
            <p:nvPr/>
          </p:nvCxnSpPr>
          <p:spPr>
            <a:xfrm flipV="1">
              <a:off x="4658264" y="1708031"/>
              <a:ext cx="0" cy="32956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テキスト ボックス 20"/>
            <p:cNvSpPr txBox="1"/>
            <p:nvPr/>
          </p:nvSpPr>
          <p:spPr>
            <a:xfrm>
              <a:off x="992001" y="802127"/>
              <a:ext cx="392430" cy="79692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eaVert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ja-JP" sz="1100" kern="100" dirty="0"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/>
                </a:rPr>
                <a:t>対処室入口</a:t>
              </a:r>
              <a:endParaRPr lang="ja-JP" sz="1050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</p:txBody>
        </p:sp>
        <p:cxnSp>
          <p:nvCxnSpPr>
            <p:cNvPr id="28" name="直線矢印コネクタ 27"/>
            <p:cNvCxnSpPr/>
            <p:nvPr/>
          </p:nvCxnSpPr>
          <p:spPr>
            <a:xfrm>
              <a:off x="1276709" y="1069676"/>
              <a:ext cx="201295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51" name="正方形/長方形 2050"/>
          <p:cNvSpPr/>
          <p:nvPr/>
        </p:nvSpPr>
        <p:spPr>
          <a:xfrm>
            <a:off x="255722" y="864540"/>
            <a:ext cx="856474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dirty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１．施設</a:t>
            </a:r>
            <a:r>
              <a:rPr lang="ja-JP" altLang="ja-JP" dirty="0" smtClean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</a:t>
            </a:r>
            <a:r>
              <a:rPr lang="ja-JP" altLang="en-US" dirty="0" smtClean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目的</a:t>
            </a:r>
            <a:endParaRPr lang="en-US" altLang="ja-JP" dirty="0" smtClean="0">
              <a:solidFill>
                <a:srgbClr val="0070C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世界遺産管理の課題である外来種対策や、世界遺産としての主要な価値である陸産</a:t>
            </a:r>
            <a:r>
              <a:rPr lang="ja-JP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貝類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・希少昆虫類</a:t>
            </a:r>
            <a:r>
              <a:rPr lang="ja-JP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等</a:t>
            </a:r>
            <a:r>
              <a:rPr lang="ja-JP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の域外保全のための拠点機能を有する。</a:t>
            </a:r>
          </a:p>
          <a:p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また</a:t>
            </a:r>
            <a:r>
              <a:rPr lang="ja-JP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、小笠原村を中心とした協議会による管理運営下で、</a:t>
            </a:r>
            <a:r>
              <a:rPr lang="ja-JP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ペット</a:t>
            </a:r>
            <a:r>
              <a:rPr lang="ja-JP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由来の外来</a:t>
            </a:r>
            <a:r>
              <a:rPr lang="ja-JP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種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を生み出さないためのネコ等のペットの</a:t>
            </a:r>
            <a:r>
              <a:rPr lang="ja-JP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適正</a:t>
            </a:r>
            <a:r>
              <a:rPr lang="ja-JP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飼養の推進、野生動物の保護を担う動物対処室を</a:t>
            </a:r>
            <a:r>
              <a:rPr lang="ja-JP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併設する。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展示ホールでは、小笠原諸島の世界</a:t>
            </a:r>
            <a:r>
              <a:rPr lang="ja-JP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遺産</a:t>
            </a:r>
            <a:r>
              <a:rPr lang="ja-JP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の価値や</a:t>
            </a:r>
            <a:r>
              <a:rPr lang="ja-JP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保全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の取り組み</a:t>
            </a:r>
            <a:r>
              <a:rPr lang="ja-JP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</a:t>
            </a:r>
            <a:r>
              <a:rPr lang="ja-JP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係る情報も提供している。</a:t>
            </a:r>
          </a:p>
        </p:txBody>
      </p:sp>
      <p:sp>
        <p:nvSpPr>
          <p:cNvPr id="42" name="正方形/長方形 41"/>
          <p:cNvSpPr/>
          <p:nvPr/>
        </p:nvSpPr>
        <p:spPr>
          <a:xfrm>
            <a:off x="255723" y="2834655"/>
            <a:ext cx="532018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２．施設概要</a:t>
            </a:r>
            <a:endParaRPr lang="en-US" altLang="ja-JP" dirty="0" smtClean="0">
              <a:solidFill>
                <a:srgbClr val="0070C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施設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位置：小笠原村父島字西町</a:t>
            </a:r>
          </a:p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規模・構造：鉄骨造平屋建約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850㎡</a:t>
            </a:r>
          </a:p>
          <a:p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事務の供用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開始：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H29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４月</a:t>
            </a: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（＊）</a:t>
            </a:r>
            <a:endParaRPr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展示ホール等の一般公開は</a:t>
            </a:r>
            <a:r>
              <a:rPr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月中旬を予定</a:t>
            </a:r>
            <a:endParaRPr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103922"/>
            <a:ext cx="4385635" cy="3289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3735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69</Words>
  <Application>Microsoft Office PowerPoint</Application>
  <PresentationFormat>画面に合わせる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ＭＳ Ｐゴシック</vt:lpstr>
      <vt:lpstr>Arial</vt:lpstr>
      <vt:lpstr>Calibri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松永 暁道</dc:creator>
  <cp:lastModifiedBy>澤 邦之</cp:lastModifiedBy>
  <cp:revision>11</cp:revision>
  <cp:lastPrinted>2017-02-24T00:23:03Z</cp:lastPrinted>
  <dcterms:created xsi:type="dcterms:W3CDTF">2017-02-22T13:00:13Z</dcterms:created>
  <dcterms:modified xsi:type="dcterms:W3CDTF">2017-03-28T04:51:27Z</dcterms:modified>
</cp:coreProperties>
</file>