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image/vnd.ms-photo" Extension="wdp"/>
  <Default ContentType="application/vnd.openxmlformats-officedocument.spreadsheetml.sheet" Extension="xlsx"/>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drawingml.chartshapes+xml" PartName="/ppt/drawings/drawing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4"/>
    <p:sldMasterId id="2147484229" r:id="rId5"/>
    <p:sldMasterId id="2147484324" r:id="rId6"/>
    <p:sldMasterId id="2147484333" r:id="rId7"/>
    <p:sldMasterId id="2147484355" r:id="rId8"/>
    <p:sldMasterId id="2147484365" r:id="rId9"/>
    <p:sldMasterId id="2147484408" r:id="rId10"/>
    <p:sldMasterId id="2147484417" r:id="rId11"/>
    <p:sldMasterId id="2147484426" r:id="rId12"/>
    <p:sldMasterId id="2147484495" r:id="rId13"/>
    <p:sldMasterId id="2147484508" r:id="rId14"/>
  </p:sldMasterIdLst>
  <p:notesMasterIdLst>
    <p:notesMasterId r:id="rId62"/>
  </p:notesMasterIdLst>
  <p:handoutMasterIdLst>
    <p:handoutMasterId r:id="rId63"/>
  </p:handoutMasterIdLst>
  <p:sldIdLst>
    <p:sldId id="1492" r:id="rId15"/>
    <p:sldId id="2104" r:id="rId16"/>
    <p:sldId id="1463" r:id="rId17"/>
    <p:sldId id="1464" r:id="rId18"/>
    <p:sldId id="1465" r:id="rId19"/>
    <p:sldId id="1467" r:id="rId20"/>
    <p:sldId id="973" r:id="rId21"/>
    <p:sldId id="1468" r:id="rId22"/>
    <p:sldId id="2147477077" r:id="rId23"/>
    <p:sldId id="2147483579" r:id="rId24"/>
    <p:sldId id="2147483588" r:id="rId25"/>
    <p:sldId id="2147483581" r:id="rId26"/>
    <p:sldId id="2138" r:id="rId27"/>
    <p:sldId id="2147482974" r:id="rId28"/>
    <p:sldId id="2147477079" r:id="rId29"/>
    <p:sldId id="2147483586" r:id="rId30"/>
    <p:sldId id="2147476776" r:id="rId31"/>
    <p:sldId id="2147483587" r:id="rId32"/>
    <p:sldId id="2147482948" r:id="rId33"/>
    <p:sldId id="2147483556" r:id="rId34"/>
    <p:sldId id="2147483619" r:id="rId35"/>
    <p:sldId id="2147483610" r:id="rId36"/>
    <p:sldId id="2147483618" r:id="rId37"/>
    <p:sldId id="2147483620" r:id="rId38"/>
    <p:sldId id="2147483621" r:id="rId39"/>
    <p:sldId id="2147483615" r:id="rId40"/>
    <p:sldId id="2147483622" r:id="rId41"/>
    <p:sldId id="2147483616" r:id="rId42"/>
    <p:sldId id="2147483625" r:id="rId43"/>
    <p:sldId id="2147483611" r:id="rId44"/>
    <p:sldId id="1485" r:id="rId45"/>
    <p:sldId id="1486" r:id="rId46"/>
    <p:sldId id="2147483612" r:id="rId47"/>
    <p:sldId id="2147483148" r:id="rId48"/>
    <p:sldId id="2147483162" r:id="rId49"/>
    <p:sldId id="2147483161" r:id="rId50"/>
    <p:sldId id="2147483163" r:id="rId51"/>
    <p:sldId id="2147483165" r:id="rId52"/>
    <p:sldId id="2147483128" r:id="rId53"/>
    <p:sldId id="2147483129" r:id="rId54"/>
    <p:sldId id="2147483600" r:id="rId55"/>
    <p:sldId id="257" r:id="rId56"/>
    <p:sldId id="2147483113" r:id="rId57"/>
    <p:sldId id="2147483114" r:id="rId58"/>
    <p:sldId id="2147483115" r:id="rId59"/>
    <p:sldId id="2147483626" r:id="rId60"/>
    <p:sldId id="2147477088" r:id="rId6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5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6DE"/>
    <a:srgbClr val="E9F3EF"/>
    <a:srgbClr val="000000"/>
    <a:srgbClr val="5C9093"/>
    <a:srgbClr val="CCECFF"/>
    <a:srgbClr val="FF3300"/>
    <a:srgbClr val="F9DD0F"/>
    <a:srgbClr val="F5E409"/>
    <a:srgbClr val="FBFB97"/>
    <a:srgbClr val="F1F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583089-4B8A-4302-A349-4F0300BB4CA9}" v="4" dt="2025-11-19T06:01:17.250"/>
  </p1510:revLst>
</p1510:revInfo>
</file>

<file path=ppt/tableStyles.xml><?xml version="1.0" encoding="utf-8"?>
<a:tblStyleLst xmlns:a="http://schemas.openxmlformats.org/drawingml/2006/main" def="{21E4AEA4-8DFA-4A89-87EB-49C32662AFE0}">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Masters/slideMaster9.xml" Type="http://schemas.openxmlformats.org/officeDocument/2006/relationships/slideMaster"/><Relationship Id="rId13" Target="slideMasters/slideMaster10.xml" Type="http://schemas.openxmlformats.org/officeDocument/2006/relationships/slideMaster"/><Relationship Id="rId14" Target="slideMasters/slideMaster11.xml" Type="http://schemas.openxmlformats.org/officeDocument/2006/relationships/slideMaster"/><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customXml/item2.xml" Type="http://schemas.openxmlformats.org/officeDocument/2006/relationships/customXml"/><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customXml/item3.xml" Type="http://schemas.openxmlformats.org/officeDocument/2006/relationships/customXml"/><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slides/slide19.xml" Type="http://schemas.openxmlformats.org/officeDocument/2006/relationships/slide"/><Relationship Id="rId34" Target="slides/slide20.xml" Type="http://schemas.openxmlformats.org/officeDocument/2006/relationships/slide"/><Relationship Id="rId35" Target="slides/slide21.xml" Type="http://schemas.openxmlformats.org/officeDocument/2006/relationships/slide"/><Relationship Id="rId36" Target="slides/slide22.xml" Type="http://schemas.openxmlformats.org/officeDocument/2006/relationships/slide"/><Relationship Id="rId37" Target="slides/slide23.xml" Type="http://schemas.openxmlformats.org/officeDocument/2006/relationships/slide"/><Relationship Id="rId38" Target="slides/slide24.xml" Type="http://schemas.openxmlformats.org/officeDocument/2006/relationships/slide"/><Relationship Id="rId39" Target="slides/slide25.xml" Type="http://schemas.openxmlformats.org/officeDocument/2006/relationships/slide"/><Relationship Id="rId4" Target="slideMasters/slideMaster1.xml" Type="http://schemas.openxmlformats.org/officeDocument/2006/relationships/slideMaster"/><Relationship Id="rId40" Target="slides/slide26.xml" Type="http://schemas.openxmlformats.org/officeDocument/2006/relationships/slide"/><Relationship Id="rId41" Target="slides/slide27.xml" Type="http://schemas.openxmlformats.org/officeDocument/2006/relationships/slide"/><Relationship Id="rId42" Target="slides/slide28.xml" Type="http://schemas.openxmlformats.org/officeDocument/2006/relationships/slide"/><Relationship Id="rId43" Target="slides/slide29.xml" Type="http://schemas.openxmlformats.org/officeDocument/2006/relationships/slide"/><Relationship Id="rId44" Target="slides/slide30.xml" Type="http://schemas.openxmlformats.org/officeDocument/2006/relationships/slide"/><Relationship Id="rId45" Target="slides/slide31.xml" Type="http://schemas.openxmlformats.org/officeDocument/2006/relationships/slide"/><Relationship Id="rId46" Target="slides/slide32.xml" Type="http://schemas.openxmlformats.org/officeDocument/2006/relationships/slide"/><Relationship Id="rId47" Target="slides/slide33.xml" Type="http://schemas.openxmlformats.org/officeDocument/2006/relationships/slide"/><Relationship Id="rId48" Target="slides/slide34.xml" Type="http://schemas.openxmlformats.org/officeDocument/2006/relationships/slide"/><Relationship Id="rId49" Target="slides/slide35.xml" Type="http://schemas.openxmlformats.org/officeDocument/2006/relationships/slide"/><Relationship Id="rId5" Target="slideMasters/slideMaster2.xml" Type="http://schemas.openxmlformats.org/officeDocument/2006/relationships/slideMaster"/><Relationship Id="rId50" Target="slides/slide36.xml" Type="http://schemas.openxmlformats.org/officeDocument/2006/relationships/slide"/><Relationship Id="rId51" Target="slides/slide37.xml" Type="http://schemas.openxmlformats.org/officeDocument/2006/relationships/slide"/><Relationship Id="rId52" Target="slides/slide38.xml" Type="http://schemas.openxmlformats.org/officeDocument/2006/relationships/slide"/><Relationship Id="rId53" Target="slides/slide39.xml" Type="http://schemas.openxmlformats.org/officeDocument/2006/relationships/slide"/><Relationship Id="rId54" Target="slides/slide40.xml" Type="http://schemas.openxmlformats.org/officeDocument/2006/relationships/slide"/><Relationship Id="rId55" Target="slides/slide41.xml" Type="http://schemas.openxmlformats.org/officeDocument/2006/relationships/slide"/><Relationship Id="rId56" Target="slides/slide42.xml" Type="http://schemas.openxmlformats.org/officeDocument/2006/relationships/slide"/><Relationship Id="rId57" Target="slides/slide43.xml" Type="http://schemas.openxmlformats.org/officeDocument/2006/relationships/slide"/><Relationship Id="rId58" Target="slides/slide44.xml" Type="http://schemas.openxmlformats.org/officeDocument/2006/relationships/slide"/><Relationship Id="rId59" Target="slides/slide45.xml" Type="http://schemas.openxmlformats.org/officeDocument/2006/relationships/slide"/><Relationship Id="rId6" Target="slideMasters/slideMaster3.xml" Type="http://schemas.openxmlformats.org/officeDocument/2006/relationships/slideMaster"/><Relationship Id="rId60" Target="slides/slide46.xml" Type="http://schemas.openxmlformats.org/officeDocument/2006/relationships/slide"/><Relationship Id="rId61" Target="slides/slide47.xml" Type="http://schemas.openxmlformats.org/officeDocument/2006/relationships/slide"/><Relationship Id="rId62" Target="notesMasters/notesMaster1.xml" Type="http://schemas.openxmlformats.org/officeDocument/2006/relationships/notesMaster"/><Relationship Id="rId63" Target="handoutMasters/handoutMaster1.xml" Type="http://schemas.openxmlformats.org/officeDocument/2006/relationships/handoutMaster"/><Relationship Id="rId64" Target="commentAuthors.xml" Type="http://schemas.openxmlformats.org/officeDocument/2006/relationships/commentAuthors"/><Relationship Id="rId65" Target="presProps.xml" Type="http://schemas.openxmlformats.org/officeDocument/2006/relationships/presProps"/><Relationship Id="rId66" Target="viewProps.xml" Type="http://schemas.openxmlformats.org/officeDocument/2006/relationships/viewProps"/><Relationship Id="rId67" Target="theme/theme1.xml" Type="http://schemas.openxmlformats.org/officeDocument/2006/relationships/theme"/><Relationship Id="rId68" Target="tableStyles.xml" Type="http://schemas.openxmlformats.org/officeDocument/2006/relationships/tableStyles"/><Relationship Id="rId69" Target="changesInfos/changesInfo1.xml" Type="http://schemas.microsoft.com/office/2016/11/relationships/changesInfo"/><Relationship Id="rId7" Target="slideMasters/slideMaster4.xml" Type="http://schemas.openxmlformats.org/officeDocument/2006/relationships/slideMaster"/><Relationship Id="rId70" Target="revisionInfo.xml" Type="http://schemas.microsoft.com/office/2015/10/relationships/revisionInfo"/><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堀 伸浩(HORI Nobuhiro)" userId="a8c7135e-9e06-4749-8ad5-07a49e7f503d" providerId="ADAL" clId="{D4ECCAB0-1D8F-41E4-AA50-F9DC8AD8E32C}"/>
    <pc:docChg chg="modNotesMaster modHandout">
      <pc:chgData name="堀 伸浩(HORI Nobuhiro)" userId="a8c7135e-9e06-4749-8ad5-07a49e7f503d" providerId="ADAL" clId="{D4ECCAB0-1D8F-41E4-AA50-F9DC8AD8E32C}" dt="2025-11-19T06:01:17.250" v="3"/>
      <pc:docMkLst>
        <pc:docMk/>
      </pc:docMkLst>
    </pc:docChg>
  </pc:docChgLst>
  <pc:docChgLst>
    <pc:chgData name="岸 薫子(KISHI Kaoruko)" userId="e8a4d747-c6be-4237-9762-7572c15d23af" providerId="ADAL" clId="{4A2F52B6-DB92-4318-B464-D7A405C7853F}"/>
    <pc:docChg chg="undo custSel addSld delSld modSld sldOrd delMainMaster">
      <pc:chgData name="岸 薫子(KISHI Kaoruko)" userId="e8a4d747-c6be-4237-9762-7572c15d23af" providerId="ADAL" clId="{4A2F52B6-DB92-4318-B464-D7A405C7853F}" dt="2025-07-02T01:54:52.617" v="448" actId="47"/>
      <pc:docMkLst>
        <pc:docMk/>
      </pc:docMkLst>
      <pc:sldChg chg="add del">
        <pc:chgData name="岸 薫子(KISHI Kaoruko)" userId="e8a4d747-c6be-4237-9762-7572c15d23af" providerId="ADAL" clId="{4A2F52B6-DB92-4318-B464-D7A405C7853F}" dt="2025-07-01T07:29:58.471" v="334"/>
        <pc:sldMkLst>
          <pc:docMk/>
          <pc:sldMk cId="892424965" sldId="257"/>
        </pc:sldMkLst>
      </pc:sldChg>
      <pc:sldChg chg="ord">
        <pc:chgData name="岸 薫子(KISHI Kaoruko)" userId="e8a4d747-c6be-4237-9762-7572c15d23af" providerId="ADAL" clId="{4A2F52B6-DB92-4318-B464-D7A405C7853F}" dt="2025-07-01T06:44:05.317" v="30"/>
        <pc:sldMkLst>
          <pc:docMk/>
          <pc:sldMk cId="4081691728" sldId="1468"/>
        </pc:sldMkLst>
      </pc:sldChg>
      <pc:sldChg chg="addSp delSp modSp add del mod">
        <pc:chgData name="岸 薫子(KISHI Kaoruko)" userId="e8a4d747-c6be-4237-9762-7572c15d23af" providerId="ADAL" clId="{4A2F52B6-DB92-4318-B464-D7A405C7853F}" dt="2025-07-01T07:27:16.600" v="327"/>
        <pc:sldMkLst>
          <pc:docMk/>
          <pc:sldMk cId="1950420680" sldId="1485"/>
        </pc:sldMkLst>
      </pc:sldChg>
      <pc:sldChg chg="delSp modSp add del mod">
        <pc:chgData name="岸 薫子(KISHI Kaoruko)" userId="e8a4d747-c6be-4237-9762-7572c15d23af" providerId="ADAL" clId="{4A2F52B6-DB92-4318-B464-D7A405C7853F}" dt="2025-07-01T07:35:20.275" v="418" actId="6549"/>
        <pc:sldMkLst>
          <pc:docMk/>
          <pc:sldMk cId="3753978843" sldId="1486"/>
        </pc:sldMkLst>
      </pc:sldChg>
      <pc:sldChg chg="add del">
        <pc:chgData name="岸 薫子(KISHI Kaoruko)" userId="e8a4d747-c6be-4237-9762-7572c15d23af" providerId="ADAL" clId="{4A2F52B6-DB92-4318-B464-D7A405C7853F}" dt="2025-07-02T01:54:52.617" v="448" actId="47"/>
        <pc:sldMkLst>
          <pc:docMk/>
          <pc:sldMk cId="1899974523" sldId="1487"/>
        </pc:sldMkLst>
      </pc:sldChg>
      <pc:sldChg chg="modSp mod">
        <pc:chgData name="岸 薫子(KISHI Kaoruko)" userId="e8a4d747-c6be-4237-9762-7572c15d23af" providerId="ADAL" clId="{4A2F52B6-DB92-4318-B464-D7A405C7853F}" dt="2025-07-01T06:40:05.096" v="22" actId="20577"/>
        <pc:sldMkLst>
          <pc:docMk/>
          <pc:sldMk cId="3905598025" sldId="1492"/>
        </pc:sldMkLst>
      </pc:sldChg>
      <pc:sldChg chg="del">
        <pc:chgData name="岸 薫子(KISHI Kaoruko)" userId="e8a4d747-c6be-4237-9762-7572c15d23af" providerId="ADAL" clId="{4A2F52B6-DB92-4318-B464-D7A405C7853F}" dt="2025-07-01T06:43:55.181" v="28" actId="47"/>
        <pc:sldMkLst>
          <pc:docMk/>
          <pc:sldMk cId="4260172650" sldId="1598"/>
        </pc:sldMkLst>
      </pc:sldChg>
      <pc:sldChg chg="modSp mod">
        <pc:chgData name="岸 薫子(KISHI Kaoruko)" userId="e8a4d747-c6be-4237-9762-7572c15d23af" providerId="ADAL" clId="{4A2F52B6-DB92-4318-B464-D7A405C7853F}" dt="2025-07-01T06:50:00.831" v="216" actId="20577"/>
        <pc:sldMkLst>
          <pc:docMk/>
          <pc:sldMk cId="1639578251" sldId="2104"/>
        </pc:sldMkLst>
      </pc:sldChg>
      <pc:sldChg chg="del">
        <pc:chgData name="岸 薫子(KISHI Kaoruko)" userId="e8a4d747-c6be-4237-9762-7572c15d23af" providerId="ADAL" clId="{4A2F52B6-DB92-4318-B464-D7A405C7853F}" dt="2025-07-01T06:45:55.188" v="46" actId="47"/>
        <pc:sldMkLst>
          <pc:docMk/>
          <pc:sldMk cId="352273761" sldId="2147"/>
        </pc:sldMkLst>
      </pc:sldChg>
      <pc:sldChg chg="del">
        <pc:chgData name="岸 薫子(KISHI Kaoruko)" userId="e8a4d747-c6be-4237-9762-7572c15d23af" providerId="ADAL" clId="{4A2F52B6-DB92-4318-B464-D7A405C7853F}" dt="2025-07-01T06:47:46.814" v="178" actId="47"/>
        <pc:sldMkLst>
          <pc:docMk/>
          <pc:sldMk cId="1258314646" sldId="2214"/>
        </pc:sldMkLst>
      </pc:sldChg>
      <pc:sldChg chg="del">
        <pc:chgData name="岸 薫子(KISHI Kaoruko)" userId="e8a4d747-c6be-4237-9762-7572c15d23af" providerId="ADAL" clId="{4A2F52B6-DB92-4318-B464-D7A405C7853F}" dt="2025-07-01T06:46:12.894" v="51" actId="47"/>
        <pc:sldMkLst>
          <pc:docMk/>
          <pc:sldMk cId="3511885574" sldId="2147477080"/>
        </pc:sldMkLst>
      </pc:sldChg>
      <pc:sldChg chg="del">
        <pc:chgData name="岸 薫子(KISHI Kaoruko)" userId="e8a4d747-c6be-4237-9762-7572c15d23af" providerId="ADAL" clId="{4A2F52B6-DB92-4318-B464-D7A405C7853F}" dt="2025-07-01T06:44:29.979" v="31" actId="47"/>
        <pc:sldMkLst>
          <pc:docMk/>
          <pc:sldMk cId="3853722956" sldId="2147477085"/>
        </pc:sldMkLst>
      </pc:sldChg>
      <pc:sldChg chg="del">
        <pc:chgData name="岸 薫子(KISHI Kaoruko)" userId="e8a4d747-c6be-4237-9762-7572c15d23af" providerId="ADAL" clId="{4A2F52B6-DB92-4318-B464-D7A405C7853F}" dt="2025-07-01T06:47:46.814" v="178" actId="47"/>
        <pc:sldMkLst>
          <pc:docMk/>
          <pc:sldMk cId="4171526667" sldId="2147482841"/>
        </pc:sldMkLst>
      </pc:sldChg>
      <pc:sldChg chg="del">
        <pc:chgData name="岸 薫子(KISHI Kaoruko)" userId="e8a4d747-c6be-4237-9762-7572c15d23af" providerId="ADAL" clId="{4A2F52B6-DB92-4318-B464-D7A405C7853F}" dt="2025-07-01T06:47:46.814" v="178" actId="47"/>
        <pc:sldMkLst>
          <pc:docMk/>
          <pc:sldMk cId="973638077" sldId="2147482906"/>
        </pc:sldMkLst>
      </pc:sldChg>
      <pc:sldChg chg="modSp mod">
        <pc:chgData name="岸 薫子(KISHI Kaoruko)" userId="e8a4d747-c6be-4237-9762-7572c15d23af" providerId="ADAL" clId="{4A2F52B6-DB92-4318-B464-D7A405C7853F}" dt="2025-07-01T06:47:27.779" v="177" actId="20577"/>
        <pc:sldMkLst>
          <pc:docMk/>
          <pc:sldMk cId="951610420" sldId="2147482948"/>
        </pc:sldMkLst>
      </pc:sldChg>
      <pc:sldChg chg="del">
        <pc:chgData name="岸 薫子(KISHI Kaoruko)" userId="e8a4d747-c6be-4237-9762-7572c15d23af" providerId="ADAL" clId="{4A2F52B6-DB92-4318-B464-D7A405C7853F}" dt="2025-07-01T06:47:46.814" v="178" actId="47"/>
        <pc:sldMkLst>
          <pc:docMk/>
          <pc:sldMk cId="3619603036" sldId="2147482949"/>
        </pc:sldMkLst>
      </pc:sldChg>
      <pc:sldChg chg="del">
        <pc:chgData name="岸 薫子(KISHI Kaoruko)" userId="e8a4d747-c6be-4237-9762-7572c15d23af" providerId="ADAL" clId="{4A2F52B6-DB92-4318-B464-D7A405C7853F}" dt="2025-07-01T06:47:46.814" v="178" actId="47"/>
        <pc:sldMkLst>
          <pc:docMk/>
          <pc:sldMk cId="3106984033" sldId="2147482951"/>
        </pc:sldMkLst>
      </pc:sldChg>
      <pc:sldChg chg="del">
        <pc:chgData name="岸 薫子(KISHI Kaoruko)" userId="e8a4d747-c6be-4237-9762-7572c15d23af" providerId="ADAL" clId="{4A2F52B6-DB92-4318-B464-D7A405C7853F}" dt="2025-07-01T06:47:46.814" v="178" actId="47"/>
        <pc:sldMkLst>
          <pc:docMk/>
          <pc:sldMk cId="401009773" sldId="2147482957"/>
        </pc:sldMkLst>
      </pc:sldChg>
      <pc:sldChg chg="del">
        <pc:chgData name="岸 薫子(KISHI Kaoruko)" userId="e8a4d747-c6be-4237-9762-7572c15d23af" providerId="ADAL" clId="{4A2F52B6-DB92-4318-B464-D7A405C7853F}" dt="2025-07-01T06:47:46.814" v="178" actId="47"/>
        <pc:sldMkLst>
          <pc:docMk/>
          <pc:sldMk cId="4053826389" sldId="2147482958"/>
        </pc:sldMkLst>
      </pc:sldChg>
      <pc:sldChg chg="del">
        <pc:chgData name="岸 薫子(KISHI Kaoruko)" userId="e8a4d747-c6be-4237-9762-7572c15d23af" providerId="ADAL" clId="{4A2F52B6-DB92-4318-B464-D7A405C7853F}" dt="2025-07-01T06:47:46.814" v="178" actId="47"/>
        <pc:sldMkLst>
          <pc:docMk/>
          <pc:sldMk cId="940858300" sldId="2147482963"/>
        </pc:sldMkLst>
      </pc:sldChg>
      <pc:sldChg chg="del">
        <pc:chgData name="岸 薫子(KISHI Kaoruko)" userId="e8a4d747-c6be-4237-9762-7572c15d23af" providerId="ADAL" clId="{4A2F52B6-DB92-4318-B464-D7A405C7853F}" dt="2025-07-01T06:47:46.814" v="178" actId="47"/>
        <pc:sldMkLst>
          <pc:docMk/>
          <pc:sldMk cId="1578636175" sldId="2147482967"/>
        </pc:sldMkLst>
      </pc:sldChg>
      <pc:sldChg chg="del">
        <pc:chgData name="岸 薫子(KISHI Kaoruko)" userId="e8a4d747-c6be-4237-9762-7572c15d23af" providerId="ADAL" clId="{4A2F52B6-DB92-4318-B464-D7A405C7853F}" dt="2025-07-01T06:47:46.814" v="178" actId="47"/>
        <pc:sldMkLst>
          <pc:docMk/>
          <pc:sldMk cId="1427852760" sldId="2147482978"/>
        </pc:sldMkLst>
      </pc:sldChg>
      <pc:sldChg chg="del">
        <pc:chgData name="岸 薫子(KISHI Kaoruko)" userId="e8a4d747-c6be-4237-9762-7572c15d23af" providerId="ADAL" clId="{4A2F52B6-DB92-4318-B464-D7A405C7853F}" dt="2025-07-01T06:47:46.814" v="178" actId="47"/>
        <pc:sldMkLst>
          <pc:docMk/>
          <pc:sldMk cId="1185459462" sldId="2147483028"/>
        </pc:sldMkLst>
      </pc:sldChg>
      <pc:sldChg chg="del">
        <pc:chgData name="岸 薫子(KISHI Kaoruko)" userId="e8a4d747-c6be-4237-9762-7572c15d23af" providerId="ADAL" clId="{4A2F52B6-DB92-4318-B464-D7A405C7853F}" dt="2025-07-01T06:43:41.278" v="27" actId="47"/>
        <pc:sldMkLst>
          <pc:docMk/>
          <pc:sldMk cId="3814622042" sldId="2147483081"/>
        </pc:sldMkLst>
      </pc:sldChg>
      <pc:sldChg chg="add del">
        <pc:chgData name="岸 薫子(KISHI Kaoruko)" userId="e8a4d747-c6be-4237-9762-7572c15d23af" providerId="ADAL" clId="{4A2F52B6-DB92-4318-B464-D7A405C7853F}" dt="2025-07-01T07:29:58.471" v="334"/>
        <pc:sldMkLst>
          <pc:docMk/>
          <pc:sldMk cId="2165108521" sldId="2147483113"/>
        </pc:sldMkLst>
      </pc:sldChg>
      <pc:sldChg chg="add del">
        <pc:chgData name="岸 薫子(KISHI Kaoruko)" userId="e8a4d747-c6be-4237-9762-7572c15d23af" providerId="ADAL" clId="{4A2F52B6-DB92-4318-B464-D7A405C7853F}" dt="2025-07-01T07:29:58.471" v="334"/>
        <pc:sldMkLst>
          <pc:docMk/>
          <pc:sldMk cId="3620053804" sldId="2147483114"/>
        </pc:sldMkLst>
      </pc:sldChg>
      <pc:sldChg chg="add del">
        <pc:chgData name="岸 薫子(KISHI Kaoruko)" userId="e8a4d747-c6be-4237-9762-7572c15d23af" providerId="ADAL" clId="{4A2F52B6-DB92-4318-B464-D7A405C7853F}" dt="2025-07-01T07:29:58.471" v="334"/>
        <pc:sldMkLst>
          <pc:docMk/>
          <pc:sldMk cId="2660664504" sldId="2147483115"/>
        </pc:sldMkLst>
      </pc:sldChg>
      <pc:sldChg chg="add del">
        <pc:chgData name="岸 薫子(KISHI Kaoruko)" userId="e8a4d747-c6be-4237-9762-7572c15d23af" providerId="ADAL" clId="{4A2F52B6-DB92-4318-B464-D7A405C7853F}" dt="2025-07-01T07:30:01.766" v="335" actId="47"/>
        <pc:sldMkLst>
          <pc:docMk/>
          <pc:sldMk cId="378630999" sldId="2147483116"/>
        </pc:sldMkLst>
      </pc:sldChg>
      <pc:sldChg chg="add del">
        <pc:chgData name="岸 薫子(KISHI Kaoruko)" userId="e8a4d747-c6be-4237-9762-7572c15d23af" providerId="ADAL" clId="{4A2F52B6-DB92-4318-B464-D7A405C7853F}" dt="2025-07-01T07:29:04.482" v="330"/>
        <pc:sldMkLst>
          <pc:docMk/>
          <pc:sldMk cId="2177773614" sldId="2147483128"/>
        </pc:sldMkLst>
      </pc:sldChg>
      <pc:sldChg chg="add del">
        <pc:chgData name="岸 薫子(KISHI Kaoruko)" userId="e8a4d747-c6be-4237-9762-7572c15d23af" providerId="ADAL" clId="{4A2F52B6-DB92-4318-B464-D7A405C7853F}" dt="2025-07-01T07:29:04.482" v="330"/>
        <pc:sldMkLst>
          <pc:docMk/>
          <pc:sldMk cId="332870569" sldId="2147483129"/>
        </pc:sldMkLst>
      </pc:sldChg>
      <pc:sldChg chg="add del">
        <pc:chgData name="岸 薫子(KISHI Kaoruko)" userId="e8a4d747-c6be-4237-9762-7572c15d23af" providerId="ADAL" clId="{4A2F52B6-DB92-4318-B464-D7A405C7853F}" dt="2025-07-01T07:29:04.482" v="330"/>
        <pc:sldMkLst>
          <pc:docMk/>
          <pc:sldMk cId="445503370" sldId="2147483148"/>
        </pc:sldMkLst>
      </pc:sldChg>
      <pc:sldChg chg="add del">
        <pc:chgData name="岸 薫子(KISHI Kaoruko)" userId="e8a4d747-c6be-4237-9762-7572c15d23af" providerId="ADAL" clId="{4A2F52B6-DB92-4318-B464-D7A405C7853F}" dt="2025-07-01T07:29:04.482" v="330"/>
        <pc:sldMkLst>
          <pc:docMk/>
          <pc:sldMk cId="3380401709" sldId="2147483161"/>
        </pc:sldMkLst>
      </pc:sldChg>
      <pc:sldChg chg="add del">
        <pc:chgData name="岸 薫子(KISHI Kaoruko)" userId="e8a4d747-c6be-4237-9762-7572c15d23af" providerId="ADAL" clId="{4A2F52B6-DB92-4318-B464-D7A405C7853F}" dt="2025-07-01T07:29:04.482" v="330"/>
        <pc:sldMkLst>
          <pc:docMk/>
          <pc:sldMk cId="4137954742" sldId="2147483162"/>
        </pc:sldMkLst>
      </pc:sldChg>
      <pc:sldChg chg="add del">
        <pc:chgData name="岸 薫子(KISHI Kaoruko)" userId="e8a4d747-c6be-4237-9762-7572c15d23af" providerId="ADAL" clId="{4A2F52B6-DB92-4318-B464-D7A405C7853F}" dt="2025-07-01T07:29:04.482" v="330"/>
        <pc:sldMkLst>
          <pc:docMk/>
          <pc:sldMk cId="4236713515" sldId="2147483163"/>
        </pc:sldMkLst>
      </pc:sldChg>
      <pc:sldChg chg="add del">
        <pc:chgData name="岸 薫子(KISHI Kaoruko)" userId="e8a4d747-c6be-4237-9762-7572c15d23af" providerId="ADAL" clId="{4A2F52B6-DB92-4318-B464-D7A405C7853F}" dt="2025-07-01T07:29:04.482" v="330"/>
        <pc:sldMkLst>
          <pc:docMk/>
          <pc:sldMk cId="2397626397" sldId="2147483165"/>
        </pc:sldMkLst>
      </pc:sldChg>
      <pc:sldChg chg="delSp modSp add del mod">
        <pc:chgData name="岸 薫子(KISHI Kaoruko)" userId="e8a4d747-c6be-4237-9762-7572c15d23af" providerId="ADAL" clId="{4A2F52B6-DB92-4318-B464-D7A405C7853F}" dt="2025-07-01T07:40:41.743" v="447" actId="20577"/>
        <pc:sldMkLst>
          <pc:docMk/>
          <pc:sldMk cId="3360984157" sldId="2147483556"/>
        </pc:sldMkLst>
      </pc:sldChg>
      <pc:sldChg chg="del">
        <pc:chgData name="岸 薫子(KISHI Kaoruko)" userId="e8a4d747-c6be-4237-9762-7572c15d23af" providerId="ADAL" clId="{4A2F52B6-DB92-4318-B464-D7A405C7853F}" dt="2025-07-01T06:47:46.814" v="178" actId="47"/>
        <pc:sldMkLst>
          <pc:docMk/>
          <pc:sldMk cId="4093169696" sldId="2147483557"/>
        </pc:sldMkLst>
      </pc:sldChg>
      <pc:sldChg chg="delSp modSp add del mod ord">
        <pc:chgData name="岸 薫子(KISHI Kaoruko)" userId="e8a4d747-c6be-4237-9762-7572c15d23af" providerId="ADAL" clId="{4A2F52B6-DB92-4318-B464-D7A405C7853F}" dt="2025-07-01T06:45:10.025" v="39"/>
        <pc:sldMkLst>
          <pc:docMk/>
          <pc:sldMk cId="529377860" sldId="2147483579"/>
        </pc:sldMkLst>
      </pc:sldChg>
      <pc:sldChg chg="add del">
        <pc:chgData name="岸 薫子(KISHI Kaoruko)" userId="e8a4d747-c6be-4237-9762-7572c15d23af" providerId="ADAL" clId="{4A2F52B6-DB92-4318-B464-D7A405C7853F}" dt="2025-07-01T06:45:14.053" v="42"/>
        <pc:sldMkLst>
          <pc:docMk/>
          <pc:sldMk cId="3755275612" sldId="2147483581"/>
        </pc:sldMkLst>
      </pc:sldChg>
      <pc:sldChg chg="delSp add del mod">
        <pc:chgData name="岸 薫子(KISHI Kaoruko)" userId="e8a4d747-c6be-4237-9762-7572c15d23af" providerId="ADAL" clId="{4A2F52B6-DB92-4318-B464-D7A405C7853F}" dt="2025-07-01T06:45:58.254" v="47" actId="478"/>
        <pc:sldMkLst>
          <pc:docMk/>
          <pc:sldMk cId="2296966214" sldId="2147483586"/>
        </pc:sldMkLst>
      </pc:sldChg>
      <pc:sldChg chg="add del">
        <pc:chgData name="岸 薫子(KISHI Kaoruko)" userId="e8a4d747-c6be-4237-9762-7572c15d23af" providerId="ADAL" clId="{4A2F52B6-DB92-4318-B464-D7A405C7853F}" dt="2025-07-01T06:46:10.402" v="50"/>
        <pc:sldMkLst>
          <pc:docMk/>
          <pc:sldMk cId="4208421336" sldId="2147483587"/>
        </pc:sldMkLst>
      </pc:sldChg>
      <pc:sldChg chg="add del">
        <pc:chgData name="岸 薫子(KISHI Kaoruko)" userId="e8a4d747-c6be-4237-9762-7572c15d23af" providerId="ADAL" clId="{4A2F52B6-DB92-4318-B464-D7A405C7853F}" dt="2025-07-01T06:44:33.331" v="34"/>
        <pc:sldMkLst>
          <pc:docMk/>
          <pc:sldMk cId="2684229647" sldId="2147483588"/>
        </pc:sldMkLst>
      </pc:sldChg>
      <pc:sldChg chg="delSp modSp add del mod">
        <pc:chgData name="岸 薫子(KISHI Kaoruko)" userId="e8a4d747-c6be-4237-9762-7572c15d23af" providerId="ADAL" clId="{4A2F52B6-DB92-4318-B464-D7A405C7853F}" dt="2025-07-01T07:35:52.218" v="445" actId="20577"/>
        <pc:sldMkLst>
          <pc:docMk/>
          <pc:sldMk cId="1942538678" sldId="2147483600"/>
        </pc:sldMkLst>
      </pc:sldChg>
      <pc:sldChg chg="modSp add del mod">
        <pc:chgData name="岸 薫子(KISHI Kaoruko)" userId="e8a4d747-c6be-4237-9762-7572c15d23af" providerId="ADAL" clId="{4A2F52B6-DB92-4318-B464-D7A405C7853F}" dt="2025-07-01T07:30:57.414" v="368" actId="47"/>
        <pc:sldMkLst>
          <pc:docMk/>
          <pc:sldMk cId="790364130" sldId="2147483609"/>
        </pc:sldMkLst>
      </pc:sldChg>
      <pc:sldChg chg="add del">
        <pc:chgData name="岸 薫子(KISHI Kaoruko)" userId="e8a4d747-c6be-4237-9762-7572c15d23af" providerId="ADAL" clId="{4A2F52B6-DB92-4318-B464-D7A405C7853F}" dt="2025-07-01T06:48:56.377" v="186"/>
        <pc:sldMkLst>
          <pc:docMk/>
          <pc:sldMk cId="1656946042" sldId="2147483610"/>
        </pc:sldMkLst>
      </pc:sldChg>
      <pc:sldChg chg="add del">
        <pc:chgData name="岸 薫子(KISHI Kaoruko)" userId="e8a4d747-c6be-4237-9762-7572c15d23af" providerId="ADAL" clId="{4A2F52B6-DB92-4318-B464-D7A405C7853F}" dt="2025-07-01T07:25:14.735" v="226"/>
        <pc:sldMkLst>
          <pc:docMk/>
          <pc:sldMk cId="3443469446" sldId="2147483611"/>
        </pc:sldMkLst>
      </pc:sldChg>
      <pc:sldChg chg="add del">
        <pc:chgData name="岸 薫子(KISHI Kaoruko)" userId="e8a4d747-c6be-4237-9762-7572c15d23af" providerId="ADAL" clId="{4A2F52B6-DB92-4318-B464-D7A405C7853F}" dt="2025-07-01T07:29:04.482" v="330"/>
        <pc:sldMkLst>
          <pc:docMk/>
          <pc:sldMk cId="778495431" sldId="2147483612"/>
        </pc:sldMkLst>
      </pc:sldChg>
      <pc:sldChg chg="add del">
        <pc:chgData name="岸 薫子(KISHI Kaoruko)" userId="e8a4d747-c6be-4237-9762-7572c15d23af" providerId="ADAL" clId="{4A2F52B6-DB92-4318-B464-D7A405C7853F}" dt="2025-07-01T06:48:56.377" v="186"/>
        <pc:sldMkLst>
          <pc:docMk/>
          <pc:sldMk cId="265930897" sldId="2147483615"/>
        </pc:sldMkLst>
      </pc:sldChg>
      <pc:sldChg chg="delSp add del mod">
        <pc:chgData name="岸 薫子(KISHI Kaoruko)" userId="e8a4d747-c6be-4237-9762-7572c15d23af" providerId="ADAL" clId="{4A2F52B6-DB92-4318-B464-D7A405C7853F}" dt="2025-07-01T07:24:15.053" v="222" actId="478"/>
        <pc:sldMkLst>
          <pc:docMk/>
          <pc:sldMk cId="463962424" sldId="2147483616"/>
        </pc:sldMkLst>
      </pc:sldChg>
      <pc:sldChg chg="add del">
        <pc:chgData name="岸 薫子(KISHI Kaoruko)" userId="e8a4d747-c6be-4237-9762-7572c15d23af" providerId="ADAL" clId="{4A2F52B6-DB92-4318-B464-D7A405C7853F}" dt="2025-07-01T06:48:56.377" v="186"/>
        <pc:sldMkLst>
          <pc:docMk/>
          <pc:sldMk cId="4209485501" sldId="2147483618"/>
        </pc:sldMkLst>
      </pc:sldChg>
      <pc:sldChg chg="delSp add del mod">
        <pc:chgData name="岸 薫子(KISHI Kaoruko)" userId="e8a4d747-c6be-4237-9762-7572c15d23af" providerId="ADAL" clId="{4A2F52B6-DB92-4318-B464-D7A405C7853F}" dt="2025-07-01T06:48:34.858" v="183" actId="478"/>
        <pc:sldMkLst>
          <pc:docMk/>
          <pc:sldMk cId="2893913553" sldId="2147483619"/>
        </pc:sldMkLst>
      </pc:sldChg>
      <pc:sldChg chg="add del">
        <pc:chgData name="岸 薫子(KISHI Kaoruko)" userId="e8a4d747-c6be-4237-9762-7572c15d23af" providerId="ADAL" clId="{4A2F52B6-DB92-4318-B464-D7A405C7853F}" dt="2025-07-01T06:48:56.377" v="186"/>
        <pc:sldMkLst>
          <pc:docMk/>
          <pc:sldMk cId="413431258" sldId="2147483620"/>
        </pc:sldMkLst>
      </pc:sldChg>
      <pc:sldChg chg="add del">
        <pc:chgData name="岸 薫子(KISHI Kaoruko)" userId="e8a4d747-c6be-4237-9762-7572c15d23af" providerId="ADAL" clId="{4A2F52B6-DB92-4318-B464-D7A405C7853F}" dt="2025-07-01T06:48:56.377" v="186"/>
        <pc:sldMkLst>
          <pc:docMk/>
          <pc:sldMk cId="3780458313" sldId="2147483621"/>
        </pc:sldMkLst>
      </pc:sldChg>
      <pc:sldChg chg="add del">
        <pc:chgData name="岸 薫子(KISHI Kaoruko)" userId="e8a4d747-c6be-4237-9762-7572c15d23af" providerId="ADAL" clId="{4A2F52B6-DB92-4318-B464-D7A405C7853F}" dt="2025-07-01T06:48:56.377" v="186"/>
        <pc:sldMkLst>
          <pc:docMk/>
          <pc:sldMk cId="2490240708" sldId="2147483622"/>
        </pc:sldMkLst>
      </pc:sldChg>
      <pc:sldChg chg="delSp modSp add del mod">
        <pc:chgData name="岸 薫子(KISHI Kaoruko)" userId="e8a4d747-c6be-4237-9762-7572c15d23af" providerId="ADAL" clId="{4A2F52B6-DB92-4318-B464-D7A405C7853F}" dt="2025-07-01T07:34:45.278" v="393" actId="115"/>
        <pc:sldMkLst>
          <pc:docMk/>
          <pc:sldMk cId="3559158052" sldId="2147483625"/>
        </pc:sldMkLst>
      </pc:sldChg>
      <pc:sldChg chg="add">
        <pc:chgData name="岸 薫子(KISHI Kaoruko)" userId="e8a4d747-c6be-4237-9762-7572c15d23af" providerId="ADAL" clId="{4A2F52B6-DB92-4318-B464-D7A405C7853F}" dt="2025-07-01T07:29:58.471" v="334"/>
        <pc:sldMkLst>
          <pc:docMk/>
          <pc:sldMk cId="514474141" sldId="2147483626"/>
        </pc:sldMkLst>
      </pc:sldChg>
      <pc:sldChg chg="add del">
        <pc:chgData name="岸 薫子(KISHI Kaoruko)" userId="e8a4d747-c6be-4237-9762-7572c15d23af" providerId="ADAL" clId="{4A2F52B6-DB92-4318-B464-D7A405C7853F}" dt="2025-07-01T07:29:58.065" v="333"/>
        <pc:sldMkLst>
          <pc:docMk/>
          <pc:sldMk cId="2370073400" sldId="2147483626"/>
        </pc:sldMkLst>
      </pc:sldChg>
      <pc:sldMasterChg chg="delSldLayout">
        <pc:chgData name="岸 薫子(KISHI Kaoruko)" userId="e8a4d747-c6be-4237-9762-7572c15d23af" providerId="ADAL" clId="{4A2F52B6-DB92-4318-B464-D7A405C7853F}" dt="2025-07-01T07:23:22.370" v="218" actId="47"/>
        <pc:sldMasterMkLst>
          <pc:docMk/>
          <pc:sldMasterMk cId="2352346315" sldId="2147484200"/>
        </pc:sldMasterMkLst>
        <pc:sldLayoutChg chg="del">
          <pc:chgData name="岸 薫子(KISHI Kaoruko)" userId="e8a4d747-c6be-4237-9762-7572c15d23af" providerId="ADAL" clId="{4A2F52B6-DB92-4318-B464-D7A405C7853F}" dt="2025-07-01T07:23:22.370" v="218" actId="47"/>
          <pc:sldLayoutMkLst>
            <pc:docMk/>
            <pc:sldMasterMk cId="2352346315" sldId="2147484200"/>
            <pc:sldLayoutMk cId="3427707170" sldId="2147484315"/>
          </pc:sldLayoutMkLst>
        </pc:sldLayoutChg>
      </pc:sldMasterChg>
      <pc:sldMasterChg chg="delSldLayout">
        <pc:chgData name="岸 薫子(KISHI Kaoruko)" userId="e8a4d747-c6be-4237-9762-7572c15d23af" providerId="ADAL" clId="{4A2F52B6-DB92-4318-B464-D7A405C7853F}" dt="2025-07-01T06:47:46.814" v="178" actId="47"/>
        <pc:sldMasterMkLst>
          <pc:docMk/>
          <pc:sldMasterMk cId="865409947" sldId="2147484333"/>
        </pc:sldMasterMkLst>
        <pc:sldLayoutChg chg="del">
          <pc:chgData name="岸 薫子(KISHI Kaoruko)" userId="e8a4d747-c6be-4237-9762-7572c15d23af" providerId="ADAL" clId="{4A2F52B6-DB92-4318-B464-D7A405C7853F}" dt="2025-07-01T06:47:46.814" v="178" actId="47"/>
          <pc:sldLayoutMkLst>
            <pc:docMk/>
            <pc:sldMasterMk cId="865409947" sldId="2147484333"/>
            <pc:sldLayoutMk cId="2532468875" sldId="2147484341"/>
          </pc:sldLayoutMkLst>
        </pc:sldLayoutChg>
      </pc:sldMasterChg>
      <pc:sldMasterChg chg="delSldLayout">
        <pc:chgData name="岸 薫子(KISHI Kaoruko)" userId="e8a4d747-c6be-4237-9762-7572c15d23af" providerId="ADAL" clId="{4A2F52B6-DB92-4318-B464-D7A405C7853F}" dt="2025-07-01T06:47:46.814" v="178" actId="47"/>
        <pc:sldMasterMkLst>
          <pc:docMk/>
          <pc:sldMasterMk cId="3654584686" sldId="2147484365"/>
        </pc:sldMasterMkLst>
        <pc:sldLayoutChg chg="del">
          <pc:chgData name="岸 薫子(KISHI Kaoruko)" userId="e8a4d747-c6be-4237-9762-7572c15d23af" providerId="ADAL" clId="{4A2F52B6-DB92-4318-B464-D7A405C7853F}" dt="2025-07-01T06:47:46.814" v="178" actId="47"/>
          <pc:sldLayoutMkLst>
            <pc:docMk/>
            <pc:sldMasterMk cId="3654584686" sldId="2147484365"/>
            <pc:sldLayoutMk cId="3926856485" sldId="2147484376"/>
          </pc:sldLayoutMkLst>
        </pc:sldLayoutChg>
      </pc:sldMasterChg>
      <pc:sldMasterChg chg="del delSldLayout">
        <pc:chgData name="岸 薫子(KISHI Kaoruko)" userId="e8a4d747-c6be-4237-9762-7572c15d23af" providerId="ADAL" clId="{4A2F52B6-DB92-4318-B464-D7A405C7853F}" dt="2025-07-01T06:47:46.814" v="178" actId="47"/>
        <pc:sldMasterMkLst>
          <pc:docMk/>
          <pc:sldMasterMk cId="2994454558" sldId="2147484378"/>
        </pc:sldMasterMkLst>
        <pc:sldLayoutChg chg="del">
          <pc:chgData name="岸 薫子(KISHI Kaoruko)" userId="e8a4d747-c6be-4237-9762-7572c15d23af" providerId="ADAL" clId="{4A2F52B6-DB92-4318-B464-D7A405C7853F}" dt="2025-07-01T06:47:46.814" v="178" actId="47"/>
          <pc:sldLayoutMkLst>
            <pc:docMk/>
            <pc:sldMasterMk cId="2994454558" sldId="2147484378"/>
            <pc:sldLayoutMk cId="2824913489" sldId="2147484379"/>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2490370677" sldId="2147484380"/>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2529929135" sldId="2147484381"/>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3885075382" sldId="2147484382"/>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3286608471" sldId="2147484383"/>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1262705539" sldId="2147484384"/>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3020415050" sldId="2147484385"/>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2354130986" sldId="2147484386"/>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3642020601" sldId="2147484387"/>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1314224825" sldId="2147484388"/>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3093251548" sldId="2147484389"/>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3993599101" sldId="2147484390"/>
          </pc:sldLayoutMkLst>
        </pc:sldLayoutChg>
        <pc:sldLayoutChg chg="del">
          <pc:chgData name="岸 薫子(KISHI Kaoruko)" userId="e8a4d747-c6be-4237-9762-7572c15d23af" providerId="ADAL" clId="{4A2F52B6-DB92-4318-B464-D7A405C7853F}" dt="2025-07-01T06:47:46.814" v="178" actId="47"/>
          <pc:sldLayoutMkLst>
            <pc:docMk/>
            <pc:sldMasterMk cId="2994454558" sldId="2147484378"/>
            <pc:sldLayoutMk cId="4105548322" sldId="2147484406"/>
          </pc:sldLayoutMkLst>
        </pc:sldLayoutChg>
      </pc:sldMasterChg>
    </pc:docChg>
  </pc:docChgLst>
</pc:chgInfo>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Worksheet_7FFFFD5E_B71CEA32.xlsx" Type="http://schemas.openxmlformats.org/officeDocument/2006/relationships/package"/><Relationship Id="rId4" Target="../drawings/drawing1.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2860222076652"/>
          <c:y val="4.322193979772692E-2"/>
          <c:w val="0.82224693788276471"/>
          <c:h val="0.86281639156598544"/>
        </c:manualLayout>
      </c:layout>
      <c:barChart>
        <c:barDir val="col"/>
        <c:grouping val="clustered"/>
        <c:varyColors val="0"/>
        <c:ser>
          <c:idx val="0"/>
          <c:order val="0"/>
          <c:tx>
            <c:strRef>
              <c:f>処理計画策定率!$B$4</c:f>
              <c:strCache>
                <c:ptCount val="1"/>
                <c:pt idx="0">
                  <c:v>都道府県(47)</c:v>
                </c:pt>
              </c:strCache>
            </c:strRef>
          </c:tx>
          <c:spPr>
            <a:solidFill>
              <a:schemeClr val="accent2"/>
            </a:solidFill>
            <a:ln>
              <a:noFill/>
            </a:ln>
            <a:effectLst/>
          </c:spPr>
          <c:invertIfNegative val="0"/>
          <c:dLbls>
            <c:dLbl>
              <c:idx val="1"/>
              <c:layout>
                <c:manualLayout>
                  <c:x val="3.7722478431733911E-17"/>
                  <c:y val="7.629378224273680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341570160002941E-2"/>
                      <c:h val="7.4191190292194897E-2"/>
                    </c:manualLayout>
                  </c15:layout>
                </c:ext>
                <c:ext xmlns:c16="http://schemas.microsoft.com/office/drawing/2014/chart" uri="{C3380CC4-5D6E-409C-BE32-E72D297353CC}">
                  <c16:uniqueId val="{00000000-BBEF-431E-8B25-D16428E16E4C}"/>
                </c:ext>
              </c:extLst>
            </c:dLbl>
            <c:dLbl>
              <c:idx val="4"/>
              <c:layout>
                <c:manualLayout>
                  <c:x val="-1.5747260193716677E-3"/>
                  <c:y val="9.49127516128172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EF-431E-8B25-D16428E16E4C}"/>
                </c:ext>
              </c:extLst>
            </c:dLbl>
            <c:dLbl>
              <c:idx val="5"/>
              <c:layout>
                <c:manualLayout>
                  <c:x val="-1.5747260193716098E-3"/>
                  <c:y val="7.64365156848447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EF-431E-8B25-D16428E16E4C}"/>
                </c:ext>
              </c:extLst>
            </c:dLbl>
            <c:dLbl>
              <c:idx val="6"/>
              <c:layout>
                <c:manualLayout>
                  <c:x val="1.5747260193714945E-3"/>
                  <c:y val="7.2590706587174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EF-431E-8B25-D16428E16E4C}"/>
                </c:ext>
              </c:extLst>
            </c:dLbl>
            <c:dLbl>
              <c:idx val="7"/>
              <c:layout>
                <c:manualLayout>
                  <c:x val="-1.1547857406890958E-16"/>
                  <c:y val="6.192449132361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EF-431E-8B25-D16428E16E4C}"/>
                </c:ext>
              </c:extLst>
            </c:dLbl>
            <c:dLbl>
              <c:idx val="8"/>
              <c:layout>
                <c:manualLayout>
                  <c:x val="-1.1547857406890958E-16"/>
                  <c:y val="5.86052855346704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EF-431E-8B25-D16428E16E4C}"/>
                </c:ext>
              </c:extLst>
            </c:dLbl>
            <c:spPr>
              <a:noFill/>
              <a:ln>
                <a:noFill/>
              </a:ln>
              <a:effectLst/>
            </c:spPr>
            <c:txPr>
              <a:bodyPr rot="0" spcFirstLastPara="1" vertOverflow="ellipsis" vert="horz" wrap="square" anchor="ctr" anchorCtr="1"/>
              <a:lstStyle/>
              <a:p>
                <a:pPr>
                  <a:defRPr lang="ja-JP" sz="9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処理計画策定率!$C$3:$M$3</c:f>
              <c:strCache>
                <c:ptCount val="11"/>
                <c:pt idx="0">
                  <c:v>H25</c:v>
                </c:pt>
                <c:pt idx="1">
                  <c:v>H26</c:v>
                </c:pt>
                <c:pt idx="2">
                  <c:v>H27</c:v>
                </c:pt>
                <c:pt idx="3">
                  <c:v>H28</c:v>
                </c:pt>
                <c:pt idx="4">
                  <c:v>H29</c:v>
                </c:pt>
                <c:pt idx="5">
                  <c:v>H30</c:v>
                </c:pt>
                <c:pt idx="6">
                  <c:v>R1</c:v>
                </c:pt>
                <c:pt idx="7">
                  <c:v>R2</c:v>
                </c:pt>
                <c:pt idx="8">
                  <c:v>R3</c:v>
                </c:pt>
                <c:pt idx="9">
                  <c:v>R4</c:v>
                </c:pt>
                <c:pt idx="10">
                  <c:v>R5</c:v>
                </c:pt>
              </c:strCache>
            </c:strRef>
          </c:cat>
          <c:val>
            <c:numRef>
              <c:f>処理計画策定率!$C$8:$M$8</c:f>
              <c:numCache>
                <c:formatCode>0%</c:formatCode>
                <c:ptCount val="11"/>
                <c:pt idx="1">
                  <c:v>6.3829787234042548E-2</c:v>
                </c:pt>
                <c:pt idx="2">
                  <c:v>0.42553191489361702</c:v>
                </c:pt>
                <c:pt idx="3">
                  <c:v>0.57446808510638303</c:v>
                </c:pt>
                <c:pt idx="4">
                  <c:v>0.85106382978723405</c:v>
                </c:pt>
                <c:pt idx="5">
                  <c:v>0.97872340425531912</c:v>
                </c:pt>
                <c:pt idx="6">
                  <c:v>0.97872340425531912</c:v>
                </c:pt>
                <c:pt idx="7">
                  <c:v>1</c:v>
                </c:pt>
                <c:pt idx="8">
                  <c:v>1</c:v>
                </c:pt>
                <c:pt idx="9">
                  <c:v>1</c:v>
                </c:pt>
                <c:pt idx="10">
                  <c:v>1</c:v>
                </c:pt>
              </c:numCache>
            </c:numRef>
          </c:val>
          <c:extLst>
            <c:ext xmlns:c16="http://schemas.microsoft.com/office/drawing/2014/chart" uri="{C3380CC4-5D6E-409C-BE32-E72D297353CC}">
              <c16:uniqueId val="{00000006-BBEF-431E-8B25-D16428E16E4C}"/>
            </c:ext>
          </c:extLst>
        </c:ser>
        <c:ser>
          <c:idx val="1"/>
          <c:order val="1"/>
          <c:tx>
            <c:strRef>
              <c:f>処理計画策定率!$B$6</c:f>
              <c:strCache>
                <c:ptCount val="1"/>
                <c:pt idx="0">
                  <c:v>市区町村(1741)</c:v>
                </c:pt>
              </c:strCache>
            </c:strRef>
          </c:tx>
          <c:spPr>
            <a:solidFill>
              <a:schemeClr val="accent4"/>
            </a:solidFill>
            <a:ln>
              <a:noFill/>
            </a:ln>
            <a:effectLst/>
          </c:spPr>
          <c:invertIfNegative val="0"/>
          <c:dLbls>
            <c:dLbl>
              <c:idx val="4"/>
              <c:layout>
                <c:manualLayout>
                  <c:x val="1.5747260193716098E-3"/>
                  <c:y val="8.7572285239505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EF-431E-8B25-D16428E16E4C}"/>
                </c:ext>
              </c:extLst>
            </c:dLbl>
            <c:dLbl>
              <c:idx val="6"/>
              <c:layout>
                <c:manualLayout>
                  <c:x val="1.5747260193714945E-3"/>
                  <c:y val="8.7572285239505748E-2"/>
                </c:manualLayout>
              </c:layout>
              <c:tx>
                <c:rich>
                  <a:bodyPr/>
                  <a:lstStyle/>
                  <a:p>
                    <a:r>
                      <a:rPr lang="en-US" altLang="ja-JP"/>
                      <a:t>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BEF-431E-8B25-D16428E16E4C}"/>
                </c:ext>
              </c:extLst>
            </c:dLbl>
            <c:dLbl>
              <c:idx val="7"/>
              <c:layout>
                <c:manualLayout>
                  <c:x val="0"/>
                  <c:y val="0.12538851756474889"/>
                </c:manualLayout>
              </c:layout>
              <c:tx>
                <c:rich>
                  <a:bodyPr/>
                  <a:lstStyle/>
                  <a:p>
                    <a:r>
                      <a:rPr lang="en-US" altLang="ja-JP"/>
                      <a:t>65</a:t>
                    </a:r>
                    <a:r>
                      <a:rPr lang="ja-JP" altLang="en-US"/>
                      <a:t>％</a:t>
                    </a:r>
                    <a:endParaRPr lang="en-US" altLang="ja-JP"/>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BEF-431E-8B25-D16428E16E4C}"/>
                </c:ext>
              </c:extLst>
            </c:dLbl>
            <c:spPr>
              <a:noFill/>
              <a:ln>
                <a:noFill/>
              </a:ln>
              <a:effectLst/>
            </c:spPr>
            <c:txPr>
              <a:bodyPr rot="0" spcFirstLastPara="1" vertOverflow="ellipsis" vert="horz" wrap="square" anchor="ctr" anchorCtr="1"/>
              <a:lstStyle/>
              <a:p>
                <a:pPr>
                  <a:defRPr lang="ja-JP" sz="900" b="1"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処理計画策定率!$C$3:$M$3</c:f>
              <c:strCache>
                <c:ptCount val="11"/>
                <c:pt idx="0">
                  <c:v>H25</c:v>
                </c:pt>
                <c:pt idx="1">
                  <c:v>H26</c:v>
                </c:pt>
                <c:pt idx="2">
                  <c:v>H27</c:v>
                </c:pt>
                <c:pt idx="3">
                  <c:v>H28</c:v>
                </c:pt>
                <c:pt idx="4">
                  <c:v>H29</c:v>
                </c:pt>
                <c:pt idx="5">
                  <c:v>H30</c:v>
                </c:pt>
                <c:pt idx="6">
                  <c:v>R1</c:v>
                </c:pt>
                <c:pt idx="7">
                  <c:v>R2</c:v>
                </c:pt>
                <c:pt idx="8">
                  <c:v>R3</c:v>
                </c:pt>
                <c:pt idx="9">
                  <c:v>R4</c:v>
                </c:pt>
                <c:pt idx="10">
                  <c:v>R5</c:v>
                </c:pt>
              </c:strCache>
            </c:strRef>
          </c:cat>
          <c:val>
            <c:numRef>
              <c:f>処理計画策定率!$C$9:$M$9</c:f>
              <c:numCache>
                <c:formatCode>0%</c:formatCode>
                <c:ptCount val="11"/>
                <c:pt idx="0">
                  <c:v>8.3285468121769096E-2</c:v>
                </c:pt>
                <c:pt idx="1">
                  <c:v>8.5008615738081564E-2</c:v>
                </c:pt>
                <c:pt idx="2">
                  <c:v>0.20907524411257897</c:v>
                </c:pt>
                <c:pt idx="3">
                  <c:v>0.23664560597357839</c:v>
                </c:pt>
                <c:pt idx="4">
                  <c:v>0.27283170591614014</c:v>
                </c:pt>
                <c:pt idx="5">
                  <c:v>0.3871338311315336</c:v>
                </c:pt>
                <c:pt idx="6">
                  <c:v>0.51062607696726015</c:v>
                </c:pt>
                <c:pt idx="7">
                  <c:v>0.64962665134979891</c:v>
                </c:pt>
                <c:pt idx="8">
                  <c:v>0.72142446869615162</c:v>
                </c:pt>
                <c:pt idx="9">
                  <c:v>0.79896611143021257</c:v>
                </c:pt>
                <c:pt idx="10">
                  <c:v>0.85</c:v>
                </c:pt>
              </c:numCache>
            </c:numRef>
          </c:val>
          <c:extLst>
            <c:ext xmlns:c16="http://schemas.microsoft.com/office/drawing/2014/chart" uri="{C3380CC4-5D6E-409C-BE32-E72D297353CC}">
              <c16:uniqueId val="{0000000A-BBEF-431E-8B25-D16428E16E4C}"/>
            </c:ext>
          </c:extLst>
        </c:ser>
        <c:dLbls>
          <c:dLblPos val="inEnd"/>
          <c:showLegendKey val="0"/>
          <c:showVal val="1"/>
          <c:showCatName val="0"/>
          <c:showSerName val="0"/>
          <c:showPercent val="0"/>
          <c:showBubbleSize val="0"/>
        </c:dLbls>
        <c:gapWidth val="75"/>
        <c:overlap val="-25"/>
        <c:axId val="435841392"/>
        <c:axId val="435836472"/>
      </c:barChart>
      <c:catAx>
        <c:axId val="43584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ja-JP"/>
          </a:p>
        </c:txPr>
        <c:crossAx val="435836472"/>
        <c:crosses val="autoZero"/>
        <c:auto val="1"/>
        <c:lblAlgn val="ctr"/>
        <c:lblOffset val="100"/>
        <c:noMultiLvlLbl val="0"/>
      </c:catAx>
      <c:valAx>
        <c:axId val="4358364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lang="ja-JP" sz="1800" b="0" i="0" u="none" strike="noStrike" kern="1200" baseline="0">
                    <a:solidFill>
                      <a:sysClr val="windowText" lastClr="000000"/>
                    </a:solidFill>
                    <a:latin typeface="+mn-lt"/>
                    <a:ea typeface="+mn-ea"/>
                    <a:cs typeface="+mn-cs"/>
                  </a:defRPr>
                </a:pPr>
                <a:r>
                  <a:rPr lang="ja-JP" sz="1800"/>
                  <a:t>策定率</a:t>
                </a:r>
              </a:p>
            </c:rich>
          </c:tx>
          <c:layout>
            <c:manualLayout>
              <c:xMode val="edge"/>
              <c:yMode val="edge"/>
              <c:x val="6.3856999998140114E-5"/>
              <c:y val="0.35199711003540207"/>
            </c:manualLayout>
          </c:layout>
          <c:overlay val="0"/>
          <c:spPr>
            <a:noFill/>
            <a:ln>
              <a:noFill/>
            </a:ln>
            <a:effectLst/>
          </c:spPr>
          <c:txPr>
            <a:bodyPr rot="0" spcFirstLastPara="1" vertOverflow="ellipsis" vert="eaVert" wrap="square" anchor="ctr" anchorCtr="1"/>
            <a:lstStyle/>
            <a:p>
              <a:pPr>
                <a:defRPr lang="ja-JP" sz="1800" b="0" i="0" u="none" strike="noStrike" kern="1200" baseline="0">
                  <a:solidFill>
                    <a:sysClr val="windowText" lastClr="000000"/>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ysClr val="windowText" lastClr="000000"/>
                </a:solidFill>
                <a:latin typeface="+mn-lt"/>
                <a:ea typeface="+mn-ea"/>
                <a:cs typeface="+mn-cs"/>
              </a:defRPr>
            </a:pPr>
            <a:endParaRPr lang="ja-JP"/>
          </a:p>
        </c:txPr>
        <c:crossAx val="435841392"/>
        <c:crosses val="autoZero"/>
        <c:crossBetween val="between"/>
        <c:majorUnit val="0.2"/>
      </c:valAx>
      <c:spPr>
        <a:noFill/>
        <a:ln>
          <a:solidFill>
            <a:schemeClr val="bg1">
              <a:lumMod val="85000"/>
            </a:schemeClr>
          </a:solidFill>
        </a:ln>
        <a:effectLst/>
      </c:spPr>
    </c:plotArea>
    <c:legend>
      <c:legendPos val="r"/>
      <c:layout>
        <c:manualLayout>
          <c:xMode val="edge"/>
          <c:yMode val="edge"/>
          <c:x val="0.11360544681610858"/>
          <c:y val="0.42968087345315908"/>
          <c:w val="0.18468208661417326"/>
          <c:h val="0.11826633165829145"/>
        </c:manualLayout>
      </c:layout>
      <c:overlay val="0"/>
      <c:spPr>
        <a:noFill/>
        <a:ln>
          <a:solidFill>
            <a:sysClr val="windowText" lastClr="000000"/>
          </a:solidFill>
        </a:ln>
        <a:effectLst/>
      </c:spPr>
      <c:txPr>
        <a:bodyPr rot="0" spcFirstLastPara="1" vertOverflow="ellipsis" vert="horz" wrap="square" anchor="ctr" anchorCtr="1"/>
        <a:lstStyle/>
        <a:p>
          <a:pPr>
            <a:defRPr lang="ja-JP" sz="1300" b="0" i="0" u="none" strike="noStrike" kern="1200" baseline="0">
              <a:solidFill>
                <a:sysClr val="windowText" lastClr="000000"/>
              </a:solidFill>
              <a:latin typeface="+mn-ea"/>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0.28238</cdr:x>
      <cdr:y>0.0422</cdr:y>
    </cdr:from>
    <cdr:to>
      <cdr:x>0.34749</cdr:x>
      <cdr:y>0.11783</cdr:y>
    </cdr:to>
    <cdr:sp macro="" textlink="">
      <cdr:nvSpPr>
        <cdr:cNvPr id="2" name="テキスト ボックス 29"/>
        <cdr:cNvSpPr txBox="1"/>
      </cdr:nvSpPr>
      <cdr:spPr>
        <a:xfrm xmlns:a="http://schemas.openxmlformats.org/drawingml/2006/main">
          <a:off x="2174683" y="126693"/>
          <a:ext cx="501438" cy="227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defTabSz="779173"/>
          <a:r>
            <a:rPr lang="en-US" altLang="ja-JP" sz="1023" dirty="0">
              <a:solidFill>
                <a:prstClr val="black"/>
              </a:solidFill>
            </a:rPr>
            <a:t>※</a:t>
          </a:r>
          <a:r>
            <a:rPr lang="ja-JP" altLang="en-US" sz="1023" dirty="0">
              <a:solidFill>
                <a:prstClr val="black"/>
              </a:solidFill>
            </a:rPr>
            <a:t>１</a:t>
          </a:r>
        </a:p>
      </cdr:txBody>
    </cdr:sp>
  </cdr:relSizeAnchor>
  <cdr:relSizeAnchor xmlns:cdr="http://schemas.openxmlformats.org/drawingml/2006/chartDrawing">
    <cdr:from>
      <cdr:x>0.13722</cdr:x>
      <cdr:y>0.08956</cdr:y>
    </cdr:from>
    <cdr:to>
      <cdr:x>0.45646</cdr:x>
      <cdr:y>0.16882</cdr:y>
    </cdr:to>
    <cdr:sp macro="" textlink="">
      <cdr:nvSpPr>
        <cdr:cNvPr id="3" name="テキスト ボックス 6">
          <a:extLst xmlns:a="http://schemas.openxmlformats.org/drawingml/2006/main">
            <a:ext uri="{FF2B5EF4-FFF2-40B4-BE49-F238E27FC236}">
              <a16:creationId xmlns:a16="http://schemas.microsoft.com/office/drawing/2014/main" id="{18D46E10-E42F-955A-733E-6ECB442601A6}"/>
            </a:ext>
          </a:extLst>
        </cdr:cNvPr>
        <cdr:cNvSpPr txBox="1"/>
      </cdr:nvSpPr>
      <cdr:spPr>
        <a:xfrm xmlns:a="http://schemas.openxmlformats.org/drawingml/2006/main">
          <a:off x="1106643" y="295744"/>
          <a:ext cx="2574680" cy="261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719251"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市区町村目標値（</a:t>
          </a:r>
          <a:r>
            <a:rPr lang="en-US" altLang="ja-JP" sz="1101" dirty="0">
              <a:solidFill>
                <a:srgbClr val="0070C0"/>
              </a:solidFill>
              <a:latin typeface="メイリオ" panose="020B0604030504040204" pitchFamily="50" charset="-128"/>
              <a:ea typeface="メイリオ" panose="020B0604030504040204" pitchFamily="50" charset="-128"/>
            </a:rPr>
            <a:t>2030</a:t>
          </a:r>
          <a:r>
            <a:rPr lang="ja-JP" altLang="en-US" sz="1101" dirty="0">
              <a:solidFill>
                <a:srgbClr val="0070C0"/>
              </a:solidFill>
              <a:latin typeface="メイリオ" panose="020B0604030504040204" pitchFamily="50" charset="-128"/>
              <a:ea typeface="メイリオ" panose="020B0604030504040204" pitchFamily="50" charset="-128"/>
            </a:rPr>
            <a:t>年度目標）</a:t>
          </a:r>
          <a:endParaRPr kumimoji="1" lang="ja-JP" altLang="en-US" sz="1101"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0.42001</cdr:x>
      <cdr:y>0.30752</cdr:y>
    </cdr:from>
    <cdr:to>
      <cdr:x>0.48367</cdr:x>
      <cdr:y>0.37948</cdr:y>
    </cdr:to>
    <cdr:sp macro="" textlink="">
      <cdr:nvSpPr>
        <cdr:cNvPr id="6" name="テキスト ボックス 49">
          <a:extLst xmlns:a="http://schemas.openxmlformats.org/drawingml/2006/main">
            <a:ext uri="{FF2B5EF4-FFF2-40B4-BE49-F238E27FC236}">
              <a16:creationId xmlns:a16="http://schemas.microsoft.com/office/drawing/2014/main" id="{9D5DD9D4-2784-A1CF-698A-82D88216875F}"/>
            </a:ext>
          </a:extLst>
        </cdr:cNvPr>
        <cdr:cNvSpPr txBox="1"/>
      </cdr:nvSpPr>
      <cdr:spPr>
        <a:xfrm xmlns:a="http://schemas.openxmlformats.org/drawingml/2006/main">
          <a:off x="3234659" y="923235"/>
          <a:ext cx="490271" cy="2160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94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4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a:t>
          </a:r>
          <a:endParaRPr kumimoji="1" lang="en-US" altLang="ja-JP" sz="94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cdr:txBody>
    </cdr:sp>
  </cdr:relSizeAnchor>
</c:userShapes>
</file>

<file path=ppt/handoutMasters/_rels/handoutMaster1.xml.rels><?xml version="1.0" encoding="UTF-8" standalone="yes"?><Relationships xmlns="http://schemas.openxmlformats.org/package/2006/relationships"><Relationship Id="rId1" Target="../theme/theme1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19413" cy="495300"/>
          </a:xfrm>
          <a:prstGeom prst="rect">
            <a:avLst/>
          </a:prstGeom>
        </p:spPr>
        <p:txBody>
          <a:bodyPr vert="horz" lIns="91427" tIns="45714" rIns="91427" bIns="4571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4763" y="2"/>
            <a:ext cx="2919412" cy="495300"/>
          </a:xfrm>
          <a:prstGeom prst="rect">
            <a:avLst/>
          </a:prstGeom>
        </p:spPr>
        <p:txBody>
          <a:bodyPr vert="horz" lIns="91427" tIns="45714" rIns="91427" bIns="45714" rtlCol="0"/>
          <a:lstStyle>
            <a:lvl1pPr algn="r">
              <a:defRPr sz="1100"/>
            </a:lvl1pPr>
          </a:lstStyle>
          <a:p>
            <a:fld id="{DF39502F-4753-4F16-BD45-C1602C99925B}" type="datetimeFigureOut">
              <a:rPr kumimoji="1" lang="ja-JP" altLang="en-US" smtClean="0"/>
              <a:t>2025/11/18</a:t>
            </a:fld>
            <a:endParaRPr kumimoji="1" lang="ja-JP" altLang="en-US"/>
          </a:p>
        </p:txBody>
      </p:sp>
      <p:sp>
        <p:nvSpPr>
          <p:cNvPr id="4" name="フッター プレースホルダー 3"/>
          <p:cNvSpPr>
            <a:spLocks noGrp="1"/>
          </p:cNvSpPr>
          <p:nvPr>
            <p:ph type="ftr" sz="quarter" idx="2"/>
          </p:nvPr>
        </p:nvSpPr>
        <p:spPr>
          <a:xfrm>
            <a:off x="4" y="9371015"/>
            <a:ext cx="2919413" cy="495300"/>
          </a:xfrm>
          <a:prstGeom prst="rect">
            <a:avLst/>
          </a:prstGeom>
        </p:spPr>
        <p:txBody>
          <a:bodyPr vert="horz" lIns="91427" tIns="45714" rIns="91427" bIns="4571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300"/>
          </a:xfrm>
          <a:prstGeom prst="rect">
            <a:avLst/>
          </a:prstGeom>
        </p:spPr>
        <p:txBody>
          <a:bodyPr vert="horz" lIns="91427" tIns="45714" rIns="91427" bIns="45714" rtlCol="0" anchor="b"/>
          <a:lstStyle>
            <a:lvl1pPr algn="r">
              <a:defRPr sz="1100"/>
            </a:lvl1pPr>
          </a:lstStyle>
          <a:p>
            <a:fld id="{A0319068-FE01-4AA8-BB68-F3B29B773C74}" type="slidenum">
              <a:rPr kumimoji="1" lang="ja-JP" altLang="en-US" smtClean="0"/>
              <a:t>‹#›</a:t>
            </a:fld>
            <a:endParaRPr kumimoji="1" lang="ja-JP" altLang="en-US"/>
          </a:p>
        </p:txBody>
      </p:sp>
    </p:spTree>
    <p:extLst>
      <p:ext uri="{BB962C8B-B14F-4D97-AF65-F5344CB8AC3E}">
        <p14:creationId xmlns:p14="http://schemas.microsoft.com/office/powerpoint/2010/main" val="1047590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9"/>
            <a:ext cx="2918831" cy="495029"/>
          </a:xfrm>
          <a:prstGeom prst="rect">
            <a:avLst/>
          </a:prstGeom>
        </p:spPr>
        <p:txBody>
          <a:bodyPr vert="horz" lIns="90597" tIns="45295" rIns="90597" bIns="4529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81" y="9"/>
            <a:ext cx="2918831" cy="495029"/>
          </a:xfrm>
          <a:prstGeom prst="rect">
            <a:avLst/>
          </a:prstGeom>
        </p:spPr>
        <p:txBody>
          <a:bodyPr vert="horz" lIns="90597" tIns="45295" rIns="90597" bIns="45295" rtlCol="0"/>
          <a:lstStyle>
            <a:lvl1pPr algn="r">
              <a:defRPr sz="1100"/>
            </a:lvl1pPr>
          </a:lstStyle>
          <a:p>
            <a:fld id="{99F9EDFF-5C3C-47F0-9981-EE9390BB0352}" type="datetimeFigureOut">
              <a:rPr kumimoji="1" lang="ja-JP" altLang="en-US" smtClean="0"/>
              <a:t>2025/11/18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597" tIns="45295" rIns="90597" bIns="45295" rtlCol="0" anchor="ctr"/>
          <a:lstStyle/>
          <a:p>
            <a:endParaRPr lang="ja-JP" altLang="en-US"/>
          </a:p>
        </p:txBody>
      </p:sp>
      <p:sp>
        <p:nvSpPr>
          <p:cNvPr id="5" name="ノート プレースホルダー 4"/>
          <p:cNvSpPr>
            <a:spLocks noGrp="1"/>
          </p:cNvSpPr>
          <p:nvPr>
            <p:ph type="body" sz="quarter" idx="3"/>
          </p:nvPr>
        </p:nvSpPr>
        <p:spPr>
          <a:xfrm>
            <a:off x="673578" y="4748166"/>
            <a:ext cx="5388610" cy="3884861"/>
          </a:xfrm>
          <a:prstGeom prst="rect">
            <a:avLst/>
          </a:prstGeom>
        </p:spPr>
        <p:txBody>
          <a:bodyPr vert="horz" lIns="90597" tIns="45295" rIns="90597" bIns="452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371288"/>
            <a:ext cx="2918831" cy="495028"/>
          </a:xfrm>
          <a:prstGeom prst="rect">
            <a:avLst/>
          </a:prstGeom>
        </p:spPr>
        <p:txBody>
          <a:bodyPr vert="horz" lIns="90597" tIns="45295" rIns="90597" bIns="4529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81" y="9371288"/>
            <a:ext cx="2918831" cy="495028"/>
          </a:xfrm>
          <a:prstGeom prst="rect">
            <a:avLst/>
          </a:prstGeom>
        </p:spPr>
        <p:txBody>
          <a:bodyPr vert="horz" lIns="90597" tIns="45295" rIns="90597" bIns="45295" rtlCol="0" anchor="b"/>
          <a:lstStyle>
            <a:lvl1pPr algn="r">
              <a:defRPr sz="1100"/>
            </a:lvl1pPr>
          </a:lstStyle>
          <a:p>
            <a:fld id="{1925BD69-87C1-406F-98E1-D74E2DB641B2}" type="slidenum">
              <a:rPr kumimoji="1" lang="ja-JP" altLang="en-US" smtClean="0"/>
              <a:t>‹#›</a:t>
            </a:fld>
            <a:endParaRPr kumimoji="1" lang="ja-JP" altLang="en-US"/>
          </a:p>
        </p:txBody>
      </p:sp>
    </p:spTree>
    <p:extLst>
      <p:ext uri="{BB962C8B-B14F-4D97-AF65-F5344CB8AC3E}">
        <p14:creationId xmlns:p14="http://schemas.microsoft.com/office/powerpoint/2010/main" val="20672461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7612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l"/>
            <a:endParaRPr lang="en-US" altLang="zh-CN" b="0" i="0">
              <a:solidFill>
                <a:srgbClr val="333333"/>
              </a:solidFill>
              <a:effectLst/>
              <a:latin typeface="Hiragino Kaku Gothic Pro"/>
            </a:endParaRPr>
          </a:p>
        </p:txBody>
      </p:sp>
    </p:spTree>
    <p:extLst>
      <p:ext uri="{BB962C8B-B14F-4D97-AF65-F5344CB8AC3E}">
        <p14:creationId xmlns:p14="http://schemas.microsoft.com/office/powerpoint/2010/main" val="334856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9134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C66B-62EA-F810-E5CA-5121D897CB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A1AB97-4F74-1A81-8943-14B55B3773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DE59E6-D061-C4E5-FFF6-0B4AA3CC3752}"/>
              </a:ext>
            </a:extLst>
          </p:cNvPr>
          <p:cNvSpPr>
            <a:spLocks noGrp="1"/>
          </p:cNvSpPr>
          <p:nvPr>
            <p:ph type="body" idx="1"/>
          </p:nvPr>
        </p:nvSpPr>
        <p:spPr/>
        <p:txBody>
          <a:bodyPr>
            <a:normAutofit/>
          </a:bodyPr>
          <a:lstStyle/>
          <a:p>
            <a:pPr defTabSz="906232">
              <a:defRPr/>
            </a:pPr>
            <a:endParaRPr lang="ja-JP" altLang="en-US">
              <a:latin typeface="ＭＳ ゴシック" panose="020B0609070205080204" pitchFamily="49" charset="-128"/>
              <a:ea typeface="ＭＳ ゴシック" panose="020B0609070205080204" pitchFamily="49" charset="-128"/>
            </a:endParaRPr>
          </a:p>
        </p:txBody>
      </p:sp>
      <p:sp>
        <p:nvSpPr>
          <p:cNvPr id="4" name="日付プレースホルダー 3">
            <a:extLst>
              <a:ext uri="{FF2B5EF4-FFF2-40B4-BE49-F238E27FC236}">
                <a16:creationId xmlns:a16="http://schemas.microsoft.com/office/drawing/2014/main" id="{82B04113-F115-3D77-BA2C-7727D765BFB4}"/>
              </a:ext>
            </a:extLst>
          </p:cNvPr>
          <p:cNvSpPr>
            <a:spLocks noGrp="1"/>
          </p:cNvSpPr>
          <p:nvPr>
            <p:ph type="dt" idx="10"/>
          </p:nvPr>
        </p:nvSpPr>
        <p:spPr/>
        <p:txBody>
          <a:bodyPr/>
          <a:lstStyle/>
          <a:p>
            <a:pPr defTabSz="906444">
              <a:defRPr/>
            </a:pPr>
            <a:endParaRPr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55157189-841D-F95A-2927-524BAF31546D}"/>
              </a:ext>
            </a:extLst>
          </p:cNvPr>
          <p:cNvSpPr>
            <a:spLocks noGrp="1"/>
          </p:cNvSpPr>
          <p:nvPr>
            <p:ph type="sldNum" sz="quarter" idx="11"/>
          </p:nvPr>
        </p:nvSpPr>
        <p:spPr/>
        <p:txBody>
          <a:bodyPr/>
          <a:lstStyle/>
          <a:p>
            <a:pPr defTabSz="906444">
              <a:defRPr/>
            </a:pPr>
            <a:fld id="{BE8D1160-717D-4B16-A92C-E0E4682A10EA}" type="slidenum">
              <a:rPr lang="ja-JP" altLang="en-US">
                <a:solidFill>
                  <a:prstClr val="black"/>
                </a:solidFill>
                <a:latin typeface="游ゴシック" panose="020F0502020204030204"/>
                <a:ea typeface="游ゴシック" panose="020B0400000000000000" pitchFamily="50" charset="-128"/>
              </a:rPr>
              <a:pPr defTabSz="906444">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5777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97A6-DDD6-66A3-D4BC-718FCF2B54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81879B-38E5-5B23-9F38-8078DAEF36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BD079B-529E-59CA-57B6-4B615AC3043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389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97A6-DDD6-66A3-D4BC-718FCF2B54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81879B-38E5-5B23-9F38-8078DAEF36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BD079B-529E-59CA-57B6-4B615AC3043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7259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97A6-DDD6-66A3-D4BC-718FCF2B54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81879B-38E5-5B23-9F38-8078DAEF36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BD079B-529E-59CA-57B6-4B615AC3043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22368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46B06-39D8-F190-23CC-2CE94D5DA8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D56E3E-4AAD-AA89-01CF-0C2C0D56AE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D486EC-790D-B9DD-1B81-F74D675EE83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6222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3222">
              <a:defRPr/>
            </a:pPr>
            <a:fld id="{C39FBC6B-F832-411C-AEB2-7AFDE5F23411}" type="slidenum">
              <a:rPr lang="ja-JP" altLang="en-US">
                <a:solidFill>
                  <a:prstClr val="black"/>
                </a:solidFill>
                <a:latin typeface="游ゴシック" panose="020F0502020204030204"/>
                <a:ea typeface="游ゴシック" panose="020B0400000000000000" pitchFamily="50" charset="-128"/>
              </a:rPr>
              <a:pPr defTabSz="453222">
                <a:defRPr/>
              </a:pPr>
              <a:t>35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0458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3222">
              <a:defRPr/>
            </a:pPr>
            <a:fld id="{C39FBC6B-F832-411C-AEB2-7AFDE5F23411}" type="slidenum">
              <a:rPr lang="ja-JP" altLang="en-US">
                <a:solidFill>
                  <a:prstClr val="black"/>
                </a:solidFill>
                <a:latin typeface="游ゴシック" panose="020F0502020204030204"/>
                <a:ea typeface="游ゴシック" panose="020B0400000000000000" pitchFamily="50" charset="-128"/>
              </a:rPr>
              <a:pPr defTabSz="453222">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5518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3222">
              <a:defRPr/>
            </a:pPr>
            <a:fld id="{C39FBC6B-F832-411C-AEB2-7AFDE5F23411}" type="slidenum">
              <a:rPr lang="ja-JP" altLang="en-US">
                <a:solidFill>
                  <a:prstClr val="black"/>
                </a:solidFill>
                <a:latin typeface="游ゴシック" panose="020F0502020204030204"/>
                <a:ea typeface="游ゴシック" panose="020B0400000000000000" pitchFamily="50" charset="-128"/>
              </a:rPr>
              <a:pPr defTabSz="453222">
                <a:defRPr/>
              </a:pPr>
              <a:t>45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0009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9261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06232">
              <a:defRPr/>
            </a:pPr>
            <a:endParaRPr lang="ja-JP" altLang="en-US">
              <a:latin typeface="ＭＳ ゴシック" panose="020B0609070205080204" pitchFamily="49" charset="-128"/>
              <a:ea typeface="ＭＳ ゴシック" panose="020B0609070205080204" pitchFamily="49" charset="-128"/>
            </a:endParaRPr>
          </a:p>
        </p:txBody>
      </p:sp>
      <p:sp>
        <p:nvSpPr>
          <p:cNvPr id="4" name="日付プレースホルダー 3"/>
          <p:cNvSpPr>
            <a:spLocks noGrp="1"/>
          </p:cNvSpPr>
          <p:nvPr>
            <p:ph type="dt"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BE8D1160-717D-4B16-A92C-E0E4682A10EA}" type="slidenum">
              <a:rPr lang="ja-JP" altLang="en-US" smtClean="0"/>
              <a:pPr>
                <a:defRPr/>
              </a:pPr>
              <a:t>9</a:t>
            </a:fld>
            <a:endParaRPr lang="ja-JP" altLang="en-US"/>
          </a:p>
        </p:txBody>
      </p:sp>
    </p:spTree>
    <p:extLst>
      <p:ext uri="{BB962C8B-B14F-4D97-AF65-F5344CB8AC3E}">
        <p14:creationId xmlns:p14="http://schemas.microsoft.com/office/powerpoint/2010/main" val="175833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12A5-882D-461F-B5FF-54236C2637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C27528-BFA3-DFF4-7B8B-EB55DC977A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017502-A228-0A2A-7BA6-47286A7B10D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7430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8552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1027" indent="-281164">
              <a:defRPr kumimoji="1">
                <a:solidFill>
                  <a:schemeClr val="tx1"/>
                </a:solidFill>
                <a:latin typeface="Calibri" panose="020F0502020204030204" pitchFamily="34" charset="0"/>
                <a:ea typeface="ＭＳ Ｐゴシック" panose="020B0600070205080204" pitchFamily="50" charset="-128"/>
              </a:defRPr>
            </a:lvl2pPr>
            <a:lvl3pPr marL="1124658" indent="-224932">
              <a:defRPr kumimoji="1">
                <a:solidFill>
                  <a:schemeClr val="tx1"/>
                </a:solidFill>
                <a:latin typeface="Calibri" panose="020F0502020204030204" pitchFamily="34" charset="0"/>
                <a:ea typeface="ＭＳ Ｐゴシック" panose="020B0600070205080204" pitchFamily="50" charset="-128"/>
              </a:defRPr>
            </a:lvl3pPr>
            <a:lvl4pPr marL="1574521" indent="-224932">
              <a:defRPr kumimoji="1">
                <a:solidFill>
                  <a:schemeClr val="tx1"/>
                </a:solidFill>
                <a:latin typeface="Calibri" panose="020F0502020204030204" pitchFamily="34" charset="0"/>
                <a:ea typeface="ＭＳ Ｐゴシック" panose="020B0600070205080204" pitchFamily="50" charset="-128"/>
              </a:defRPr>
            </a:lvl4pPr>
            <a:lvl5pPr marL="2024385" indent="-224932">
              <a:defRPr kumimoji="1">
                <a:solidFill>
                  <a:schemeClr val="tx1"/>
                </a:solidFill>
                <a:latin typeface="Calibri" panose="020F0502020204030204" pitchFamily="34" charset="0"/>
                <a:ea typeface="ＭＳ Ｐゴシック" panose="020B0600070205080204" pitchFamily="50" charset="-128"/>
              </a:defRPr>
            </a:lvl5pPr>
            <a:lvl6pPr marL="2474249" indent="-22493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24111" indent="-22493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73975" indent="-22493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23838" indent="-224932"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965946">
              <a:defRPr/>
            </a:pPr>
            <a:fld id="{98728666-2FFA-4739-86A2-4F73C5B3D9CE}" type="slidenum">
              <a:rPr lang="ja-JP" altLang="en-US">
                <a:solidFill>
                  <a:srgbClr val="000000"/>
                </a:solidFill>
              </a:rPr>
              <a:pPr defTabSz="965946">
                <a:defRPr/>
              </a:pPr>
              <a:t>13</a:t>
            </a:fld>
            <a:endParaRPr lang="ja-JP" altLang="en-US">
              <a:solidFill>
                <a:srgbClr val="000000"/>
              </a:solidFill>
            </a:endParaRPr>
          </a:p>
        </p:txBody>
      </p:sp>
    </p:spTree>
    <p:extLst>
      <p:ext uri="{BB962C8B-B14F-4D97-AF65-F5344CB8AC3E}">
        <p14:creationId xmlns:p14="http://schemas.microsoft.com/office/powerpoint/2010/main" val="86304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5644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5240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76587">
              <a:defRPr/>
            </a:pPr>
            <a:fld id="{976FD332-D7D0-4D05-BCB5-397D3CA23FE0}" type="slidenum">
              <a:rPr lang="ja-JP" altLang="en-US">
                <a:solidFill>
                  <a:prstClr val="black"/>
                </a:solidFill>
                <a:latin typeface="Calibri"/>
                <a:ea typeface="ＭＳ Ｐゴシック" panose="020B0600070205080204" pitchFamily="50" charset="-128"/>
              </a:rPr>
              <a:pPr defTabSz="876587">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267499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4.jpeg" Type="http://schemas.openxmlformats.org/officeDocument/2006/relationships/image"/></Relationships>
</file>

<file path=ppt/slideLayouts/_rels/slideLayout10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5.jpeg" Type="http://schemas.openxmlformats.org/officeDocument/2006/relationships/image"/></Relationships>
</file>

<file path=ppt/slideLayouts/_rels/slideLayout10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0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0.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5.jpe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1.jpeg" Type="http://schemas.openxmlformats.org/officeDocument/2006/relationships/image"/></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6.jpeg" Type="http://schemas.openxmlformats.org/officeDocument/2006/relationships/image"/></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6.jpeg" Type="http://schemas.openxmlformats.org/officeDocument/2006/relationships/image"/></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6.jpeg" Type="http://schemas.openxmlformats.org/officeDocument/2006/relationships/image"/></Relationships>
</file>

<file path=ppt/slideLayouts/_rels/slideLayout127.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20.jpeg" Type="http://schemas.openxmlformats.org/officeDocument/2006/relationships/image"/></Relationships>
</file>

<file path=ppt/slideLayouts/_rels/slideLayout128.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14.jpeg" Type="http://schemas.openxmlformats.org/officeDocument/2006/relationships/image"/></Relationships>
</file>

<file path=ppt/slideLayouts/_rels/slideLayout129.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jpe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jpeg"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5.jpeg"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1.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1.jpeg" Type="http://schemas.openxmlformats.org/officeDocument/2006/relationships/image"/></Relationships>
</file>

<file path=ppt/slideLayouts/_rels/slideLayout32.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2.jpeg" Type="http://schemas.openxmlformats.org/officeDocument/2006/relationships/image"/></Relationships>
</file>

<file path=ppt/slideLayouts/_rels/slideLayout3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38.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1.jpeg"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2.jpe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44.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6.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7.jpeg" Type="http://schemas.openxmlformats.org/officeDocument/2006/relationships/image"/></Relationships>
</file>

<file path=ppt/slideLayouts/_rels/slideLayout47.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8.jpeg"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52.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53.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54.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6.jpeg" Type="http://schemas.openxmlformats.org/officeDocument/2006/relationships/image"/></Relationships>
</file>

<file path=ppt/slideLayouts/_rels/slideLayout55.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6.jpeg" Type="http://schemas.openxmlformats.org/officeDocument/2006/relationships/image"/></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jpeg" Type="http://schemas.openxmlformats.org/officeDocument/2006/relationships/image"/></Relationships>
</file>

<file path=ppt/slideLayouts/_rels/slideLayout58.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5.jpeg" Type="http://schemas.openxmlformats.org/officeDocument/2006/relationships/image"/></Relationships>
</file>

<file path=ppt/slideLayouts/_rels/slideLayout5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3.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4.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65.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jpeg" Type="http://schemas.openxmlformats.org/officeDocument/2006/relationships/image"/></Relationships>
</file>

<file path=ppt/slideLayouts/_rels/slideLayout66.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5.jpeg" Type="http://schemas.openxmlformats.org/officeDocument/2006/relationships/image"/></Relationships>
</file>

<file path=ppt/slideLayouts/_rels/slideLayout6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70.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71.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7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7.jpeg" Type="http://schemas.openxmlformats.org/officeDocument/2006/relationships/image"/></Relationships>
</file>

<file path=ppt/slideLayouts/_rels/slideLayout7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8.jpeg" Type="http://schemas.openxmlformats.org/officeDocument/2006/relationships/image"/></Relationships>
</file>

<file path=ppt/slideLayouts/_rels/slideLayout7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7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9.jpeg" Type="http://schemas.openxmlformats.org/officeDocument/2006/relationships/image"/><Relationship Id="rId3" Target="../media/image10.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1.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9.jpeg" Type="http://schemas.openxmlformats.org/officeDocument/2006/relationships/image"/><Relationship Id="rId3" Target="../media/image12.png" Type="http://schemas.openxmlformats.org/officeDocument/2006/relationships/image"/></Relationships>
</file>

<file path=ppt/slideLayouts/_rels/slideLayout8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jpeg" Type="http://schemas.openxmlformats.org/officeDocument/2006/relationships/image"/></Relationships>
</file>

<file path=ppt/slideLayouts/_rels/slideLayout8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8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8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8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12.png" Type="http://schemas.openxmlformats.org/officeDocument/2006/relationships/image"/></Relationships>
</file>

<file path=ppt/slideLayouts/_rels/slideLayout8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9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92.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3.png" Type="http://schemas.openxmlformats.org/officeDocument/2006/relationships/image"/><Relationship Id="rId3" Target="../media/image14.jpeg" Type="http://schemas.openxmlformats.org/officeDocument/2006/relationships/image"/></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jpeg" Type="http://schemas.openxmlformats.org/officeDocument/2006/relationships/image"/></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jpeg" Type="http://schemas.openxmlformats.org/officeDocument/2006/relationships/image"/></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3801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83D8E5-5E48-40CC-9051-FB0B421E618B}" type="slidenum">
              <a:rPr lang="ja-JP" altLang="en-US"/>
              <a:pPr>
                <a:defRPr/>
              </a:pPr>
              <a:t>‹#›</a:t>
            </a:fld>
            <a:endParaRPr lang="ja-JP" altLang="en-US"/>
          </a:p>
        </p:txBody>
      </p:sp>
    </p:spTree>
    <p:extLst>
      <p:ext uri="{BB962C8B-B14F-4D97-AF65-F5344CB8AC3E}">
        <p14:creationId xmlns:p14="http://schemas.microsoft.com/office/powerpoint/2010/main" val="32258797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3" name="テキスト ボックス 2">
            <a:extLst>
              <a:ext uri="{FF2B5EF4-FFF2-40B4-BE49-F238E27FC236}">
                <a16:creationId xmlns:a16="http://schemas.microsoft.com/office/drawing/2014/main" id="{286E4465-54B0-75D4-271A-3852EF16053C}"/>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500115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3" y="359098"/>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9"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2" name="テキスト ボックス 1">
            <a:extLst>
              <a:ext uri="{FF2B5EF4-FFF2-40B4-BE49-F238E27FC236}">
                <a16:creationId xmlns:a16="http://schemas.microsoft.com/office/drawing/2014/main" id="{23099C67-7C99-528F-1BC6-EB9312F491EC}"/>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130492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62976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98202" y="198720"/>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cstate="print">
            <a:extLst>
              <a:ext uri="{28A0092B-C50C-407E-A947-70E740481C1C}">
                <a14:useLocalDpi xmlns:a14="http://schemas.microsoft.com/office/drawing/2010/main"/>
              </a:ext>
            </a:extLst>
          </a:blip>
          <a:stretch>
            <a:fillRect/>
          </a:stretch>
        </p:blipFill>
        <p:spPr>
          <a:xfrm>
            <a:off x="250825" y="256298"/>
            <a:ext cx="8179873"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178122" y="426856"/>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881231" y="155715"/>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63386" y="260040"/>
            <a:ext cx="7594669" cy="457525"/>
          </a:xfrm>
          <a:prstGeom prst="rect">
            <a:avLst/>
          </a:prstGeom>
        </p:spPr>
        <p:txBody>
          <a:bodyPr lIns="252000" tIns="72000" rIns="0" bIns="0" anchor="ctr">
            <a:normAutofit/>
          </a:bodyPr>
          <a:lstStyle>
            <a:lvl1pPr marL="0" indent="0">
              <a:buNone/>
              <a:defRPr sz="22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a:t>
            </a:r>
          </a:p>
        </p:txBody>
      </p:sp>
      <p:sp>
        <p:nvSpPr>
          <p:cNvPr id="9" name="テキスト ボックス 8">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254266584"/>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250824" y="188913"/>
            <a:ext cx="8136395" cy="277159"/>
          </a:xfrm>
          <a:prstGeom prst="rect">
            <a:avLst/>
          </a:prstGeom>
        </p:spPr>
        <p:txBody>
          <a:bodyPr lIns="72000" tIns="36000" rIns="0" bIns="0" anchor="ctr" anchorCtr="0"/>
          <a:lstStyle>
            <a:lvl1pPr algn="l">
              <a:defRPr sz="1400" b="1">
                <a:solidFill>
                  <a:schemeClr val="bg2"/>
                </a:solidFill>
                <a:latin typeface="メイリオ" panose="020B0604030504040204" pitchFamily="50" charset="-128"/>
                <a:ea typeface="メイリオ" panose="020B0604030504040204" pitchFamily="50" charset="-128"/>
              </a:defRPr>
            </a:lvl1pPr>
          </a:lstStyle>
          <a:p>
            <a:r>
              <a:rPr kumimoji="1" lang="ja-JP" altLang="en-US"/>
              <a:t>事業名を記入（○○省連携事業）</a:t>
            </a:r>
          </a:p>
        </p:txBody>
      </p:sp>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250824" y="6368680"/>
            <a:ext cx="890624" cy="326585"/>
          </a:xfrm>
          <a:prstGeom prst="rect">
            <a:avLst/>
          </a:prstGeom>
          <a:noFill/>
        </p:spPr>
        <p:txBody>
          <a:bodyPr wrap="square" lIns="92365" tIns="0" rIns="0" bIns="0" rtlCol="0" anchor="ctr">
            <a:noAutofit/>
          </a:bodyPr>
          <a:lstStyle/>
          <a:p>
            <a:r>
              <a:rPr lang="ja-JP" altLang="en-US" sz="1000" b="1">
                <a:solidFill>
                  <a:schemeClr val="bg1"/>
                </a:solidFill>
                <a:latin typeface="メイリオ" panose="020B0604030504040204" pitchFamily="50" charset="-128"/>
                <a:ea typeface="メイリオ"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271247" y="2197275"/>
            <a:ext cx="4435868" cy="261268"/>
          </a:xfrm>
          <a:prstGeom prst="rect">
            <a:avLst/>
          </a:prstGeom>
          <a:noFill/>
        </p:spPr>
        <p:txBody>
          <a:bodyPr wrap="square" lIns="0" tIns="0" bIns="61577" rtlCol="0" anchor="b" anchorCtr="0">
            <a:noAutofit/>
          </a:bodyPr>
          <a:lstStyle/>
          <a:p>
            <a:r>
              <a:rPr lang="en-US" altLang="ja-JP" sz="1200" b="1">
                <a:solidFill>
                  <a:schemeClr val="bg2"/>
                </a:solidFill>
                <a:latin typeface="メイリオ" panose="020B0604030504040204" pitchFamily="50" charset="-128"/>
                <a:ea typeface="メイリオ" panose="020B0604030504040204" pitchFamily="50" charset="-128"/>
              </a:rPr>
              <a:t>2. </a:t>
            </a:r>
            <a:r>
              <a:rPr lang="ja-JP" altLang="en-US" sz="1200" b="1">
                <a:solidFill>
                  <a:schemeClr val="bg2"/>
                </a:solidFill>
                <a:latin typeface="メイリオ" panose="020B0604030504040204" pitchFamily="50" charset="-128"/>
                <a:ea typeface="メイリオ"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221999" y="5458321"/>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メイリオ" panose="020B0604030504040204" pitchFamily="50" charset="-128"/>
                <a:ea typeface="メイリオ"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250824" y="2432672"/>
            <a:ext cx="452085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メイリオ" panose="020B0604030504040204" pitchFamily="50" charset="-128"/>
                <a:ea typeface="メイリオ" panose="020B0604030504040204" pitchFamily="50" charset="-128"/>
              </a:defRPr>
            </a:lvl1pPr>
          </a:lstStyle>
          <a:p>
            <a:pPr lvl="0"/>
            <a:r>
              <a:rPr kumimoji="1" lang="ja-JP" altLang="en-US"/>
              <a:t>　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112399" y="1236261"/>
            <a:ext cx="7780775" cy="653171"/>
          </a:xfrm>
        </p:spPr>
        <p:txBody>
          <a:bodyPr lIns="108000" tIns="36000" rIns="0" bIns="0" anchor="t" anchorCtr="0">
            <a:noAutofit/>
          </a:bodyPr>
          <a:lstStyle>
            <a:lvl1pPr marL="211002" indent="-211002" algn="l">
              <a:lnSpc>
                <a:spcPct val="120000"/>
              </a:lnSpc>
              <a:spcBef>
                <a:spcPts val="0"/>
              </a:spcBef>
              <a:buFont typeface="+mj-ea"/>
              <a:buAutoNum type="circleNumDbPlain"/>
              <a:defRPr sz="10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112399" y="1236261"/>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271247" y="1399555"/>
            <a:ext cx="973915" cy="326585"/>
          </a:xfrm>
          <a:prstGeom prst="rect">
            <a:avLst/>
          </a:prstGeom>
          <a:noFill/>
        </p:spPr>
        <p:txBody>
          <a:bodyPr wrap="square" lIns="0" tIns="0" rIns="0" bIns="0" rtlCol="0" anchor="ctr">
            <a:noAutofit/>
          </a:bodyPr>
          <a:lstStyle/>
          <a:p>
            <a:r>
              <a:rPr lang="en-US" altLang="ja-JP" sz="1200" b="1">
                <a:solidFill>
                  <a:schemeClr val="bg2"/>
                </a:solidFill>
                <a:latin typeface="メイリオ" panose="020B0604030504040204" pitchFamily="50" charset="-128"/>
                <a:ea typeface="メイリオ" panose="020B0604030504040204" pitchFamily="50" charset="-128"/>
              </a:rPr>
              <a:t>1. </a:t>
            </a:r>
            <a:r>
              <a:rPr lang="ja-JP" altLang="en-US" sz="1200" b="1">
                <a:solidFill>
                  <a:schemeClr val="bg2"/>
                </a:solidFill>
                <a:latin typeface="メイリオ" panose="020B0604030504040204" pitchFamily="50" charset="-128"/>
                <a:ea typeface="メイリオ"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043470" y="6368680"/>
            <a:ext cx="7943412" cy="326585"/>
          </a:xfrm>
        </p:spPr>
        <p:txBody>
          <a:bodyPr lIns="0" tIns="18000" rIns="108000" bIns="0" anchor="ctr">
            <a:noAutofit/>
          </a:bodyPr>
          <a:lstStyle>
            <a:lvl1pPr marL="0" indent="0" algn="l">
              <a:buNone/>
              <a:defRPr sz="1000" b="1">
                <a:solidFill>
                  <a:schemeClr val="bg1"/>
                </a:solidFill>
                <a:latin typeface="メイリオ" panose="020B0604030504040204" pitchFamily="50" charset="-128"/>
                <a:ea typeface="メイリオ"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373103" y="5458321"/>
            <a:ext cx="831287" cy="228610"/>
          </a:xfrm>
          <a:prstGeom prst="rect">
            <a:avLst/>
          </a:prstGeom>
          <a:noFill/>
        </p:spPr>
        <p:txBody>
          <a:bodyPr wrap="none" lIns="0" tIns="0" rIns="0" bIns="0" rtlCol="0" anchor="ctr">
            <a:noAutofit/>
          </a:bodyPr>
          <a:lstStyle/>
          <a:p>
            <a:pPr algn="dist"/>
            <a:r>
              <a:rPr lang="ja-JP" altLang="en-US" sz="1100">
                <a:solidFill>
                  <a:schemeClr val="tx1"/>
                </a:solidFill>
                <a:latin typeface="メイリオ" panose="020B0604030504040204" pitchFamily="50" charset="-128"/>
                <a:ea typeface="メイリオ"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221999" y="5717548"/>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221999" y="5976775"/>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373103" y="5976775"/>
            <a:ext cx="831287" cy="228610"/>
          </a:xfrm>
          <a:prstGeom prst="rect">
            <a:avLst/>
          </a:prstGeom>
          <a:noFill/>
        </p:spPr>
        <p:txBody>
          <a:bodyPr wrap="none" lIns="0" tIns="0" rIns="0" bIns="0" rtlCol="0" anchor="ctr">
            <a:noAutofit/>
          </a:bodyPr>
          <a:lstStyle/>
          <a:p>
            <a:pPr algn="dist"/>
            <a:r>
              <a:rPr lang="ja-JP" altLang="en-US" sz="1100">
                <a:solidFill>
                  <a:schemeClr val="tx1"/>
                </a:solidFill>
                <a:latin typeface="メイリオ" panose="020B0604030504040204" pitchFamily="50" charset="-128"/>
                <a:ea typeface="メイリオ"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250825" y="470134"/>
            <a:ext cx="7921576" cy="1088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21434" y="524400"/>
            <a:ext cx="8251090"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0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a:t>
            </a:r>
            <a:r>
              <a:rPr kumimoji="1" lang="ja-JP" altLang="en-US"/>
              <a:t>令和</a:t>
            </a:r>
            <a:r>
              <a:rPr kumimoji="1" lang="en-US" altLang="ja-JP"/>
              <a:t>4</a:t>
            </a:r>
            <a:r>
              <a:rPr kumimoji="1" lang="ja-JP" altLang="en-US"/>
              <a:t>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flipV="1">
            <a:off x="250824" y="2458543"/>
            <a:ext cx="4321176" cy="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137491" y="2432674"/>
            <a:ext cx="3755684"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126176" y="2432672"/>
            <a:ext cx="376699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373102" y="5717548"/>
            <a:ext cx="831287" cy="228610"/>
          </a:xfrm>
          <a:prstGeom prst="rect">
            <a:avLst/>
          </a:prstGeom>
          <a:noFill/>
        </p:spPr>
        <p:txBody>
          <a:bodyPr wrap="none" lIns="0" tIns="0" rIns="0" bIns="0" rtlCol="0" anchor="ctr">
            <a:noAutofit/>
          </a:bodyPr>
          <a:lstStyle/>
          <a:p>
            <a:pPr algn="dist" defTabSz="153413">
              <a:tabLst/>
            </a:pPr>
            <a:r>
              <a:rPr lang="ja-JP" altLang="en-US" sz="1100">
                <a:solidFill>
                  <a:schemeClr val="tx1"/>
                </a:solidFill>
                <a:latin typeface="メイリオ" panose="020B0604030504040204" pitchFamily="50" charset="-128"/>
                <a:ea typeface="メイリオ"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275643" y="5136377"/>
            <a:ext cx="4517239" cy="261268"/>
          </a:xfrm>
          <a:prstGeom prst="rect">
            <a:avLst/>
          </a:prstGeom>
          <a:noFill/>
        </p:spPr>
        <p:txBody>
          <a:bodyPr wrap="square" lIns="0" tIns="0" bIns="61577" rtlCol="0" anchor="b" anchorCtr="0">
            <a:noAutofit/>
          </a:bodyPr>
          <a:lstStyle/>
          <a:p>
            <a:r>
              <a:rPr lang="en-US" altLang="ja-JP" sz="1200" b="1">
                <a:solidFill>
                  <a:schemeClr val="bg2"/>
                </a:solidFill>
                <a:latin typeface="メイリオ" panose="020B0604030504040204" pitchFamily="50" charset="-128"/>
                <a:ea typeface="メイリオ" panose="020B0604030504040204" pitchFamily="50" charset="-128"/>
              </a:rPr>
              <a:t>3. </a:t>
            </a:r>
            <a:r>
              <a:rPr lang="ja-JP" altLang="en-US" sz="1200" b="1">
                <a:solidFill>
                  <a:schemeClr val="bg2"/>
                </a:solidFill>
                <a:latin typeface="メイリオ" panose="020B0604030504040204" pitchFamily="50" charset="-128"/>
                <a:ea typeface="メイリオ"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271247" y="5375201"/>
            <a:ext cx="430075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cstate="print">
            <a:extLst>
              <a:ext uri="{28A0092B-C50C-407E-A947-70E740481C1C}">
                <a14:useLocalDpi xmlns:a14="http://schemas.microsoft.com/office/drawing/2010/main"/>
              </a:ext>
            </a:extLst>
          </a:blip>
          <a:stretch>
            <a:fillRect/>
          </a:stretch>
        </p:blipFill>
        <p:spPr>
          <a:xfrm>
            <a:off x="246503" y="908050"/>
            <a:ext cx="8642350"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246503" y="920384"/>
            <a:ext cx="8851209" cy="326585"/>
          </a:xfrm>
        </p:spPr>
        <p:txBody>
          <a:bodyPr lIns="108000" tIns="36000" rIns="108000" bIns="0" anchor="ctr">
            <a:noAutofit/>
          </a:bodyPr>
          <a:lstStyle>
            <a:lvl1pPr marL="0" indent="0" algn="l">
              <a:buNone/>
              <a:defRPr sz="1197"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72524" y="173969"/>
            <a:ext cx="620651"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137491" y="2173436"/>
            <a:ext cx="3755684" cy="261268"/>
          </a:xfrm>
        </p:spPr>
        <p:txBody>
          <a:bodyPr lIns="0" tIns="0" rIns="0" bIns="72000" anchor="b" anchorCtr="0">
            <a:noAutofit/>
          </a:bodyPr>
          <a:lstStyle>
            <a:lvl1pPr marL="0" marR="0" indent="0" algn="l" defTabSz="861993" rtl="0" eaLnBrk="1" fontAlgn="auto" latinLnBrk="0" hangingPunct="1">
              <a:lnSpc>
                <a:spcPct val="90000"/>
              </a:lnSpc>
              <a:spcBef>
                <a:spcPts val="942"/>
              </a:spcBef>
              <a:spcAft>
                <a:spcPts val="0"/>
              </a:spcAft>
              <a:buClrTx/>
              <a:buSzTx/>
              <a:buFontTx/>
              <a:buNone/>
              <a:tabLst/>
              <a:defRPr sz="1200" b="1">
                <a:solidFill>
                  <a:schemeClr val="bg2"/>
                </a:solidFill>
                <a:latin typeface="メイリオ" panose="020B0604030504040204" pitchFamily="50" charset="-128"/>
                <a:ea typeface="メイリオ" panose="020B0604030504040204" pitchFamily="50" charset="-128"/>
                <a:cs typeface="Arial" panose="020B0604020202020204" pitchFamily="34" charset="0"/>
              </a:defRPr>
            </a:lvl1pPr>
          </a:lstStyle>
          <a:p>
            <a:pPr marL="0" marR="0" lvl="0" indent="0" algn="l" defTabSz="861993" rtl="0" eaLnBrk="1" fontAlgn="auto" latinLnBrk="0" hangingPunct="1">
              <a:lnSpc>
                <a:spcPct val="90000"/>
              </a:lnSpc>
              <a:spcBef>
                <a:spcPts val="942"/>
              </a:spcBef>
              <a:spcAft>
                <a:spcPts val="0"/>
              </a:spcAft>
              <a:buClrTx/>
              <a:buSzTx/>
              <a:buFontTx/>
              <a:buNone/>
              <a:tabLst/>
              <a:defRPr/>
            </a:pPr>
            <a:r>
              <a:rPr lang="en-US" altLang="ja-JP" sz="1200" b="1">
                <a:solidFill>
                  <a:schemeClr val="bg2"/>
                </a:solidFill>
                <a:latin typeface="メイリオ" panose="020B0604030504040204" pitchFamily="50" charset="-128"/>
                <a:ea typeface="メイリオ" panose="020B0604030504040204" pitchFamily="50" charset="-128"/>
              </a:rPr>
              <a:t>4. </a:t>
            </a:r>
            <a:r>
              <a:rPr kumimoji="1" lang="ja-JP" altLang="en-US"/>
              <a:t>補助対象、支援対象の例、事業イメージ </a:t>
            </a:r>
            <a:r>
              <a:rPr kumimoji="1" lang="en-US" altLang="ja-JP"/>
              <a:t>etc.</a:t>
            </a:r>
            <a:endParaRPr kumimoji="1" lang="ja-JP" altLang="en-US"/>
          </a:p>
        </p:txBody>
      </p:sp>
      <p:sp>
        <p:nvSpPr>
          <p:cNvPr id="31" name="テキスト ボックス 30">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14838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942121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1332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213518"/>
            <a:ext cx="8160174" cy="619243"/>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42623" y="487463"/>
            <a:ext cx="300161" cy="411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062483" y="145094"/>
            <a:ext cx="520247" cy="710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650404" y="2447438"/>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690678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387209A-D4E0-1DC0-6859-4A1C56757EB6}"/>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AF7A4D62-C47F-4A08-DBFF-E2B25F24F92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3899A0A7-C192-3EF8-B781-9E546B3F9330}"/>
              </a:ext>
            </a:extLst>
          </p:cNvPr>
          <p:cNvSpPr>
            <a:spLocks noGrp="1"/>
          </p:cNvSpPr>
          <p:nvPr>
            <p:ph type="sldNum" sz="quarter" idx="12"/>
          </p:nvPr>
        </p:nvSpPr>
        <p:spPr/>
        <p:txBody>
          <a:bodyPr/>
          <a:lstStyle>
            <a:lvl1pPr>
              <a:defRPr/>
            </a:lvl1pPr>
          </a:lstStyle>
          <a:p>
            <a:pPr>
              <a:defRPr/>
            </a:pPr>
            <a:fld id="{ADD4B329-B6C9-426D-8398-9FCF1FB49CFD}" type="slidenum">
              <a:rPr lang="ja-JP" altLang="en-US"/>
              <a:pPr>
                <a:defRPr/>
              </a:pPr>
              <a:t>‹#›</a:t>
            </a:fld>
            <a:endParaRPr lang="ja-JP" altLang="en-US"/>
          </a:p>
        </p:txBody>
      </p:sp>
    </p:spTree>
    <p:extLst>
      <p:ext uri="{BB962C8B-B14F-4D97-AF65-F5344CB8AC3E}">
        <p14:creationId xmlns:p14="http://schemas.microsoft.com/office/powerpoint/2010/main" val="36872230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AA7CE3A-F9C8-472C-B353-E08719025F61}" type="datetime1">
              <a:rPr kumimoji="1" lang="ja-JP" altLang="en-US" smtClean="0"/>
              <a:t>2025/11/18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D01C6D-80EB-490D-8A1D-E86D9EEBEE2C}" type="slidenum">
              <a:rPr kumimoji="1" lang="ja-JP" altLang="en-US" smtClean="0"/>
              <a:t>‹#›</a:t>
            </a:fld>
            <a:endParaRPr kumimoji="1" lang="ja-JP" altLang="en-US"/>
          </a:p>
        </p:txBody>
      </p:sp>
    </p:spTree>
    <p:extLst>
      <p:ext uri="{BB962C8B-B14F-4D97-AF65-F5344CB8AC3E}">
        <p14:creationId xmlns:p14="http://schemas.microsoft.com/office/powerpoint/2010/main" val="1325290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3" name="テキスト ボックス 2">
            <a:extLst>
              <a:ext uri="{FF2B5EF4-FFF2-40B4-BE49-F238E27FC236}">
                <a16:creationId xmlns:a16="http://schemas.microsoft.com/office/drawing/2014/main" id="{4922B4CB-63A4-6EA1-F8AE-198020783A1A}"/>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3673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58287" y="6376244"/>
            <a:ext cx="2133600" cy="365125"/>
          </a:xfrm>
        </p:spPr>
        <p:txBody>
          <a:bodyPr/>
          <a:lstStyle>
            <a:lvl1pPr>
              <a:defRPr sz="1108" b="0"/>
            </a:lvl1pPr>
          </a:lstStyle>
          <a:p>
            <a:pPr>
              <a:defRPr/>
            </a:pPr>
            <a:fld id="{5E94E013-044A-47A5-8B6D-B860A544F5C4}" type="slidenum">
              <a:rPr lang="ja-JP" altLang="en-US" smtClean="0"/>
              <a:pPr>
                <a:defRPr/>
              </a:pPr>
              <a:t>‹#›</a:t>
            </a:fld>
            <a:endParaRPr lang="ja-JP" altLang="en-US"/>
          </a:p>
        </p:txBody>
      </p:sp>
    </p:spTree>
    <p:extLst>
      <p:ext uri="{BB962C8B-B14F-4D97-AF65-F5344CB8AC3E}">
        <p14:creationId xmlns:p14="http://schemas.microsoft.com/office/powerpoint/2010/main" val="541150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1A72A58-CB95-4FCB-B2DE-5ED464064AB5}" type="datetimeFigureOut">
              <a:rPr kumimoji="1" lang="ja-JP" altLang="en-US" smtClean="0"/>
              <a:t>2025/11/18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D90DEF-7E7F-4E7C-B27B-56D002BF8760}" type="slidenum">
              <a:rPr kumimoji="1" lang="ja-JP" altLang="en-US" smtClean="0"/>
              <a:t>‹#›</a:t>
            </a:fld>
            <a:endParaRPr kumimoji="1" lang="ja-JP" altLang="en-US"/>
          </a:p>
        </p:txBody>
      </p:sp>
      <p:sp>
        <p:nvSpPr>
          <p:cNvPr id="7" name="テキスト ボックス 6">
            <a:extLst>
              <a:ext uri="{FF2B5EF4-FFF2-40B4-BE49-F238E27FC236}">
                <a16:creationId xmlns:a16="http://schemas.microsoft.com/office/drawing/2014/main" id="{F136046C-F90E-358C-30FA-200477688B14}"/>
              </a:ext>
            </a:extLst>
          </p:cNvPr>
          <p:cNvSpPr txBox="1"/>
          <p:nvPr userDrawn="1"/>
        </p:nvSpPr>
        <p:spPr>
          <a:xfrm>
            <a:off x="8783386" y="-28436"/>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956599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86477106"/>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4616562"/>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68921198"/>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2715749"/>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9954046"/>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8715521"/>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08020757"/>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3430236"/>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6526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0882678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8329041"/>
      </p:ext>
    </p:extLst>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1"/>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2"/>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1"/>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8"/>
            <a:ext cx="8642350" cy="604163"/>
          </a:xfrm>
          <a:prstGeom prst="rect">
            <a:avLst/>
          </a:prstGeom>
          <a:ln w="19050">
            <a:solidFill>
              <a:schemeClr val="tx2"/>
            </a:solidFill>
          </a:ln>
        </p:spPr>
        <p:txBody>
          <a:bodyPr wrap="square" lIns="180000" tIns="180000" rIns="180000" bIns="144000" anchor="t" anchorCtr="0">
            <a:spAutoFit/>
          </a:bodyPr>
          <a:lstStyle>
            <a:lvl1pPr marL="244378" indent="-244378"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2" name="テキスト ボックス 1">
            <a:extLst>
              <a:ext uri="{FF2B5EF4-FFF2-40B4-BE49-F238E27FC236}">
                <a16:creationId xmlns:a16="http://schemas.microsoft.com/office/drawing/2014/main" id="{09FAF658-9792-2266-FFB9-0BC0C7B17676}"/>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999370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3" y="359097"/>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5" rIns="76572" bIns="38285"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100900" y="5715295"/>
            <a:ext cx="5024571"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734657" y="1359897"/>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9" y="2714142"/>
            <a:ext cx="7374503"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84749" y="2714140"/>
            <a:ext cx="7389219" cy="914439"/>
          </a:xfrm>
          <a:prstGeom prst="rect">
            <a:avLst/>
          </a:prstGeom>
        </p:spPr>
        <p:txBody>
          <a:bodyPr lIns="0" tIns="72000" rIns="0" bIns="0" anchor="ctr" anchorCtr="0">
            <a:normAutofit/>
          </a:bodyPr>
          <a:lstStyle>
            <a:lvl1pPr>
              <a:defRPr lang="ja-JP" altLang="en-US" sz="3015"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23"/>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84749" y="3763721"/>
            <a:ext cx="7389219" cy="391903"/>
          </a:xfrm>
          <a:prstGeom prst="rect">
            <a:avLst/>
          </a:prstGeom>
        </p:spPr>
        <p:txBody>
          <a:bodyPr lIns="0" tIns="0" rIns="0" bIns="0" anchor="ctr" anchorCtr="0"/>
          <a:lstStyle>
            <a:lvl1pPr>
              <a:defRPr sz="1674"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039937" y="4931489"/>
            <a:ext cx="3078842" cy="261268"/>
          </a:xfrm>
          <a:prstGeom prst="rect">
            <a:avLst/>
          </a:prstGeom>
        </p:spPr>
        <p:txBody>
          <a:bodyPr lIns="0" tIns="0" rIns="0" bIns="0" anchor="ctr" anchorCtr="0"/>
          <a:lstStyle>
            <a:lvl1pPr>
              <a:defRPr sz="1507"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039937" y="5192757"/>
            <a:ext cx="3078842" cy="261268"/>
          </a:xfrm>
          <a:prstGeom prst="rect">
            <a:avLst/>
          </a:prstGeom>
        </p:spPr>
        <p:txBody>
          <a:bodyPr lIns="0" tIns="0" rIns="0" bIns="0" anchor="ctr" anchorCtr="0"/>
          <a:lstStyle>
            <a:lvl1pPr>
              <a:defRPr sz="1507"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7445145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3" y="359097"/>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5" rIns="76572" bIns="38285"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9"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9" y="2645195"/>
            <a:ext cx="7389219" cy="1567610"/>
          </a:xfrm>
          <a:prstGeom prst="rect">
            <a:avLst/>
          </a:prstGeom>
        </p:spPr>
        <p:txBody>
          <a:bodyPr lIns="0" tIns="72000" rIns="0" bIns="0" anchor="ctr" anchorCtr="0">
            <a:normAutofit/>
          </a:bodyPr>
          <a:lstStyle>
            <a:lvl1pPr>
              <a:defRPr lang="ja-JP" altLang="en-US" sz="3015"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23"/>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0829479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95716" y="196674"/>
            <a:ext cx="8914981"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2232662"/>
            <a:ext cx="0" cy="411497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7"/>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2232662"/>
            <a:ext cx="7389219" cy="4114977"/>
          </a:xfrm>
          <a:prstGeom prst="rect">
            <a:avLst/>
          </a:prstGeom>
        </p:spPr>
        <p:txBody>
          <a:bodyPr lIns="360000" tIns="0" rIns="0" bIns="0"/>
          <a:lstStyle>
            <a:lvl1pPr marL="622118" indent="-622118" algn="l">
              <a:lnSpc>
                <a:spcPct val="100000"/>
              </a:lnSpc>
              <a:spcBef>
                <a:spcPts val="837"/>
              </a:spcBef>
              <a:spcAft>
                <a:spcPts val="0"/>
              </a:spcAft>
              <a:buClr>
                <a:schemeClr val="bg2"/>
              </a:buClr>
              <a:buFont typeface="+mj-lt"/>
              <a:buAutoNum type="arabicPeriod"/>
              <a:defRPr sz="335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38485" y="257881"/>
            <a:ext cx="7943412" cy="587854"/>
          </a:xfrm>
          <a:prstGeom prst="rect">
            <a:avLst/>
          </a:prstGeom>
        </p:spPr>
        <p:txBody>
          <a:bodyPr lIns="252000" tIns="36000" rIns="0" bIns="0" anchor="ctr" anchorCtr="0"/>
          <a:lstStyle>
            <a:lvl1pPr algn="l">
              <a:defRPr sz="2344"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238970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95716" y="196674"/>
            <a:ext cx="8914981"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38484" y="257881"/>
            <a:ext cx="7943412" cy="587854"/>
          </a:xfrm>
          <a:prstGeom prst="rect">
            <a:avLst/>
          </a:prstGeom>
        </p:spPr>
        <p:txBody>
          <a:bodyPr lIns="252000" tIns="36000" rIns="0" bIns="0" anchor="ctr" anchorCtr="0"/>
          <a:lstStyle>
            <a:lvl1pPr algn="l">
              <a:defRPr sz="2344"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38484" y="1007807"/>
            <a:ext cx="8867033" cy="1292005"/>
          </a:xfrm>
          <a:prstGeom prst="rect">
            <a:avLst/>
          </a:prstGeom>
          <a:ln w="19050">
            <a:solidFill>
              <a:schemeClr val="tx2"/>
            </a:solidFill>
          </a:ln>
        </p:spPr>
        <p:txBody>
          <a:bodyPr lIns="180000" tIns="180000" rIns="180000" bIns="144000">
            <a:spAutoFit/>
          </a:bodyPr>
          <a:lstStyle>
            <a:lvl1pPr marL="228641" indent="-228641" algn="l">
              <a:lnSpc>
                <a:spcPct val="100000"/>
              </a:lnSpc>
              <a:spcBef>
                <a:spcPts val="502"/>
              </a:spcBef>
              <a:buFont typeface="Wingdings" panose="05000000000000000000" pitchFamily="2" charset="2"/>
              <a:buChar char="n"/>
              <a:defRPr sz="1674"/>
            </a:lvl1pPr>
            <a:lvl2pPr marL="374866" indent="-146225" algn="l">
              <a:lnSpc>
                <a:spcPct val="100000"/>
              </a:lnSpc>
              <a:spcBef>
                <a:spcPts val="335"/>
              </a:spcBef>
              <a:buFont typeface="Arial" panose="020B0604020202020204" pitchFamily="34" charset="0"/>
              <a:buChar char="•"/>
              <a:defRPr sz="1507"/>
            </a:lvl2pPr>
            <a:lvl3pPr marL="578251" indent="-195409" algn="l">
              <a:lnSpc>
                <a:spcPct val="100000"/>
              </a:lnSpc>
              <a:spcBef>
                <a:spcPts val="167"/>
              </a:spcBef>
              <a:buFont typeface="Wingdings" panose="05000000000000000000" pitchFamily="2" charset="2"/>
              <a:buChar char="ü"/>
              <a:defRPr sz="1340"/>
            </a:lvl3pPr>
            <a:lvl4pPr marL="757708" indent="-180786" algn="l">
              <a:lnSpc>
                <a:spcPct val="100000"/>
              </a:lnSpc>
              <a:spcBef>
                <a:spcPts val="167"/>
              </a:spcBef>
              <a:buFont typeface="Meiryo UI" panose="020B0604030504040204" pitchFamily="50" charset="-128"/>
              <a:buChar char="※"/>
              <a:defRPr sz="1005"/>
            </a:lvl4pPr>
            <a:lvl5pPr algn="l">
              <a:defRPr sz="1674"/>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1799179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38484" y="29271"/>
            <a:ext cx="7943412" cy="228610"/>
          </a:xfrm>
          <a:prstGeom prst="rect">
            <a:avLst/>
          </a:prstGeom>
        </p:spPr>
        <p:txBody>
          <a:bodyPr lIns="0" tIns="0" rIns="0" bIns="0" anchor="ctr" anchorCtr="0"/>
          <a:lstStyle>
            <a:lvl1pPr algn="l">
              <a:defRPr sz="1172"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95716" y="196674"/>
            <a:ext cx="8914981"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07"/>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7"/>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38484" y="486491"/>
            <a:ext cx="7943412" cy="359244"/>
          </a:xfrm>
          <a:prstGeom prst="rect">
            <a:avLst/>
          </a:prstGeom>
        </p:spPr>
        <p:txBody>
          <a:bodyPr lIns="252000" tIns="0" rIns="0" bIns="0" anchor="ctr" anchorCtr="0"/>
          <a:lstStyle>
            <a:lvl1pPr algn="l">
              <a:defRPr sz="201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38484" y="257881"/>
            <a:ext cx="7943412" cy="228610"/>
          </a:xfrm>
          <a:prstGeom prst="rect">
            <a:avLst/>
          </a:prstGeom>
        </p:spPr>
        <p:txBody>
          <a:bodyPr lIns="252000" tIns="0" rIns="0" bIns="0" anchor="ctr" anchorCtr="0"/>
          <a:lstStyle>
            <a:lvl1pPr algn="l">
              <a:defRPr sz="1172"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38484" y="1007807"/>
            <a:ext cx="8867033" cy="1292005"/>
          </a:xfrm>
          <a:prstGeom prst="rect">
            <a:avLst/>
          </a:prstGeom>
          <a:ln w="19050">
            <a:solidFill>
              <a:schemeClr val="tx2"/>
            </a:solidFill>
          </a:ln>
        </p:spPr>
        <p:txBody>
          <a:bodyPr lIns="180000" tIns="180000" rIns="180000" bIns="144000">
            <a:spAutoFit/>
          </a:bodyPr>
          <a:lstStyle>
            <a:lvl1pPr marL="228641" indent="-228641" algn="l">
              <a:lnSpc>
                <a:spcPct val="100000"/>
              </a:lnSpc>
              <a:spcBef>
                <a:spcPts val="502"/>
              </a:spcBef>
              <a:buFont typeface="Wingdings" panose="05000000000000000000" pitchFamily="2" charset="2"/>
              <a:buChar char="n"/>
              <a:defRPr sz="1674"/>
            </a:lvl1pPr>
            <a:lvl2pPr marL="374866" indent="-146225" algn="l">
              <a:lnSpc>
                <a:spcPct val="100000"/>
              </a:lnSpc>
              <a:spcBef>
                <a:spcPts val="335"/>
              </a:spcBef>
              <a:buFont typeface="Arial" panose="020B0604020202020204" pitchFamily="34" charset="0"/>
              <a:buChar char="•"/>
              <a:defRPr sz="1507"/>
            </a:lvl2pPr>
            <a:lvl3pPr marL="578251" indent="-195409" algn="l">
              <a:lnSpc>
                <a:spcPct val="100000"/>
              </a:lnSpc>
              <a:spcBef>
                <a:spcPts val="167"/>
              </a:spcBef>
              <a:buFont typeface="Wingdings" panose="05000000000000000000" pitchFamily="2" charset="2"/>
              <a:buChar char="ü"/>
              <a:defRPr sz="1340"/>
            </a:lvl3pPr>
            <a:lvl4pPr marL="757708" indent="-180786" algn="l">
              <a:lnSpc>
                <a:spcPct val="100000"/>
              </a:lnSpc>
              <a:spcBef>
                <a:spcPts val="167"/>
              </a:spcBef>
              <a:buFont typeface="Meiryo UI" panose="020B0604030504040204" pitchFamily="50" charset="-128"/>
              <a:buChar char="※"/>
              <a:defRPr sz="1005"/>
            </a:lvl4pPr>
            <a:lvl5pPr algn="l">
              <a:defRPr sz="1674"/>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0448098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38484" y="172143"/>
            <a:ext cx="8312873" cy="293927"/>
          </a:xfrm>
          <a:prstGeom prst="rect">
            <a:avLst/>
          </a:prstGeom>
        </p:spPr>
        <p:txBody>
          <a:bodyPr lIns="72000" tIns="36000" rIns="0" bIns="0" anchor="ctr" anchorCtr="0"/>
          <a:lstStyle>
            <a:lvl1pPr algn="l">
              <a:defRPr sz="1507"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53419" y="456664"/>
            <a:ext cx="8836276"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572" b="6659"/>
          <a:stretch/>
        </p:blipFill>
        <p:spPr bwMode="auto">
          <a:xfrm>
            <a:off x="8671754" y="137951"/>
            <a:ext cx="340331"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8712962" y="640078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38484" y="531387"/>
            <a:ext cx="8867033" cy="966385"/>
          </a:xfrm>
          <a:prstGeom prst="rect">
            <a:avLst/>
          </a:prstGeom>
          <a:ln w="19050">
            <a:solidFill>
              <a:schemeClr val="tx2"/>
            </a:solidFill>
          </a:ln>
        </p:spPr>
        <p:txBody>
          <a:bodyPr lIns="144000" tIns="144000" rIns="144000" bIns="108000">
            <a:spAutoFit/>
          </a:bodyPr>
          <a:lstStyle>
            <a:lvl1pPr marL="159768" indent="-159768" algn="l">
              <a:lnSpc>
                <a:spcPct val="100000"/>
              </a:lnSpc>
              <a:spcBef>
                <a:spcPts val="502"/>
              </a:spcBef>
              <a:buFont typeface="Wingdings" panose="05000000000000000000" pitchFamily="2" charset="2"/>
              <a:buChar char="n"/>
              <a:defRPr sz="1172"/>
            </a:lvl1pPr>
            <a:lvl2pPr marL="252569" indent="-85076" algn="l">
              <a:lnSpc>
                <a:spcPct val="100000"/>
              </a:lnSpc>
              <a:spcBef>
                <a:spcPts val="335"/>
              </a:spcBef>
              <a:buFont typeface="Arial" panose="020B0604020202020204" pitchFamily="34" charset="0"/>
              <a:buChar char="•"/>
              <a:defRPr sz="1005"/>
            </a:lvl2pPr>
            <a:lvl3pPr marL="412087" indent="-151542" algn="l">
              <a:lnSpc>
                <a:spcPct val="100000"/>
              </a:lnSpc>
              <a:spcBef>
                <a:spcPts val="167"/>
              </a:spcBef>
              <a:buFont typeface="Wingdings" panose="05000000000000000000" pitchFamily="2" charset="2"/>
              <a:buChar char="ü"/>
              <a:defRPr sz="921"/>
            </a:lvl3pPr>
            <a:lvl4pPr marL="555652" indent="-138248" algn="l">
              <a:lnSpc>
                <a:spcPct val="100000"/>
              </a:lnSpc>
              <a:spcBef>
                <a:spcPts val="167"/>
              </a:spcBef>
              <a:buFont typeface="Meiryo UI" panose="020B0604030504040204" pitchFamily="50" charset="-128"/>
              <a:buChar char="※"/>
              <a:tabLst>
                <a:tab pos="409427" algn="l"/>
              </a:tabLst>
              <a:defRPr sz="837"/>
            </a:lvl4pPr>
            <a:lvl5pPr algn="l">
              <a:defRPr sz="1674"/>
            </a:lvl5pPr>
          </a:lstStyle>
          <a:p>
            <a:pPr lvl="0"/>
            <a:r>
              <a:rPr kumimoji="1" lang="ja-JP" altLang="en-US"/>
              <a:t>リード文レベルあり（</a:t>
            </a:r>
            <a:r>
              <a:rPr kumimoji="1" lang="en-US" altLang="ja-JP"/>
              <a:t>Tab</a:t>
            </a:r>
            <a:r>
              <a:rPr kumimoji="1" lang="ja-JP" altLang="en-US"/>
              <a:t>キーで第</a:t>
            </a:r>
            <a:r>
              <a:rPr kumimoji="1" lang="en-US" altLang="ja-JP"/>
              <a:t>4</a:t>
            </a:r>
            <a:r>
              <a:rPr kumimoji="1" lang="ja-JP" altLang="en-US"/>
              <a:t>レベルまで選べます）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28996812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38484" y="172143"/>
            <a:ext cx="8220507" cy="293927"/>
          </a:xfrm>
          <a:prstGeom prst="rect">
            <a:avLst/>
          </a:prstGeom>
        </p:spPr>
        <p:txBody>
          <a:bodyPr lIns="72000" tIns="36000" rIns="0" bIns="0" anchor="ctr" anchorCtr="0"/>
          <a:lstStyle>
            <a:lvl1pPr algn="l">
              <a:defRPr sz="1507"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38485" y="6368679"/>
            <a:ext cx="8515647"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45739" y="6368679"/>
            <a:ext cx="995709" cy="326585"/>
          </a:xfrm>
          <a:prstGeom prst="rect">
            <a:avLst/>
          </a:prstGeom>
          <a:noFill/>
        </p:spPr>
        <p:txBody>
          <a:bodyPr wrap="square" lIns="90439" tIns="0" rIns="0" bIns="0" rtlCol="0" anchor="ctr">
            <a:noAutofit/>
          </a:bodyPr>
          <a:lstStyle/>
          <a:p>
            <a:r>
              <a:rPr lang="ja-JP" altLang="en-US" sz="1005"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36131" y="2173436"/>
            <a:ext cx="4635551" cy="261268"/>
          </a:xfrm>
          <a:prstGeom prst="rect">
            <a:avLst/>
          </a:prstGeom>
          <a:noFill/>
        </p:spPr>
        <p:txBody>
          <a:bodyPr wrap="square" lIns="0" tIns="0" bIns="60292"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2. </a:t>
            </a:r>
            <a:r>
              <a:rPr lang="ja-JP" altLang="en-US" sz="1266"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221998" y="5458321"/>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38485" y="2432672"/>
            <a:ext cx="4633198"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112399" y="1236259"/>
            <a:ext cx="7881835" cy="653171"/>
          </a:xfrm>
        </p:spPr>
        <p:txBody>
          <a:bodyPr lIns="108000" tIns="36000" rIns="0" bIns="0" anchor="t" anchorCtr="0">
            <a:noAutofit/>
          </a:bodyPr>
          <a:lstStyle>
            <a:lvl1pPr marL="206601" indent="-206601" algn="l">
              <a:lnSpc>
                <a:spcPct val="120000"/>
              </a:lnSpc>
              <a:spcBef>
                <a:spcPts val="0"/>
              </a:spcBef>
              <a:buFont typeface="+mj-ea"/>
              <a:buAutoNum type="circleNumDbPlain"/>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1123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38486" y="1399553"/>
            <a:ext cx="973915" cy="326585"/>
          </a:xfrm>
          <a:prstGeom prst="rect">
            <a:avLst/>
          </a:prstGeom>
          <a:noFill/>
        </p:spPr>
        <p:txBody>
          <a:bodyPr wrap="square" lIns="0" tIns="0" rIns="0" bIns="0" rtlCol="0" anchor="ctr">
            <a:noAutofit/>
          </a:bodyPr>
          <a:lstStyle/>
          <a:p>
            <a:r>
              <a:rPr lang="en-US" altLang="ja-JP" sz="1266" b="1">
                <a:solidFill>
                  <a:schemeClr val="bg2"/>
                </a:solidFill>
                <a:latin typeface="Meiryo UI" panose="020B0604030504040204" pitchFamily="50" charset="-128"/>
                <a:ea typeface="Meiryo UI" panose="020B0604030504040204" pitchFamily="50" charset="-128"/>
              </a:rPr>
              <a:t>1. </a:t>
            </a:r>
            <a:r>
              <a:rPr lang="ja-JP" altLang="en-US" sz="1266"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043471" y="6368679"/>
            <a:ext cx="7943412" cy="326585"/>
          </a:xfrm>
        </p:spPr>
        <p:txBody>
          <a:bodyPr lIns="0" tIns="18000" rIns="108000" bIns="0" anchor="ctr">
            <a:noAutofit/>
          </a:bodyPr>
          <a:lstStyle>
            <a:lvl1pPr marL="0" indent="0" algn="l">
              <a:buNone/>
              <a:defRPr sz="1005"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373103" y="5458321"/>
            <a:ext cx="831287" cy="228610"/>
          </a:xfrm>
          <a:prstGeom prst="rect">
            <a:avLst/>
          </a:prstGeom>
          <a:noFill/>
        </p:spPr>
        <p:txBody>
          <a:bodyPr wrap="none" lIns="0" tIns="0" rIns="0" bIns="0" rtlCol="0" anchor="ctr">
            <a:noAutofit/>
          </a:bodyPr>
          <a:lstStyle/>
          <a:p>
            <a:pPr algn="dist"/>
            <a:r>
              <a:rPr lang="ja-JP" altLang="en-US" sz="1084">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221998" y="5717548"/>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221998" y="5976775"/>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084">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373103" y="5976775"/>
            <a:ext cx="831287" cy="228610"/>
          </a:xfrm>
          <a:prstGeom prst="rect">
            <a:avLst/>
          </a:prstGeom>
          <a:noFill/>
        </p:spPr>
        <p:txBody>
          <a:bodyPr wrap="none" lIns="0" tIns="0" rIns="0" bIns="0" rtlCol="0" anchor="ctr">
            <a:noAutofit/>
          </a:bodyPr>
          <a:lstStyle/>
          <a:p>
            <a:pPr algn="dist"/>
            <a:r>
              <a:rPr lang="ja-JP" altLang="en-US" sz="1084">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36132" y="447260"/>
            <a:ext cx="8853564"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36130" y="447260"/>
            <a:ext cx="825109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084">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38484" y="2432672"/>
            <a:ext cx="461826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137489" y="2432673"/>
            <a:ext cx="3868027"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126176" y="2432672"/>
            <a:ext cx="3879341"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373102" y="5717548"/>
            <a:ext cx="831287" cy="228610"/>
          </a:xfrm>
          <a:prstGeom prst="rect">
            <a:avLst/>
          </a:prstGeom>
          <a:noFill/>
        </p:spPr>
        <p:txBody>
          <a:bodyPr wrap="none" lIns="0" tIns="0" rIns="0" bIns="0" rtlCol="0" anchor="ctr">
            <a:noAutofit/>
          </a:bodyPr>
          <a:lstStyle/>
          <a:p>
            <a:pPr algn="dist" defTabSz="150212">
              <a:tabLst/>
            </a:pPr>
            <a:r>
              <a:rPr lang="ja-JP" altLang="en-US" sz="1084">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36132" y="5113933"/>
            <a:ext cx="4789493" cy="261268"/>
          </a:xfrm>
          <a:prstGeom prst="rect">
            <a:avLst/>
          </a:prstGeom>
          <a:noFill/>
        </p:spPr>
        <p:txBody>
          <a:bodyPr wrap="square" lIns="0" tIns="0" bIns="60292" rtlCol="0" anchor="b" anchorCtr="0">
            <a:noAutofit/>
          </a:bodyPr>
          <a:lstStyle/>
          <a:p>
            <a:r>
              <a:rPr lang="en-US" altLang="ja-JP" sz="1266" b="1">
                <a:solidFill>
                  <a:schemeClr val="bg2"/>
                </a:solidFill>
                <a:latin typeface="Meiryo UI" panose="020B0604030504040204" pitchFamily="50" charset="-128"/>
                <a:ea typeface="Meiryo UI" panose="020B0604030504040204" pitchFamily="50" charset="-128"/>
              </a:rPr>
              <a:t>3. </a:t>
            </a:r>
            <a:r>
              <a:rPr lang="ja-JP" altLang="en-US" sz="1266"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53419" y="5375201"/>
            <a:ext cx="4772205"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38484" y="808025"/>
            <a:ext cx="8867031"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38484" y="808024"/>
            <a:ext cx="8851209" cy="326585"/>
          </a:xfrm>
        </p:spPr>
        <p:txBody>
          <a:bodyPr lIns="108000" tIns="36000" rIns="108000" bIns="0" anchor="ctr">
            <a:noAutofit/>
          </a:bodyPr>
          <a:lstStyle>
            <a:lvl1pPr marL="0" indent="0" algn="l">
              <a:buNone/>
              <a:defRPr sz="1172"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387219" y="132844"/>
            <a:ext cx="620651"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353009" y="2173436"/>
            <a:ext cx="3633033" cy="261268"/>
          </a:xfrm>
        </p:spPr>
        <p:txBody>
          <a:bodyPr lIns="0" tIns="0" rIns="0" bIns="72000" anchor="b" anchorCtr="0">
            <a:normAutofit/>
          </a:bodyPr>
          <a:lstStyle>
            <a:lvl1pPr marL="0" indent="0" algn="l">
              <a:buNone/>
              <a:defRPr sz="1266"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137491" y="2173436"/>
            <a:ext cx="3848552" cy="261268"/>
          </a:xfrm>
          <a:prstGeom prst="rect">
            <a:avLst/>
          </a:prstGeom>
          <a:noFill/>
        </p:spPr>
        <p:txBody>
          <a:bodyPr wrap="square" lIns="0" tIns="0" bIns="60292" rtlCol="0" anchor="b" anchorCtr="0">
            <a:noAutofit/>
          </a:bodyPr>
          <a:lstStyle/>
          <a:p>
            <a:pPr algn="l"/>
            <a:r>
              <a:rPr lang="en-US" altLang="ja-JP" sz="1266"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525474" y="5717548"/>
            <a:ext cx="584980"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05">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
        <p:nvSpPr>
          <p:cNvPr id="4" name="テキスト ボックス 3">
            <a:extLst>
              <a:ext uri="{FF2B5EF4-FFF2-40B4-BE49-F238E27FC236}">
                <a16:creationId xmlns:a16="http://schemas.microsoft.com/office/drawing/2014/main" id="{E27E4AC8-B99C-6B7F-9225-DBD4859BD321}"/>
              </a:ext>
            </a:extLst>
          </p:cNvPr>
          <p:cNvSpPr txBox="1"/>
          <p:nvPr userDrawn="1"/>
        </p:nvSpPr>
        <p:spPr>
          <a:xfrm>
            <a:off x="8746453" y="6366648"/>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718930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3" y="359097"/>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5" rIns="76572" bIns="38285" numCol="1" spcCol="0" rtlCol="0" fromWordArt="0" anchor="ctr" anchorCtr="0" forceAA="0" compatLnSpc="1">
            <a:prstTxWarp prst="textNoShape">
              <a:avLst/>
            </a:prstTxWarp>
            <a:noAutofit/>
          </a:bodyPr>
          <a:lstStyle/>
          <a:p>
            <a:pPr algn="ctr"/>
            <a:endParaRPr kumimoji="1" lang="ja-JP" altLang="en-US" sz="134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2978" y="3120325"/>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8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46551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294082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65313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24144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418883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42499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25422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1443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756334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429624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89671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493156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56572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44464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92932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03898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7248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Tree>
    <p:extLst>
      <p:ext uri="{BB962C8B-B14F-4D97-AF65-F5344CB8AC3E}">
        <p14:creationId xmlns:p14="http://schemas.microsoft.com/office/powerpoint/2010/main" val="46194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09203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49677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219176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233835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76129"/>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848880"/>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490627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115429"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8212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13902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2024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095693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2767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02249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1475157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1384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70410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42395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58511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20548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52728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80839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説明用スライド">
    <p:spTree>
      <p:nvGrpSpPr>
        <p:cNvPr id="1" name=""/>
        <p:cNvGrpSpPr/>
        <p:nvPr/>
      </p:nvGrpSpPr>
      <p:grpSpPr>
        <a:xfrm>
          <a:off x="0" y="0"/>
          <a:ext cx="0" cy="0"/>
          <a:chOff x="0" y="0"/>
          <a:chExt cx="0" cy="0"/>
        </a:xfrm>
      </p:grpSpPr>
      <p:pic>
        <p:nvPicPr>
          <p:cNvPr id="2" name="Picture 11" descr="ç°å¢ç">
            <a:extLst>
              <a:ext uri="{FF2B5EF4-FFF2-40B4-BE49-F238E27FC236}">
                <a16:creationId xmlns:a16="http://schemas.microsoft.com/office/drawing/2014/main" id="{A1CDE810-83B7-D3D6-94BF-BB123DDF63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4713" y="191381"/>
            <a:ext cx="495985"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1B0B9F8D-2D04-7BFB-BE70-55E66CC1B5DC}"/>
              </a:ext>
            </a:extLst>
          </p:cNvPr>
          <p:cNvGrpSpPr/>
          <p:nvPr userDrawn="1"/>
        </p:nvGrpSpPr>
        <p:grpSpPr>
          <a:xfrm>
            <a:off x="95717" y="115198"/>
            <a:ext cx="8829742" cy="721514"/>
            <a:chOff x="111919" y="216797"/>
            <a:chExt cx="10324361" cy="795336"/>
          </a:xfrm>
        </p:grpSpPr>
        <p:sp>
          <p:nvSpPr>
            <p:cNvPr id="6" name="Freeform 13">
              <a:extLst>
                <a:ext uri="{FF2B5EF4-FFF2-40B4-BE49-F238E27FC236}">
                  <a16:creationId xmlns:a16="http://schemas.microsoft.com/office/drawing/2014/main" id="{224D70CC-53F7-5BB9-D893-F2013236DDD5}"/>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9" name="直線コネクタ 8">
              <a:extLst>
                <a:ext uri="{FF2B5EF4-FFF2-40B4-BE49-F238E27FC236}">
                  <a16:creationId xmlns:a16="http://schemas.microsoft.com/office/drawing/2014/main" id="{DA220C81-8AD1-FB9B-A9E9-10AA6CF19FEA}"/>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9CE7C8E-F9DC-883D-5C8A-7EEB535D4F61}"/>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タイトル 1">
            <a:extLst>
              <a:ext uri="{FF2B5EF4-FFF2-40B4-BE49-F238E27FC236}">
                <a16:creationId xmlns:a16="http://schemas.microsoft.com/office/drawing/2014/main" id="{88966F40-916E-B7AD-DFDF-3C026E65DEBC}"/>
              </a:ext>
            </a:extLst>
          </p:cNvPr>
          <p:cNvSpPr>
            <a:spLocks noGrp="1"/>
          </p:cNvSpPr>
          <p:nvPr>
            <p:ph type="title" hasCustomPrompt="1"/>
          </p:nvPr>
        </p:nvSpPr>
        <p:spPr bwMode="white">
          <a:xfrm>
            <a:off x="138484" y="176405"/>
            <a:ext cx="7943412" cy="587854"/>
          </a:xfrm>
          <a:prstGeom prst="rect">
            <a:avLst/>
          </a:prstGeom>
        </p:spPr>
        <p:txBody>
          <a:bodyPr vert="horz"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4" name="テキスト ボックス 3">
            <a:extLst>
              <a:ext uri="{FF2B5EF4-FFF2-40B4-BE49-F238E27FC236}">
                <a16:creationId xmlns:a16="http://schemas.microsoft.com/office/drawing/2014/main" id="{97602189-E613-880E-89C5-34AB48B03236}"/>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87487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123009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59"/>
            <a:ext cx="0" cy="522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54234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789744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5088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70573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6268683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13890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99348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45559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通常_内容説明用スライド_タイトル上つめ">
    <p:spTree>
      <p:nvGrpSpPr>
        <p:cNvPr id="1" name=""/>
        <p:cNvGrpSpPr/>
        <p:nvPr/>
      </p:nvGrpSpPr>
      <p:grpSpPr>
        <a:xfrm>
          <a:off x="0" y="0"/>
          <a:ext cx="0" cy="0"/>
          <a:chOff x="0" y="0"/>
          <a:chExt cx="0" cy="0"/>
        </a:xfrm>
      </p:grpSpPr>
      <p:pic>
        <p:nvPicPr>
          <p:cNvPr id="3" name="Picture 11" descr="ç°å¢ç">
            <a:extLst>
              <a:ext uri="{FF2B5EF4-FFF2-40B4-BE49-F238E27FC236}">
                <a16:creationId xmlns:a16="http://schemas.microsoft.com/office/drawing/2014/main" id="{57A95B4A-9892-C265-E520-B8FCF7C917D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4713" y="157926"/>
            <a:ext cx="495985"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93166AD3-491E-6009-0600-C259C1794EB0}"/>
              </a:ext>
            </a:extLst>
          </p:cNvPr>
          <p:cNvGrpSpPr/>
          <p:nvPr userDrawn="1"/>
        </p:nvGrpSpPr>
        <p:grpSpPr>
          <a:xfrm>
            <a:off x="95717" y="81743"/>
            <a:ext cx="8829742" cy="721514"/>
            <a:chOff x="111919" y="216797"/>
            <a:chExt cx="10324361" cy="795336"/>
          </a:xfrm>
        </p:grpSpPr>
        <p:sp>
          <p:nvSpPr>
            <p:cNvPr id="5" name="Freeform 13">
              <a:extLst>
                <a:ext uri="{FF2B5EF4-FFF2-40B4-BE49-F238E27FC236}">
                  <a16:creationId xmlns:a16="http://schemas.microsoft.com/office/drawing/2014/main" id="{6AC8C5A8-DB46-B901-162A-0D269C448647}"/>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6" name="直線コネクタ 5">
              <a:extLst>
                <a:ext uri="{FF2B5EF4-FFF2-40B4-BE49-F238E27FC236}">
                  <a16:creationId xmlns:a16="http://schemas.microsoft.com/office/drawing/2014/main" id="{D1A7BA77-469C-B29F-02CD-94364CE73850}"/>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D9A10E2-6197-2F57-6DBA-A52F57565BF7}"/>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タイトル 1">
            <a:extLst>
              <a:ext uri="{FF2B5EF4-FFF2-40B4-BE49-F238E27FC236}">
                <a16:creationId xmlns:a16="http://schemas.microsoft.com/office/drawing/2014/main" id="{F1295DBE-9303-F90B-748D-772CDE09D7EB}"/>
              </a:ext>
            </a:extLst>
          </p:cNvPr>
          <p:cNvSpPr>
            <a:spLocks noGrp="1"/>
          </p:cNvSpPr>
          <p:nvPr>
            <p:ph type="title" hasCustomPrompt="1"/>
          </p:nvPr>
        </p:nvSpPr>
        <p:spPr bwMode="white">
          <a:xfrm>
            <a:off x="138484" y="142950"/>
            <a:ext cx="7943412" cy="587854"/>
          </a:xfrm>
          <a:prstGeom prst="rect">
            <a:avLst/>
          </a:prstGeom>
        </p:spPr>
        <p:txBody>
          <a:bodyPr vert="horz"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2" name="テキスト ボックス 11">
            <a:extLst>
              <a:ext uri="{FF2B5EF4-FFF2-40B4-BE49-F238E27FC236}">
                <a16:creationId xmlns:a16="http://schemas.microsoft.com/office/drawing/2014/main" id="{7F662865-3839-8557-1B24-BF3C8301472F}"/>
              </a:ext>
            </a:extLst>
          </p:cNvPr>
          <p:cNvSpPr txBox="1"/>
          <p:nvPr userDrawn="1"/>
        </p:nvSpPr>
        <p:spPr>
          <a:xfrm>
            <a:off x="8748464" y="-27384"/>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17033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説明用スライド_キャッチコピー">
    <p:spTree>
      <p:nvGrpSpPr>
        <p:cNvPr id="1" name=""/>
        <p:cNvGrpSpPr/>
        <p:nvPr/>
      </p:nvGrpSpPr>
      <p:grpSpPr>
        <a:xfrm>
          <a:off x="0" y="0"/>
          <a:ext cx="0" cy="0"/>
          <a:chOff x="0" y="0"/>
          <a:chExt cx="0" cy="0"/>
        </a:xfrm>
      </p:grpSpPr>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pic>
        <p:nvPicPr>
          <p:cNvPr id="2" name="Picture 11" descr="ç°å¢ç">
            <a:extLst>
              <a:ext uri="{FF2B5EF4-FFF2-40B4-BE49-F238E27FC236}">
                <a16:creationId xmlns:a16="http://schemas.microsoft.com/office/drawing/2014/main" id="{D8CB5A1C-E165-2C98-B323-2E60E1EC9B4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14713" y="191381"/>
            <a:ext cx="495985"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15C24514-B8B1-1486-59A2-40F7CDD69449}"/>
              </a:ext>
            </a:extLst>
          </p:cNvPr>
          <p:cNvGrpSpPr/>
          <p:nvPr userDrawn="1"/>
        </p:nvGrpSpPr>
        <p:grpSpPr>
          <a:xfrm>
            <a:off x="95717" y="115198"/>
            <a:ext cx="8829742" cy="721514"/>
            <a:chOff x="111919" y="216797"/>
            <a:chExt cx="10324361" cy="795336"/>
          </a:xfrm>
        </p:grpSpPr>
        <p:sp>
          <p:nvSpPr>
            <p:cNvPr id="6" name="Freeform 13">
              <a:extLst>
                <a:ext uri="{FF2B5EF4-FFF2-40B4-BE49-F238E27FC236}">
                  <a16:creationId xmlns:a16="http://schemas.microsoft.com/office/drawing/2014/main" id="{CB0A87A6-B4E8-63E8-52B4-19808803F290}"/>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07"/>
            </a:p>
          </p:txBody>
        </p:sp>
        <p:cxnSp>
          <p:nvCxnSpPr>
            <p:cNvPr id="12" name="直線コネクタ 11">
              <a:extLst>
                <a:ext uri="{FF2B5EF4-FFF2-40B4-BE49-F238E27FC236}">
                  <a16:creationId xmlns:a16="http://schemas.microsoft.com/office/drawing/2014/main" id="{C478F40F-A4E1-22F1-1EEC-963491709A33}"/>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16F0D3B-075D-BDD9-CF6E-D7E3E3D69EA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タイトル 1">
            <a:extLst>
              <a:ext uri="{FF2B5EF4-FFF2-40B4-BE49-F238E27FC236}">
                <a16:creationId xmlns:a16="http://schemas.microsoft.com/office/drawing/2014/main" id="{C54A1157-6EEC-ED6E-F132-4012EC00ABB2}"/>
              </a:ext>
            </a:extLst>
          </p:cNvPr>
          <p:cNvSpPr>
            <a:spLocks noGrp="1"/>
          </p:cNvSpPr>
          <p:nvPr>
            <p:ph type="title" hasCustomPrompt="1"/>
          </p:nvPr>
        </p:nvSpPr>
        <p:spPr bwMode="white">
          <a:xfrm>
            <a:off x="138484" y="176405"/>
            <a:ext cx="7943412" cy="587854"/>
          </a:xfrm>
          <a:prstGeom prst="rect">
            <a:avLst/>
          </a:prstGeom>
        </p:spPr>
        <p:txBody>
          <a:bodyPr vert="horz" lIns="252000" tIns="36000" rIns="0" bIns="0" anchor="ctr" anchorCtr="0"/>
          <a:lstStyle>
            <a:lvl1pPr algn="l">
              <a:defRPr sz="2345"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5" name="テキスト ボックス 14">
            <a:extLst>
              <a:ext uri="{FF2B5EF4-FFF2-40B4-BE49-F238E27FC236}">
                <a16:creationId xmlns:a16="http://schemas.microsoft.com/office/drawing/2014/main" id="{8B828E50-AE83-F4D0-AA61-2BE28870BA3E}"/>
              </a:ext>
            </a:extLst>
          </p:cNvPr>
          <p:cNvSpPr txBox="1"/>
          <p:nvPr userDrawn="1"/>
        </p:nvSpPr>
        <p:spPr>
          <a:xfrm>
            <a:off x="8748464" y="6071"/>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1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4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89404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532C444B-0B6A-4948-B2C8-1E12034F1315}" type="datetimeFigureOut">
              <a:rPr kumimoji="1" lang="ja-JP" altLang="en-US" smtClean="0"/>
              <a:t>2025/11/18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4CB377-EB56-4921-8596-ABD712FC9C3C}" type="slidenum">
              <a:rPr kumimoji="1" lang="ja-JP" altLang="en-US" smtClean="0"/>
              <a:t>‹#›</a:t>
            </a:fld>
            <a:endParaRPr kumimoji="1" lang="ja-JP" altLang="en-US"/>
          </a:p>
        </p:txBody>
      </p:sp>
    </p:spTree>
    <p:extLst>
      <p:ext uri="{BB962C8B-B14F-4D97-AF65-F5344CB8AC3E}">
        <p14:creationId xmlns:p14="http://schemas.microsoft.com/office/powerpoint/2010/main" val="3499160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239107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57833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3363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02296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98783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3194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37395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D59B4CDF-BE0C-F945-7B7C-11FF6A68A5ED}"/>
              </a:ext>
            </a:extLst>
          </p:cNvPr>
          <p:cNvSpPr txBox="1"/>
          <p:nvPr userDrawn="1"/>
        </p:nvSpPr>
        <p:spPr>
          <a:xfrm>
            <a:off x="8728612" y="641312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21855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103828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832980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76797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14759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54892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722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lnSpc>
                <a:spcPct val="100000"/>
              </a:lnSpc>
              <a:spcBef>
                <a:spcPts val="0"/>
              </a:spcBef>
              <a:buNone/>
              <a:defRPr sz="2000" b="1" i="0" baseline="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11793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70767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1332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213518"/>
            <a:ext cx="8160174" cy="619243"/>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42623" y="487463"/>
            <a:ext cx="300161" cy="4116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062483" y="145094"/>
            <a:ext cx="520247" cy="710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650404" y="2447438"/>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565709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387209A-D4E0-1DC0-6859-4A1C56757EB6}"/>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AF7A4D62-C47F-4A08-DBFF-E2B25F24F92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3899A0A7-C192-3EF8-B781-9E546B3F9330}"/>
              </a:ext>
            </a:extLst>
          </p:cNvPr>
          <p:cNvSpPr>
            <a:spLocks noGrp="1"/>
          </p:cNvSpPr>
          <p:nvPr>
            <p:ph type="sldNum" sz="quarter" idx="12"/>
          </p:nvPr>
        </p:nvSpPr>
        <p:spPr/>
        <p:txBody>
          <a:bodyPr/>
          <a:lstStyle>
            <a:lvl1pPr>
              <a:defRPr/>
            </a:lvl1pPr>
          </a:lstStyle>
          <a:p>
            <a:pPr>
              <a:defRPr/>
            </a:pPr>
            <a:fld id="{ADD4B329-B6C9-426D-8398-9FCF1FB49CFD}" type="slidenum">
              <a:rPr lang="ja-JP" altLang="en-US"/>
              <a:pPr>
                <a:defRPr/>
              </a:pPr>
              <a:t>‹#›</a:t>
            </a:fld>
            <a:endParaRPr lang="ja-JP" altLang="en-US"/>
          </a:p>
        </p:txBody>
      </p:sp>
    </p:spTree>
    <p:extLst>
      <p:ext uri="{BB962C8B-B14F-4D97-AF65-F5344CB8AC3E}">
        <p14:creationId xmlns:p14="http://schemas.microsoft.com/office/powerpoint/2010/main" val="1918437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710818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748933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8"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720603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991453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中扉3">
    <p:spTree>
      <p:nvGrpSpPr>
        <p:cNvPr id="1" name=""/>
        <p:cNvGrpSpPr/>
        <p:nvPr/>
      </p:nvGrpSpPr>
      <p:grpSpPr>
        <a:xfrm>
          <a:off x="0" y="0"/>
          <a:ext cx="0" cy="0"/>
          <a:chOff x="0" y="0"/>
          <a:chExt cx="0" cy="0"/>
        </a:xfrm>
      </p:grpSpPr>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u="sng"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452196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78923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lnSpc>
                <a:spcPct val="100000"/>
              </a:lnSpc>
              <a:spcBef>
                <a:spcPts val="0"/>
              </a:spcBef>
              <a:buNone/>
              <a:defRPr sz="2000" b="1" i="0" baseline="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9621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26202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endParaRPr kumimoji="1" lang="ja-JP" altLang="en-US"/>
          </a:p>
        </p:txBody>
      </p:sp>
    </p:spTree>
    <p:extLst>
      <p:ext uri="{BB962C8B-B14F-4D97-AF65-F5344CB8AC3E}">
        <p14:creationId xmlns:p14="http://schemas.microsoft.com/office/powerpoint/2010/main" val="32536082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89733" y="132575"/>
            <a:ext cx="494973" cy="53776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1054267" y="207936"/>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8798107" y="6596910"/>
            <a:ext cx="293980" cy="261090"/>
          </a:xfrm>
          <a:prstGeom prst="rect">
            <a:avLst/>
          </a:prstGeom>
          <a:noFill/>
        </p:spPr>
        <p:txBody>
          <a:bodyPr wrap="none" lIns="0" tIns="0" rIns="0" bIns="0" rtlCol="0" anchor="ctr" anchorCtr="0">
            <a:noAutofit/>
          </a:bodyPr>
          <a:lstStyle/>
          <a:p>
            <a:pPr algn="r"/>
            <a:fld id="{9C1B02FA-3B43-4965-97B5-C29D405C4738}" type="slidenum">
              <a:rPr kumimoji="1" lang="ja-JP" altLang="en-US" sz="1000"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000" b="0">
              <a:latin typeface="Arial" panose="020B0604020202020204" pitchFamily="34" charset="0"/>
              <a:ea typeface="メイリオ" panose="020B0604030504040204" pitchFamily="50" charset="-128"/>
              <a:cs typeface="Arial" panose="020B0604020202020204" pitchFamily="34" charset="0"/>
            </a:endParaRPr>
          </a:p>
        </p:txBody>
      </p:sp>
      <p:pic>
        <p:nvPicPr>
          <p:cNvPr id="2" name="図 1">
            <a:extLst>
              <a:ext uri="{FF2B5EF4-FFF2-40B4-BE49-F238E27FC236}">
                <a16:creationId xmlns:a16="http://schemas.microsoft.com/office/drawing/2014/main" id="{EE2BF838-EC2F-C3C0-7477-5DCB707FBE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84" y="116632"/>
            <a:ext cx="7240955" cy="640135"/>
          </a:xfrm>
          <a:prstGeom prst="rect">
            <a:avLst/>
          </a:prstGeom>
        </p:spPr>
      </p:pic>
    </p:spTree>
    <p:extLst>
      <p:ext uri="{BB962C8B-B14F-4D97-AF65-F5344CB8AC3E}">
        <p14:creationId xmlns:p14="http://schemas.microsoft.com/office/powerpoint/2010/main" val="281655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144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sp>
        <p:nvSpPr>
          <p:cNvPr id="13" name="日付プレースホルダー 12"/>
          <p:cNvSpPr>
            <a:spLocks noGrp="1"/>
          </p:cNvSpPr>
          <p:nvPr>
            <p:ph type="dt" sz="half" idx="10"/>
          </p:nvPr>
        </p:nvSpPr>
        <p:spPr/>
        <p:txBody>
          <a:bodyPr/>
          <a:lstStyle/>
          <a:p>
            <a:fld id="{403E1A90-3F64-40A0-A250-B9A34F7481B4}" type="datetime1">
              <a:rPr kumimoji="1" lang="ja-JP" altLang="en-US" smtClean="0"/>
              <a:t>2025/11/18</a:t>
            </a:fld>
            <a:endParaRPr kumimoji="1" lang="ja-JP" altLang="en-US"/>
          </a:p>
        </p:txBody>
      </p:sp>
      <p:sp>
        <p:nvSpPr>
          <p:cNvPr id="14" name="フッター プレースホルダー 13"/>
          <p:cNvSpPr>
            <a:spLocks noGrp="1"/>
          </p:cNvSpPr>
          <p:nvPr>
            <p:ph type="ftr" sz="quarter" idx="11"/>
          </p:nvPr>
        </p:nvSpPr>
        <p:spPr/>
        <p:txBody>
          <a:bodyPr/>
          <a:lstStyle/>
          <a:p>
            <a:endParaRPr kumimoji="1" lang="ja-JP" altLang="en-US"/>
          </a:p>
        </p:txBody>
      </p:sp>
      <p:sp>
        <p:nvSpPr>
          <p:cNvPr id="15" name="スライド番号プレースホルダー 14"/>
          <p:cNvSpPr>
            <a:spLocks noGrp="1"/>
          </p:cNvSpPr>
          <p:nvPr>
            <p:ph type="sldNum" sz="quarter" idx="12"/>
          </p:nvPr>
        </p:nvSpPr>
        <p:spPr>
          <a:xfrm>
            <a:off x="7396978" y="6453336"/>
            <a:ext cx="1684885" cy="365125"/>
          </a:xfrm>
        </p:spPr>
        <p:txBody>
          <a:bodyPr/>
          <a:lstStyle>
            <a:lvl1pPr>
              <a:defRPr sz="2000"/>
            </a:lvl1pPr>
          </a:lstStyle>
          <a:p>
            <a:fld id="{BA4EB7A0-6E3F-4C1C-951C-B4307713EB76}" type="slidenum">
              <a:rPr lang="ja-JP" altLang="en-US" smtClean="0"/>
              <a:pPr/>
              <a:t>‹#›</a:t>
            </a:fld>
            <a:endParaRPr lang="ja-JP" altLang="en-US"/>
          </a:p>
        </p:txBody>
      </p:sp>
    </p:spTree>
    <p:extLst>
      <p:ext uri="{BB962C8B-B14F-4D97-AF65-F5344CB8AC3E}">
        <p14:creationId xmlns:p14="http://schemas.microsoft.com/office/powerpoint/2010/main" val="3530494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5"/>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5617313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3" name="テキスト ボックス 2">
            <a:extLst>
              <a:ext uri="{FF2B5EF4-FFF2-40B4-BE49-F238E27FC236}">
                <a16:creationId xmlns:a16="http://schemas.microsoft.com/office/drawing/2014/main" id="{9651B181-CFA8-245E-A195-88D83ADCA67D}"/>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025993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説明用スライド_キャッチコピー">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250825" y="1007807"/>
            <a:ext cx="8642350" cy="604163"/>
          </a:xfrm>
          <a:prstGeom prst="rect">
            <a:avLst/>
          </a:prstGeom>
          <a:ln w="19050">
            <a:solidFill>
              <a:schemeClr val="tx2"/>
            </a:solidFill>
          </a:ln>
        </p:spPr>
        <p:txBody>
          <a:bodyPr wrap="square" lIns="180000" tIns="180000" rIns="180000" bIns="144000" anchor="t" anchorCtr="0">
            <a:spAutoFit/>
          </a:bodyPr>
          <a:lstStyle>
            <a:lvl1pPr marL="244373" indent="-244373" algn="l">
              <a:lnSpc>
                <a:spcPct val="100000"/>
              </a:lnSpc>
              <a:spcBef>
                <a:spcPts val="513"/>
              </a:spcBef>
              <a:spcAft>
                <a:spcPts val="0"/>
              </a:spcAft>
              <a:buFont typeface="Wingdings" panose="05000000000000000000" pitchFamily="2" charset="2"/>
              <a:buChar char="n"/>
              <a:defRPr sz="18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キャッチコピー</a:t>
            </a:r>
          </a:p>
        </p:txBody>
      </p:sp>
      <p:sp>
        <p:nvSpPr>
          <p:cNvPr id="9" name="テキスト ボックス 8">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33594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lnSpc>
                <a:spcPct val="100000"/>
              </a:lnSpc>
              <a:spcBef>
                <a:spcPts val="0"/>
              </a:spcBef>
              <a:buNone/>
              <a:defRPr sz="2000" b="1" i="0" baseline="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179402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endParaRPr kumimoji="1" lang="ja-JP" altLang="en-US"/>
          </a:p>
        </p:txBody>
      </p:sp>
    </p:spTree>
    <p:extLst>
      <p:ext uri="{BB962C8B-B14F-4D97-AF65-F5344CB8AC3E}">
        <p14:creationId xmlns:p14="http://schemas.microsoft.com/office/powerpoint/2010/main" val="2232083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89733" y="132575"/>
            <a:ext cx="494973" cy="53776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1054267" y="207936"/>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8798107" y="6596910"/>
            <a:ext cx="293980" cy="261090"/>
          </a:xfrm>
          <a:prstGeom prst="rect">
            <a:avLst/>
          </a:prstGeom>
          <a:noFill/>
        </p:spPr>
        <p:txBody>
          <a:bodyPr wrap="none" lIns="0" tIns="0" rIns="0" bIns="0" rtlCol="0" anchor="ctr" anchorCtr="0">
            <a:noAutofit/>
          </a:bodyPr>
          <a:lstStyle/>
          <a:p>
            <a:pPr algn="r"/>
            <a:fld id="{9C1B02FA-3B43-4965-97B5-C29D405C4738}" type="slidenum">
              <a:rPr kumimoji="1" lang="ja-JP" altLang="en-US" sz="1000"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000" b="0">
              <a:latin typeface="Arial" panose="020B0604020202020204" pitchFamily="34" charset="0"/>
              <a:ea typeface="メイリオ" panose="020B0604030504040204" pitchFamily="50" charset="-128"/>
              <a:cs typeface="Arial" panose="020B0604020202020204" pitchFamily="34" charset="0"/>
            </a:endParaRPr>
          </a:p>
        </p:txBody>
      </p:sp>
      <p:pic>
        <p:nvPicPr>
          <p:cNvPr id="2" name="図 1">
            <a:extLst>
              <a:ext uri="{FF2B5EF4-FFF2-40B4-BE49-F238E27FC236}">
                <a16:creationId xmlns:a16="http://schemas.microsoft.com/office/drawing/2014/main" id="{EE2BF838-EC2F-C3C0-7477-5DCB707FBE52}"/>
              </a:ext>
            </a:extLst>
          </p:cNvPr>
          <p:cNvPicPr>
            <a:picLocks noChangeAspect="1"/>
          </p:cNvPicPr>
          <p:nvPr userDrawn="1"/>
        </p:nvPicPr>
        <p:blipFill>
          <a:blip r:embed="rId3"/>
          <a:stretch>
            <a:fillRect/>
          </a:stretch>
        </p:blipFill>
        <p:spPr>
          <a:xfrm>
            <a:off x="827584" y="116632"/>
            <a:ext cx="7240955" cy="640135"/>
          </a:xfrm>
          <a:prstGeom prst="rect">
            <a:avLst/>
          </a:prstGeom>
        </p:spPr>
      </p:pic>
    </p:spTree>
    <p:extLst>
      <p:ext uri="{BB962C8B-B14F-4D97-AF65-F5344CB8AC3E}">
        <p14:creationId xmlns:p14="http://schemas.microsoft.com/office/powerpoint/2010/main" val="1794042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83D8E5-5E48-40CC-9051-FB0B421E618B}" type="slidenum">
              <a:rPr lang="ja-JP" altLang="en-US"/>
              <a:pPr>
                <a:defRPr/>
              </a:pPr>
              <a:t>‹#›</a:t>
            </a:fld>
            <a:endParaRPr lang="ja-JP" altLang="en-US"/>
          </a:p>
        </p:txBody>
      </p:sp>
    </p:spTree>
    <p:extLst>
      <p:ext uri="{BB962C8B-B14F-4D97-AF65-F5344CB8AC3E}">
        <p14:creationId xmlns:p14="http://schemas.microsoft.com/office/powerpoint/2010/main" val="300080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144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sp>
        <p:nvSpPr>
          <p:cNvPr id="13" name="日付プレースホルダー 12"/>
          <p:cNvSpPr>
            <a:spLocks noGrp="1"/>
          </p:cNvSpPr>
          <p:nvPr>
            <p:ph type="dt" sz="half" idx="10"/>
          </p:nvPr>
        </p:nvSpPr>
        <p:spPr/>
        <p:txBody>
          <a:bodyPr/>
          <a:lstStyle/>
          <a:p>
            <a:fld id="{403E1A90-3F64-40A0-A250-B9A34F7481B4}" type="datetime1">
              <a:rPr kumimoji="1" lang="ja-JP" altLang="en-US" smtClean="0"/>
              <a:t>2025/11/18</a:t>
            </a:fld>
            <a:endParaRPr kumimoji="1" lang="ja-JP" altLang="en-US"/>
          </a:p>
        </p:txBody>
      </p:sp>
      <p:sp>
        <p:nvSpPr>
          <p:cNvPr id="14" name="フッター プレースホルダー 13"/>
          <p:cNvSpPr>
            <a:spLocks noGrp="1"/>
          </p:cNvSpPr>
          <p:nvPr>
            <p:ph type="ftr" sz="quarter" idx="11"/>
          </p:nvPr>
        </p:nvSpPr>
        <p:spPr/>
        <p:txBody>
          <a:bodyPr/>
          <a:lstStyle/>
          <a:p>
            <a:endParaRPr kumimoji="1" lang="ja-JP" altLang="en-US"/>
          </a:p>
        </p:txBody>
      </p:sp>
      <p:sp>
        <p:nvSpPr>
          <p:cNvPr id="15" name="スライド番号プレースホルダー 14"/>
          <p:cNvSpPr>
            <a:spLocks noGrp="1"/>
          </p:cNvSpPr>
          <p:nvPr>
            <p:ph type="sldNum" sz="quarter" idx="12"/>
          </p:nvPr>
        </p:nvSpPr>
        <p:spPr>
          <a:xfrm>
            <a:off x="7396978" y="6453336"/>
            <a:ext cx="1684885" cy="365125"/>
          </a:xfrm>
        </p:spPr>
        <p:txBody>
          <a:bodyPr/>
          <a:lstStyle>
            <a:lvl1pPr>
              <a:defRPr sz="2000"/>
            </a:lvl1pPr>
          </a:lstStyle>
          <a:p>
            <a:fld id="{BA4EB7A0-6E3F-4C1C-951C-B4307713EB76}" type="slidenum">
              <a:rPr lang="ja-JP" altLang="en-US" smtClean="0"/>
              <a:pPr/>
              <a:t>‹#›</a:t>
            </a:fld>
            <a:endParaRPr lang="ja-JP" altLang="en-US"/>
          </a:p>
        </p:txBody>
      </p:sp>
    </p:spTree>
    <p:extLst>
      <p:ext uri="{BB962C8B-B14F-4D97-AF65-F5344CB8AC3E}">
        <p14:creationId xmlns:p14="http://schemas.microsoft.com/office/powerpoint/2010/main" val="31230798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DBDE3E13-1483-BD29-D1DC-94E8C7C8C4E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25500" y="8442"/>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3">
            <a:extLst>
              <a:ext uri="{FF2B5EF4-FFF2-40B4-BE49-F238E27FC236}">
                <a16:creationId xmlns:a16="http://schemas.microsoft.com/office/drawing/2014/main" id="{EAE2C5CD-C759-0A66-8D3A-B531297A00E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5451" y="88683"/>
            <a:ext cx="8042776" cy="461267"/>
          </a:xfrm>
          <a:prstGeom prst="rect">
            <a:avLst/>
          </a:prstGeom>
        </p:spPr>
      </p:pic>
      <p:cxnSp>
        <p:nvCxnSpPr>
          <p:cNvPr id="9" name="直線コネクタ 8">
            <a:extLst>
              <a:ext uri="{FF2B5EF4-FFF2-40B4-BE49-F238E27FC236}">
                <a16:creationId xmlns:a16="http://schemas.microsoft.com/office/drawing/2014/main" id="{726F469A-D31D-D919-8B59-7F05669EF9F2}"/>
              </a:ext>
            </a:extLst>
          </p:cNvPr>
          <p:cNvCxnSpPr>
            <a:cxnSpLocks/>
          </p:cNvCxnSpPr>
          <p:nvPr userDrawn="1"/>
        </p:nvCxnSpPr>
        <p:spPr>
          <a:xfrm>
            <a:off x="296904" y="266584"/>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960D155-F20D-6D82-3F30-93946AC7FD7A}"/>
              </a:ext>
            </a:extLst>
          </p:cNvPr>
          <p:cNvCxnSpPr>
            <a:cxnSpLocks/>
          </p:cNvCxnSpPr>
          <p:nvPr userDrawn="1"/>
        </p:nvCxnSpPr>
        <p:spPr>
          <a:xfrm>
            <a:off x="7891572" y="-3090"/>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13">
            <a:extLst>
              <a:ext uri="{FF2B5EF4-FFF2-40B4-BE49-F238E27FC236}">
                <a16:creationId xmlns:a16="http://schemas.microsoft.com/office/drawing/2014/main" id="{7022AD43-5C27-C7C4-313C-1A778ADF4CAD}"/>
              </a:ext>
            </a:extLst>
          </p:cNvPr>
          <p:cNvSpPr>
            <a:spLocks noGrp="1"/>
          </p:cNvSpPr>
          <p:nvPr>
            <p:ph sz="quarter" idx="13" hasCustomPrompt="1"/>
          </p:nvPr>
        </p:nvSpPr>
        <p:spPr bwMode="white">
          <a:xfrm>
            <a:off x="365453" y="88683"/>
            <a:ext cx="6596240" cy="457525"/>
          </a:xfrm>
          <a:prstGeom prst="rect">
            <a:avLst/>
          </a:prstGeom>
        </p:spPr>
        <p:txBody>
          <a:bodyPr lIns="252000" tIns="36000" rIns="0" bIns="0" anchor="ctr">
            <a:normAutofit/>
          </a:bodyPr>
          <a:lstStyle>
            <a:lvl1pPr marL="0" indent="0">
              <a:buNone/>
              <a:defRPr sz="1671"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2" name="テキスト ボックス 11">
            <a:extLst>
              <a:ext uri="{FF2B5EF4-FFF2-40B4-BE49-F238E27FC236}">
                <a16:creationId xmlns:a16="http://schemas.microsoft.com/office/drawing/2014/main" id="{6A07A87F-F977-206C-C2E4-6B4679795432}"/>
              </a:ext>
            </a:extLst>
          </p:cNvPr>
          <p:cNvSpPr txBox="1"/>
          <p:nvPr userDrawn="1"/>
        </p:nvSpPr>
        <p:spPr>
          <a:xfrm>
            <a:off x="8748000" y="6480000"/>
            <a:ext cx="324000" cy="324000"/>
          </a:xfrm>
          <a:prstGeom prst="rect">
            <a:avLst/>
          </a:prstGeom>
          <a:noFill/>
        </p:spPr>
        <p:txBody>
          <a:bodyPr wrap="none" lIns="0" tIns="0" rIns="0" bIns="0" rtlCol="0" anchor="b" anchorCtr="0">
            <a:noAutofit/>
          </a:bodyPr>
          <a:lstStyle/>
          <a:p>
            <a:pPr algn="ctr"/>
            <a:fld id="{9C1B02FA-3B43-4965-97B5-C29D405C4738}" type="slidenum">
              <a:rPr kumimoji="1" lang="ja-JP" altLang="en-US" sz="1886"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31"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324019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21998" y="1268760"/>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21998"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737266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4" y="272179"/>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0"/>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8" y="530321"/>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7"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7" y="352420"/>
            <a:ext cx="7526120" cy="457525"/>
          </a:xfrm>
          <a:prstGeom prst="rect">
            <a:avLst/>
          </a:prstGeom>
        </p:spPr>
        <p:txBody>
          <a:bodyPr lIns="252000" tIns="36000" rIns="0" bIns="0" anchor="ctr">
            <a:normAutofit/>
          </a:bodyPr>
          <a:lstStyle>
            <a:lvl1pPr marL="0" indent="0">
              <a:buNone/>
              <a:defRPr sz="20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057538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予算ポンチ絵">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2"/>
          <a:stretch>
            <a:fillRect/>
          </a:stretch>
        </p:blipFill>
        <p:spPr>
          <a:xfrm>
            <a:off x="238859" y="6403453"/>
            <a:ext cx="8643193" cy="323687"/>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238859" y="6440402"/>
            <a:ext cx="1022696" cy="248530"/>
          </a:xfrm>
          <a:prstGeom prst="rect">
            <a:avLst/>
          </a:prstGeom>
          <a:noFill/>
        </p:spPr>
        <p:txBody>
          <a:bodyPr wrap="square" lIns="99692" rtlCol="0" anchor="ctr">
            <a:spAutoFit/>
          </a:bodyPr>
          <a:lstStyle/>
          <a:p>
            <a:pPr lvl="0"/>
            <a:r>
              <a:rPr lang="ja-JP" altLang="en-US" sz="1015" b="1">
                <a:solidFill>
                  <a:prstClr val="white"/>
                </a:solidFill>
                <a:latin typeface="Meiryo" panose="020B0604030504040204" pitchFamily="34" charset="-128"/>
                <a:ea typeface="Meiryo" panose="020B0604030504040204" pitchFamily="34" charset="-128"/>
              </a:rPr>
              <a:t>お問合せ先：</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01151" y="160982"/>
            <a:ext cx="620651" cy="6743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コネクタ 12">
            <a:extLst>
              <a:ext uri="{FF2B5EF4-FFF2-40B4-BE49-F238E27FC236}">
                <a16:creationId xmlns:a16="http://schemas.microsoft.com/office/drawing/2014/main" id="{209954DF-ED5F-424C-9D84-753BF11EE07C}"/>
              </a:ext>
            </a:extLst>
          </p:cNvPr>
          <p:cNvCxnSpPr>
            <a:cxnSpLocks/>
          </p:cNvCxnSpPr>
          <p:nvPr userDrawn="1"/>
        </p:nvCxnSpPr>
        <p:spPr>
          <a:xfrm flipH="1">
            <a:off x="265846" y="537882"/>
            <a:ext cx="802027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プレースホルダー 36"/>
          <p:cNvSpPr>
            <a:spLocks noGrp="1"/>
          </p:cNvSpPr>
          <p:nvPr>
            <p:ph type="body" sz="quarter" idx="10" hasCustomPrompt="1"/>
          </p:nvPr>
        </p:nvSpPr>
        <p:spPr>
          <a:xfrm>
            <a:off x="265236" y="215901"/>
            <a:ext cx="8021515" cy="282575"/>
          </a:xfrm>
        </p:spPr>
        <p:txBody>
          <a:bodyPr lIns="108000" tIns="72000" rIns="0" bIns="0" anchor="ctr"/>
          <a:lstStyle>
            <a:lvl1pPr marL="0" indent="0">
              <a:buNone/>
              <a:defRPr sz="1662" b="1">
                <a:solidFill>
                  <a:srgbClr val="009C89"/>
                </a:solidFill>
                <a:latin typeface="メイリオ" panose="020B0604030504040204" pitchFamily="50" charset="-128"/>
                <a:ea typeface="メイリオ" panose="020B0604030504040204" pitchFamily="50" charset="-128"/>
              </a:defRPr>
            </a:lvl1pPr>
          </a:lstStyle>
          <a:p>
            <a:pPr lvl="0"/>
            <a:r>
              <a:rPr kumimoji="1" lang="ja-JP" altLang="en-US"/>
              <a:t>事業名を記入（○○省連携事業）</a:t>
            </a:r>
          </a:p>
        </p:txBody>
      </p:sp>
      <p:cxnSp>
        <p:nvCxnSpPr>
          <p:cNvPr id="8" name="直線コネクタ 7"/>
          <p:cNvCxnSpPr/>
          <p:nvPr userDrawn="1"/>
        </p:nvCxnSpPr>
        <p:spPr>
          <a:xfrm flipV="1">
            <a:off x="5237285" y="2529385"/>
            <a:ext cx="3644766" cy="8416"/>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flipV="1">
            <a:off x="261951" y="2529386"/>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userDrawn="1"/>
        </p:nvSpPr>
        <p:spPr>
          <a:xfrm>
            <a:off x="252047" y="2328956"/>
            <a:ext cx="3644766" cy="198837"/>
          </a:xfrm>
          <a:prstGeom prst="rect">
            <a:avLst/>
          </a:prstGeom>
          <a:noFill/>
        </p:spPr>
        <p:txBody>
          <a:bodyPr wrap="square" lIns="0" tIns="0" bIns="0" rtlCol="0" anchor="b">
            <a:spAutoFit/>
          </a:bodyPr>
          <a:lstStyle/>
          <a:p>
            <a:r>
              <a:rPr kumimoji="1" lang="en-US" altLang="ja-JP" sz="1292" b="1">
                <a:solidFill>
                  <a:srgbClr val="009C89"/>
                </a:solidFill>
                <a:latin typeface="+mj-ea"/>
                <a:ea typeface="+mj-ea"/>
              </a:rPr>
              <a:t>2. </a:t>
            </a:r>
            <a:r>
              <a:rPr kumimoji="1" lang="ja-JP" altLang="en-US" sz="1292" b="1">
                <a:solidFill>
                  <a:srgbClr val="009C89"/>
                </a:solidFill>
              </a:rPr>
              <a:t>事業内容</a:t>
            </a:r>
          </a:p>
        </p:txBody>
      </p:sp>
      <p:cxnSp>
        <p:nvCxnSpPr>
          <p:cNvPr id="33" name="直線コネクタ 32"/>
          <p:cNvCxnSpPr/>
          <p:nvPr userDrawn="1"/>
        </p:nvCxnSpPr>
        <p:spPr>
          <a:xfrm flipV="1">
            <a:off x="261951" y="5462043"/>
            <a:ext cx="4674931" cy="15697"/>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a:spLocks noGrp="1"/>
          </p:cNvSpPr>
          <p:nvPr>
            <p:ph type="body" sz="quarter" idx="12" hasCustomPrompt="1"/>
          </p:nvPr>
        </p:nvSpPr>
        <p:spPr>
          <a:xfrm>
            <a:off x="5469734" y="2300037"/>
            <a:ext cx="3389538" cy="219920"/>
          </a:xfrm>
        </p:spPr>
        <p:txBody>
          <a:bodyPr lIns="0" tIns="0" bIns="0" anchor="b" anchorCtr="0">
            <a:normAutofit/>
          </a:bodyPr>
          <a:lstStyle>
            <a:lvl1pPr marL="0" indent="0">
              <a:buNone/>
              <a:defRPr sz="1292" b="1">
                <a:solidFill>
                  <a:srgbClr val="009C89"/>
                </a:solidFill>
                <a:latin typeface="+mj-ea"/>
                <a:ea typeface="+mj-ea"/>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6" name="テキスト ボックス 35"/>
          <p:cNvSpPr txBox="1"/>
          <p:nvPr userDrawn="1"/>
        </p:nvSpPr>
        <p:spPr>
          <a:xfrm>
            <a:off x="261951" y="5232737"/>
            <a:ext cx="3644766" cy="245003"/>
          </a:xfrm>
          <a:prstGeom prst="rect">
            <a:avLst/>
          </a:prstGeom>
          <a:noFill/>
        </p:spPr>
        <p:txBody>
          <a:bodyPr wrap="square" lIns="0" bIns="0" rtlCol="0" anchor="b">
            <a:spAutoFit/>
          </a:bodyPr>
          <a:lstStyle/>
          <a:p>
            <a:r>
              <a:rPr kumimoji="1" lang="en-US" altLang="ja-JP" sz="1292" b="1">
                <a:solidFill>
                  <a:srgbClr val="009C89"/>
                </a:solidFill>
                <a:latin typeface="+mj-ea"/>
                <a:ea typeface="+mj-ea"/>
              </a:rPr>
              <a:t>3. </a:t>
            </a:r>
            <a:r>
              <a:rPr kumimoji="1" lang="ja-JP" altLang="en-US" sz="1292" b="1">
                <a:solidFill>
                  <a:srgbClr val="009C89"/>
                </a:solidFill>
              </a:rPr>
              <a:t>事業スキーム</a:t>
            </a:r>
          </a:p>
        </p:txBody>
      </p:sp>
      <p:sp>
        <p:nvSpPr>
          <p:cNvPr id="38" name="テキスト プレースホルダー 37"/>
          <p:cNvSpPr>
            <a:spLocks noGrp="1"/>
          </p:cNvSpPr>
          <p:nvPr>
            <p:ph type="body" sz="quarter" idx="13" hasCustomPrompt="1"/>
          </p:nvPr>
        </p:nvSpPr>
        <p:spPr>
          <a:xfrm>
            <a:off x="1248366" y="5482315"/>
            <a:ext cx="3679864" cy="301438"/>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108">
                <a:solidFill>
                  <a:schemeClr val="tx1"/>
                </a:solidFill>
                <a:latin typeface="メイリオ" panose="020B0604030504040204" pitchFamily="50" charset="-128"/>
                <a:ea typeface="メイリオ"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39" name="テキスト プレースホルダー 37"/>
          <p:cNvSpPr>
            <a:spLocks noGrp="1"/>
          </p:cNvSpPr>
          <p:nvPr>
            <p:ph type="body" sz="quarter" idx="14" hasCustomPrompt="1"/>
          </p:nvPr>
        </p:nvSpPr>
        <p:spPr>
          <a:xfrm>
            <a:off x="261951" y="2555720"/>
            <a:ext cx="4674931" cy="2576498"/>
          </a:xfrm>
        </p:spPr>
        <p:txBody>
          <a:bodyPr lIns="0" tIns="72000" anchor="t">
            <a:noAutofit/>
          </a:bodyPr>
          <a:lstStyle>
            <a:lvl1pPr marL="0" indent="0">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事業内容を説明</a:t>
            </a:r>
            <a:endParaRPr kumimoji="1" lang="en-US" altLang="ja-JP"/>
          </a:p>
        </p:txBody>
      </p:sp>
      <p:pic>
        <p:nvPicPr>
          <p:cNvPr id="41" name="グラフィックス 4">
            <a:extLst>
              <a:ext uri="{FF2B5EF4-FFF2-40B4-BE49-F238E27FC236}">
                <a16:creationId xmlns:a16="http://schemas.microsoft.com/office/drawing/2014/main" id="{3BEBEB83-2FD5-5547-BD5B-79C1EFD27926}"/>
              </a:ext>
            </a:extLst>
          </p:cNvPr>
          <p:cNvPicPr>
            <a:picLocks/>
          </p:cNvPicPr>
          <p:nvPr userDrawn="1"/>
        </p:nvPicPr>
        <p:blipFill>
          <a:blip r:embed="rId2">
            <a:lum bright="70000" contrast="-70000"/>
          </a:blip>
          <a:stretch>
            <a:fillRect/>
          </a:stretch>
        </p:blipFill>
        <p:spPr>
          <a:xfrm>
            <a:off x="265234" y="925277"/>
            <a:ext cx="8626720" cy="353861"/>
          </a:xfrm>
          <a:prstGeom prst="rect">
            <a:avLst/>
          </a:prstGeom>
          <a:ln>
            <a:noFill/>
          </a:ln>
        </p:spPr>
      </p:pic>
      <p:sp>
        <p:nvSpPr>
          <p:cNvPr id="44" name="テキスト プレースホルダー 37"/>
          <p:cNvSpPr>
            <a:spLocks noGrp="1"/>
          </p:cNvSpPr>
          <p:nvPr>
            <p:ph type="body" sz="quarter" idx="15" hasCustomPrompt="1"/>
          </p:nvPr>
        </p:nvSpPr>
        <p:spPr>
          <a:xfrm>
            <a:off x="1215372" y="1328048"/>
            <a:ext cx="7663977" cy="716205"/>
          </a:xfrm>
        </p:spPr>
        <p:txBody>
          <a:bodyPr tIns="72000" anchor="t">
            <a:noAutofit/>
          </a:bodyPr>
          <a:lstStyle>
            <a:lvl1pPr marL="211021" indent="-211021">
              <a:lnSpc>
                <a:spcPct val="120000"/>
              </a:lnSpc>
              <a:spcBef>
                <a:spcPts val="0"/>
              </a:spcBef>
              <a:buFont typeface="+mj-ea"/>
              <a:buAutoNum type="circleNumDbPlain"/>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endParaRPr kumimoji="1" lang="en-US" altLang="ja-JP"/>
          </a:p>
          <a:p>
            <a:pPr lvl="0"/>
            <a:endParaRPr kumimoji="1" lang="en-US" altLang="ja-JP"/>
          </a:p>
        </p:txBody>
      </p:sp>
      <p:cxnSp>
        <p:nvCxnSpPr>
          <p:cNvPr id="45" name="直線コネクタ 44"/>
          <p:cNvCxnSpPr/>
          <p:nvPr userDrawn="1"/>
        </p:nvCxnSpPr>
        <p:spPr>
          <a:xfrm flipV="1">
            <a:off x="1192482" y="1396252"/>
            <a:ext cx="0" cy="648000"/>
          </a:xfrm>
          <a:prstGeom prst="line">
            <a:avLst/>
          </a:prstGeom>
          <a:ln w="12700">
            <a:solidFill>
              <a:srgbClr val="009C89"/>
            </a:solidFill>
          </a:ln>
          <a:effectLst/>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userDrawn="1"/>
        </p:nvSpPr>
        <p:spPr>
          <a:xfrm>
            <a:off x="256585" y="1623681"/>
            <a:ext cx="1004970" cy="198837"/>
          </a:xfrm>
          <a:prstGeom prst="rect">
            <a:avLst/>
          </a:prstGeom>
          <a:noFill/>
        </p:spPr>
        <p:txBody>
          <a:bodyPr wrap="square" lIns="0" tIns="0" bIns="0" rtlCol="0" anchor="ctr">
            <a:spAutoFit/>
          </a:bodyPr>
          <a:lstStyle/>
          <a:p>
            <a:pPr algn="l"/>
            <a:r>
              <a:rPr kumimoji="1" lang="en-US" altLang="ja-JP" sz="1292" b="1">
                <a:solidFill>
                  <a:srgbClr val="009C89"/>
                </a:solidFill>
                <a:latin typeface="+mj-ea"/>
                <a:ea typeface="+mj-ea"/>
              </a:rPr>
              <a:t>1. </a:t>
            </a:r>
            <a:r>
              <a:rPr kumimoji="1" lang="ja-JP" altLang="en-US" sz="1292" b="1">
                <a:solidFill>
                  <a:srgbClr val="009C89"/>
                </a:solidFill>
              </a:rPr>
              <a:t>事業目的</a:t>
            </a:r>
          </a:p>
        </p:txBody>
      </p:sp>
      <p:sp>
        <p:nvSpPr>
          <p:cNvPr id="53" name="テキスト プレースホルダー 36"/>
          <p:cNvSpPr>
            <a:spLocks noGrp="1"/>
          </p:cNvSpPr>
          <p:nvPr>
            <p:ph type="body" sz="quarter" idx="16" hasCustomPrompt="1"/>
          </p:nvPr>
        </p:nvSpPr>
        <p:spPr>
          <a:xfrm>
            <a:off x="265234" y="960920"/>
            <a:ext cx="8573538" cy="282575"/>
          </a:xfrm>
        </p:spPr>
        <p:txBody>
          <a:bodyPr lIns="108000" tIns="72000" bIns="0" anchor="t">
            <a:noAutofit/>
          </a:bodyPr>
          <a:lstStyle>
            <a:lvl1pPr marL="0" indent="0">
              <a:buNone/>
              <a:defRPr sz="1292" b="1">
                <a:solidFill>
                  <a:srgbClr val="007A6B"/>
                </a:solidFill>
                <a:latin typeface="メイリオ" panose="020B0604030504040204" pitchFamily="50" charset="-128"/>
                <a:ea typeface="メイリオ" panose="020B0604030504040204" pitchFamily="50" charset="-128"/>
              </a:defRPr>
            </a:lvl1pPr>
          </a:lstStyle>
          <a:p>
            <a:pPr lvl="0"/>
            <a:r>
              <a:rPr kumimoji="1" lang="ja-JP" altLang="en-US"/>
              <a:t>事業のポイントを簡潔に記載</a:t>
            </a:r>
          </a:p>
        </p:txBody>
      </p:sp>
      <p:sp>
        <p:nvSpPr>
          <p:cNvPr id="55" name="テキスト プレースホルダー 37"/>
          <p:cNvSpPr>
            <a:spLocks noGrp="1"/>
          </p:cNvSpPr>
          <p:nvPr>
            <p:ph type="body" sz="quarter" idx="17" hasCustomPrompt="1"/>
          </p:nvPr>
        </p:nvSpPr>
        <p:spPr>
          <a:xfrm>
            <a:off x="329621" y="557487"/>
            <a:ext cx="7957130" cy="297913"/>
          </a:xfrm>
        </p:spPr>
        <p:txBody>
          <a:bodyPr tIns="72000" anchor="t">
            <a:normAutofit/>
          </a:bodyPr>
          <a:lstStyle>
            <a:lvl1pPr marL="0" indent="0" algn="r">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en-US" altLang="ja-JP"/>
              <a:t>【</a:t>
            </a:r>
            <a:r>
              <a:rPr kumimoji="1" lang="ja-JP" altLang="en-US"/>
              <a:t>令和３年度要求額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sp>
        <p:nvSpPr>
          <p:cNvPr id="57" name="テキスト プレースホルダー 37"/>
          <p:cNvSpPr>
            <a:spLocks noGrp="1"/>
          </p:cNvSpPr>
          <p:nvPr>
            <p:ph type="body" sz="quarter" idx="18" hasCustomPrompt="1"/>
          </p:nvPr>
        </p:nvSpPr>
        <p:spPr>
          <a:xfrm>
            <a:off x="5245888" y="2555721"/>
            <a:ext cx="3646066" cy="3613123"/>
          </a:xfrm>
        </p:spPr>
        <p:txBody>
          <a:bodyPr lIns="0" tIns="72000" anchor="t">
            <a:noAutofit/>
          </a:bodyPr>
          <a:lstStyle>
            <a:lvl1pPr marL="0" indent="0">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図・写真等を交えつつ、このスペースに納まるよう記述</a:t>
            </a:r>
            <a:endParaRPr kumimoji="1" lang="en-US" altLang="ja-JP"/>
          </a:p>
        </p:txBody>
      </p:sp>
      <p:sp>
        <p:nvSpPr>
          <p:cNvPr id="28" name="角丸四角形吹き出し 27"/>
          <p:cNvSpPr/>
          <p:nvPr userDrawn="1"/>
        </p:nvSpPr>
        <p:spPr>
          <a:xfrm>
            <a:off x="9433271" y="2136459"/>
            <a:ext cx="1615516" cy="1092214"/>
          </a:xfrm>
          <a:prstGeom prst="wedgeRoundRectCallout">
            <a:avLst>
              <a:gd name="adj1" fmla="val -64653"/>
              <a:gd name="adj2" fmla="val -14033"/>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69"/>
              <a:t>「補助対象」、「委託内容」、「活用事例」、「事業イメージ」の中からタイトルを選択。</a:t>
            </a:r>
            <a:endParaRPr kumimoji="1" lang="en-US" altLang="ja-JP" sz="969"/>
          </a:p>
          <a:p>
            <a:r>
              <a:rPr kumimoji="1" lang="ja-JP" altLang="en-US" sz="969"/>
              <a:t>［ﾒｲﾘｵ、太字、</a:t>
            </a:r>
            <a:r>
              <a:rPr kumimoji="1" lang="en-US" altLang="ja-JP" sz="969"/>
              <a:t>14pt</a:t>
            </a:r>
            <a:r>
              <a:rPr kumimoji="1" lang="ja-JP" altLang="en-US" sz="969"/>
              <a:t>］</a:t>
            </a:r>
          </a:p>
        </p:txBody>
      </p:sp>
      <p:sp>
        <p:nvSpPr>
          <p:cNvPr id="29" name="角丸四角形吹き出し 28"/>
          <p:cNvSpPr/>
          <p:nvPr userDrawn="1"/>
        </p:nvSpPr>
        <p:spPr>
          <a:xfrm>
            <a:off x="-1814242" y="1287222"/>
            <a:ext cx="1615516" cy="597185"/>
          </a:xfrm>
          <a:prstGeom prst="wedgeRoundRectCallout">
            <a:avLst>
              <a:gd name="adj1" fmla="val 60551"/>
              <a:gd name="adj2" fmla="val 10719"/>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69"/>
              <a:t>事業の目的を箇条書きで記載</a:t>
            </a: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a:t>［ﾒｲﾘｵ、標準、</a:t>
            </a:r>
            <a:r>
              <a:rPr kumimoji="1" lang="en-US" altLang="ja-JP" sz="969"/>
              <a:t>12pt</a:t>
            </a:r>
            <a:r>
              <a:rPr kumimoji="1" lang="ja-JP" altLang="en-US" sz="969"/>
              <a:t>］</a:t>
            </a:r>
          </a:p>
        </p:txBody>
      </p:sp>
      <p:sp>
        <p:nvSpPr>
          <p:cNvPr id="34" name="角丸四角形吹き出し 33"/>
          <p:cNvSpPr/>
          <p:nvPr userDrawn="1"/>
        </p:nvSpPr>
        <p:spPr>
          <a:xfrm>
            <a:off x="-1801216" y="19013"/>
            <a:ext cx="1615516" cy="432175"/>
          </a:xfrm>
          <a:prstGeom prst="wedgeRoundRectCallout">
            <a:avLst>
              <a:gd name="adj1" fmla="val 60551"/>
              <a:gd name="adj2" fmla="val 10719"/>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69"/>
              <a:t>事業名を記載</a:t>
            </a:r>
            <a:endParaRPr kumimoji="1" lang="en-US" altLang="ja-JP" sz="969"/>
          </a:p>
          <a:p>
            <a:r>
              <a:rPr kumimoji="1" lang="ja-JP" altLang="en-US" sz="969"/>
              <a:t>［ﾒｲﾘｵ、太字、</a:t>
            </a:r>
            <a:r>
              <a:rPr kumimoji="1" lang="en-US" altLang="ja-JP" sz="969"/>
              <a:t>18pt</a:t>
            </a:r>
            <a:r>
              <a:rPr kumimoji="1" lang="ja-JP" altLang="en-US" sz="969"/>
              <a:t>］</a:t>
            </a:r>
          </a:p>
        </p:txBody>
      </p:sp>
      <p:sp>
        <p:nvSpPr>
          <p:cNvPr id="40" name="角丸四角形吹き出し 39"/>
          <p:cNvSpPr/>
          <p:nvPr userDrawn="1"/>
        </p:nvSpPr>
        <p:spPr>
          <a:xfrm>
            <a:off x="-1811717" y="563730"/>
            <a:ext cx="1615516" cy="597185"/>
          </a:xfrm>
          <a:prstGeom prst="wedgeRoundRectCallout">
            <a:avLst>
              <a:gd name="adj1" fmla="val 62751"/>
              <a:gd name="adj2" fmla="val 28809"/>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69"/>
              <a:t>事業のポイントを簡潔に記載</a:t>
            </a: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a:t>［ﾒｲﾘｵ、太字、</a:t>
            </a:r>
            <a:r>
              <a:rPr kumimoji="1" lang="en-US" altLang="ja-JP" sz="969"/>
              <a:t>14pt</a:t>
            </a:r>
            <a:r>
              <a:rPr kumimoji="1" lang="ja-JP" altLang="en-US" sz="969"/>
              <a:t>］</a:t>
            </a:r>
          </a:p>
        </p:txBody>
      </p:sp>
      <p:sp>
        <p:nvSpPr>
          <p:cNvPr id="42" name="角丸四角形吹き出し 41"/>
          <p:cNvSpPr/>
          <p:nvPr userDrawn="1"/>
        </p:nvSpPr>
        <p:spPr>
          <a:xfrm>
            <a:off x="9372737" y="397757"/>
            <a:ext cx="2056312" cy="762194"/>
          </a:xfrm>
          <a:prstGeom prst="wedgeRoundRectCallout">
            <a:avLst>
              <a:gd name="adj1" fmla="val -59476"/>
              <a:gd name="adj2" fmla="val -4995"/>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69"/>
              <a:t>予算額を記載</a:t>
            </a: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969"/>
              <a:t>【</a:t>
            </a:r>
            <a:r>
              <a:rPr kumimoji="1" lang="ja-JP" altLang="en-US" sz="969"/>
              <a:t>令和３年度要求額  </a:t>
            </a:r>
            <a:r>
              <a:rPr kumimoji="1" lang="en-US" altLang="ja-JP" sz="969"/>
              <a:t>0,000</a:t>
            </a:r>
            <a:r>
              <a:rPr kumimoji="1" lang="ja-JP" altLang="en-US" sz="969"/>
              <a:t>百万円（</a:t>
            </a:r>
            <a:r>
              <a:rPr kumimoji="1" lang="en-US" altLang="ja-JP" sz="969"/>
              <a:t>0,000</a:t>
            </a:r>
            <a:r>
              <a:rPr kumimoji="1" lang="ja-JP" altLang="en-US" sz="969"/>
              <a:t>百万円）</a:t>
            </a:r>
            <a:r>
              <a:rPr kumimoji="1" lang="en-US" altLang="ja-JP" sz="969"/>
              <a:t>】</a:t>
            </a: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a:t>［ﾒｲﾘｵ、標準、</a:t>
            </a:r>
            <a:r>
              <a:rPr kumimoji="1" lang="en-US" altLang="ja-JP" sz="969"/>
              <a:t>13pt</a:t>
            </a:r>
            <a:r>
              <a:rPr kumimoji="1" lang="ja-JP" altLang="en-US" sz="969"/>
              <a:t>］</a:t>
            </a:r>
            <a:endParaRPr kumimoji="1" lang="en-US" altLang="ja-JP" sz="969"/>
          </a:p>
        </p:txBody>
      </p:sp>
      <p:sp>
        <p:nvSpPr>
          <p:cNvPr id="43" name="角丸四角形吹き出し 42"/>
          <p:cNvSpPr/>
          <p:nvPr userDrawn="1"/>
        </p:nvSpPr>
        <p:spPr>
          <a:xfrm>
            <a:off x="-2925116" y="2010714"/>
            <a:ext cx="2686143" cy="597185"/>
          </a:xfrm>
          <a:prstGeom prst="wedgeRoundRectCallout">
            <a:avLst>
              <a:gd name="adj1" fmla="val 56410"/>
              <a:gd name="adj2" fmla="val 69345"/>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69"/>
              <a:t>事業内容を説明。冒頭で手短に、事業の背景について触れること。</a:t>
            </a:r>
            <a:endParaRPr kumimoji="1" lang="en-US" altLang="ja-JP" sz="969"/>
          </a:p>
          <a:p>
            <a:r>
              <a:rPr kumimoji="1" lang="ja-JP" altLang="en-US" sz="969"/>
              <a:t>［ﾒｲﾘｵ、標準、</a:t>
            </a:r>
            <a:r>
              <a:rPr kumimoji="1" lang="en-US" altLang="ja-JP" sz="969"/>
              <a:t>11 or 12pt</a:t>
            </a:r>
            <a:r>
              <a:rPr kumimoji="1" lang="ja-JP" altLang="en-US" sz="969"/>
              <a:t>］</a:t>
            </a:r>
          </a:p>
        </p:txBody>
      </p:sp>
      <p:sp>
        <p:nvSpPr>
          <p:cNvPr id="46" name="テキスト プレースホルダー 37"/>
          <p:cNvSpPr>
            <a:spLocks noGrp="1"/>
          </p:cNvSpPr>
          <p:nvPr>
            <p:ph type="body" sz="quarter" idx="20" hasCustomPrompt="1"/>
          </p:nvPr>
        </p:nvSpPr>
        <p:spPr>
          <a:xfrm>
            <a:off x="1248366" y="5793828"/>
            <a:ext cx="3679863" cy="280263"/>
          </a:xfrm>
        </p:spPr>
        <p:txBody>
          <a:bodyPr lIns="90000" tIns="36000" rIns="90000" bIns="36000" anchor="ctr">
            <a:normAutofit/>
          </a:bodyPr>
          <a:lstStyle>
            <a:lvl1pPr marL="0" marR="0" indent="0" algn="l" defTabSz="844088" rtl="0" eaLnBrk="1" fontAlgn="auto" latinLnBrk="0" hangingPunct="1">
              <a:lnSpc>
                <a:spcPct val="120000"/>
              </a:lnSpc>
              <a:spcBef>
                <a:spcPts val="0"/>
              </a:spcBef>
              <a:spcAft>
                <a:spcPts val="0"/>
              </a:spcAft>
              <a:buClrTx/>
              <a:buSzTx/>
              <a:buFont typeface="Wingdings" panose="05000000000000000000" pitchFamily="2" charset="2"/>
              <a:buNone/>
              <a:tabLst/>
              <a:defRPr sz="1108">
                <a:solidFill>
                  <a:schemeClr val="tx1"/>
                </a:solidFill>
                <a:latin typeface="メイリオ" panose="020B0604030504040204" pitchFamily="50" charset="-128"/>
                <a:ea typeface="メイリオ" panose="020B0604030504040204" pitchFamily="50" charset="-128"/>
              </a:defRPr>
            </a:lvl1pPr>
          </a:lstStyle>
          <a:p>
            <a:pPr marL="0" marR="0" lvl="0" indent="0" algn="l" defTabSz="844088"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a:t>橙色の吹出しに示した選択肢の中から選択して記載</a:t>
            </a:r>
            <a:endParaRPr kumimoji="1" lang="en-US" altLang="ja-JP"/>
          </a:p>
        </p:txBody>
      </p:sp>
      <p:sp>
        <p:nvSpPr>
          <p:cNvPr id="47" name="テキスト プレースホルダー 37"/>
          <p:cNvSpPr>
            <a:spLocks noGrp="1"/>
          </p:cNvSpPr>
          <p:nvPr>
            <p:ph type="body" sz="quarter" idx="21" hasCustomPrompt="1"/>
          </p:nvPr>
        </p:nvSpPr>
        <p:spPr>
          <a:xfrm>
            <a:off x="1248366" y="6084165"/>
            <a:ext cx="3680911" cy="280940"/>
          </a:xfrm>
        </p:spPr>
        <p:txBody>
          <a:bodyPr lIns="90000" tIns="36000" rIns="90000" bIns="36000" anchor="ctr">
            <a:normAutofit/>
          </a:bodyPr>
          <a:lstStyle>
            <a:lvl1pPr marL="0" indent="0" algn="l">
              <a:lnSpc>
                <a:spcPct val="120000"/>
              </a:lnSpc>
              <a:spcBef>
                <a:spcPts val="0"/>
              </a:spcBef>
              <a:buFont typeface="Wingdings" panose="05000000000000000000" pitchFamily="2" charset="2"/>
              <a:buNone/>
              <a:defRPr sz="1108">
                <a:solidFill>
                  <a:schemeClr val="tx1"/>
                </a:solidFill>
                <a:latin typeface="メイリオ" panose="020B0604030504040204" pitchFamily="50" charset="-128"/>
                <a:ea typeface="メイリオ" panose="020B0604030504040204" pitchFamily="50" charset="-128"/>
              </a:defRPr>
            </a:lvl1pPr>
          </a:lstStyle>
          <a:p>
            <a:pPr lvl="0"/>
            <a:r>
              <a:rPr kumimoji="1" lang="ja-JP" altLang="en-US"/>
              <a:t>□□○年度～令和○年度（予定）　と記載</a:t>
            </a:r>
          </a:p>
        </p:txBody>
      </p:sp>
      <p:sp>
        <p:nvSpPr>
          <p:cNvPr id="18" name="テキスト ボックス 17"/>
          <p:cNvSpPr txBox="1"/>
          <p:nvPr userDrawn="1"/>
        </p:nvSpPr>
        <p:spPr>
          <a:xfrm>
            <a:off x="252046" y="6086137"/>
            <a:ext cx="999605" cy="243199"/>
          </a:xfrm>
          <a:prstGeom prst="rect">
            <a:avLst/>
          </a:prstGeom>
          <a:noFill/>
        </p:spPr>
        <p:txBody>
          <a:bodyPr wrap="square" lIns="83077" tIns="33231" rIns="83077" bIns="33231" rtlCol="0">
            <a:spAutoFit/>
          </a:bodyPr>
          <a:lstStyle/>
          <a:p>
            <a:r>
              <a:rPr kumimoji="1" lang="ja-JP" altLang="en-US" sz="1108"/>
              <a:t>■実施期間</a:t>
            </a:r>
          </a:p>
        </p:txBody>
      </p:sp>
      <p:sp>
        <p:nvSpPr>
          <p:cNvPr id="50" name="テキスト ボックス 49"/>
          <p:cNvSpPr txBox="1"/>
          <p:nvPr userDrawn="1"/>
        </p:nvSpPr>
        <p:spPr>
          <a:xfrm>
            <a:off x="252046" y="5551192"/>
            <a:ext cx="963326" cy="243199"/>
          </a:xfrm>
          <a:prstGeom prst="rect">
            <a:avLst/>
          </a:prstGeom>
          <a:noFill/>
        </p:spPr>
        <p:txBody>
          <a:bodyPr wrap="square" lIns="83077" tIns="33231" rIns="83077" bIns="33231" rtlCol="0" anchor="ctr">
            <a:spAutoFit/>
          </a:bodyPr>
          <a:lstStyle/>
          <a:p>
            <a:r>
              <a:rPr kumimoji="1" lang="ja-JP" altLang="en-US" sz="1108"/>
              <a:t>■事業形態</a:t>
            </a:r>
          </a:p>
        </p:txBody>
      </p:sp>
      <p:sp>
        <p:nvSpPr>
          <p:cNvPr id="52" name="角丸四角形吹き出し 51"/>
          <p:cNvSpPr/>
          <p:nvPr userDrawn="1"/>
        </p:nvSpPr>
        <p:spPr>
          <a:xfrm>
            <a:off x="9576277" y="3283655"/>
            <a:ext cx="1615516" cy="1587243"/>
          </a:xfrm>
          <a:prstGeom prst="wedgeRoundRectCallout">
            <a:avLst>
              <a:gd name="adj1" fmla="val -75955"/>
              <a:gd name="adj2" fmla="val -14033"/>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a:t>図・写真等を交えつつ、このスペースに納まるよう記述</a:t>
            </a: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a:t>小見出し［ﾒｲﾘｵ、濃青緑、太字、</a:t>
            </a:r>
            <a:r>
              <a:rPr kumimoji="1" lang="en-US" altLang="ja-JP" sz="969"/>
              <a:t>12pt</a:t>
            </a:r>
            <a:r>
              <a:rPr kumimoji="1" lang="ja-JP" altLang="en-US" sz="969"/>
              <a:t>］</a:t>
            </a: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a:t>本文［ﾒｲﾘｵ、標準、</a:t>
            </a:r>
            <a:r>
              <a:rPr kumimoji="1" lang="en-US" altLang="ja-JP" sz="969"/>
              <a:t>12pt</a:t>
            </a:r>
            <a:r>
              <a:rPr kumimoji="1" lang="ja-JP" altLang="en-US" sz="969"/>
              <a:t>］</a:t>
            </a:r>
            <a:endParaRPr kumimoji="1" lang="en-US" altLang="ja-JP" sz="969"/>
          </a:p>
        </p:txBody>
      </p:sp>
      <p:sp>
        <p:nvSpPr>
          <p:cNvPr id="54" name="角丸四角形吹き出し 53"/>
          <p:cNvSpPr/>
          <p:nvPr userDrawn="1"/>
        </p:nvSpPr>
        <p:spPr>
          <a:xfrm>
            <a:off x="9528247" y="5711840"/>
            <a:ext cx="1615516" cy="927204"/>
          </a:xfrm>
          <a:prstGeom prst="wedgeRoundRectCallout">
            <a:avLst>
              <a:gd name="adj1" fmla="val -71913"/>
              <a:gd name="adj2" fmla="val 26005"/>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kumimoji="1" lang="ja-JP" altLang="en-US" sz="969"/>
              <a:t>問い合わせ先を記載</a:t>
            </a:r>
            <a:endParaRPr kumimoji="1" lang="en-US" altLang="ja-JP" sz="969"/>
          </a:p>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969" b="1">
                <a:solidFill>
                  <a:prstClr val="white"/>
                </a:solidFill>
                <a:latin typeface="Meiryo" panose="020B0604030504040204" pitchFamily="34" charset="-128"/>
                <a:ea typeface="Meiryo" panose="020B0604030504040204" pitchFamily="34" charset="-128"/>
              </a:rPr>
              <a:t>環境省 ○○局 ○○課 ○○室　電話：</a:t>
            </a:r>
            <a:r>
              <a:rPr lang="en-US" altLang="ja-JP" sz="969" b="1">
                <a:solidFill>
                  <a:prstClr val="white"/>
                </a:solidFill>
                <a:latin typeface="Meiryo" panose="020B0604030504040204" pitchFamily="34" charset="-128"/>
                <a:ea typeface="Meiryo" panose="020B0604030504040204" pitchFamily="34" charset="-128"/>
              </a:rPr>
              <a:t>03-5521-xxxx</a:t>
            </a: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969"/>
              <a:t>［ﾒｲﾘｵ、太字、</a:t>
            </a:r>
            <a:r>
              <a:rPr kumimoji="1" lang="en-US" altLang="ja-JP" sz="969"/>
              <a:t>12pt</a:t>
            </a:r>
            <a:r>
              <a:rPr kumimoji="1" lang="ja-JP" altLang="en-US" sz="969"/>
              <a:t>］</a:t>
            </a:r>
            <a:endParaRPr lang="ja-JP" altLang="en-US" sz="969" b="1">
              <a:solidFill>
                <a:prstClr val="white"/>
              </a:solidFill>
              <a:latin typeface="Meiryo" panose="020B0604030504040204" pitchFamily="34" charset="-128"/>
              <a:ea typeface="Meiryo" panose="020B0604030504040204" pitchFamily="34" charset="-128"/>
            </a:endParaRPr>
          </a:p>
        </p:txBody>
      </p:sp>
      <p:sp>
        <p:nvSpPr>
          <p:cNvPr id="56" name="テキスト プレースホルダー 37"/>
          <p:cNvSpPr>
            <a:spLocks noGrp="1"/>
          </p:cNvSpPr>
          <p:nvPr>
            <p:ph type="body" sz="quarter" idx="22" hasCustomPrompt="1"/>
          </p:nvPr>
        </p:nvSpPr>
        <p:spPr>
          <a:xfrm>
            <a:off x="1115794" y="6408533"/>
            <a:ext cx="7692479" cy="291046"/>
          </a:xfrm>
        </p:spPr>
        <p:txBody>
          <a:bodyPr tIns="72000" anchor="ctr">
            <a:normAutofit/>
          </a:bodyPr>
          <a:lstStyle>
            <a:lvl1pPr marL="0" indent="0" algn="l">
              <a:lnSpc>
                <a:spcPct val="120000"/>
              </a:lnSpc>
              <a:spcBef>
                <a:spcPts val="0"/>
              </a:spcBef>
              <a:buFont typeface="Arial" panose="020B0604020202020204" pitchFamily="34" charset="0"/>
              <a:buNone/>
              <a:defRPr sz="1108" b="1">
                <a:solidFill>
                  <a:schemeClr val="bg1"/>
                </a:solidFill>
                <a:latin typeface="メイリオ" panose="020B0604030504040204" pitchFamily="50" charset="-128"/>
                <a:ea typeface="メイリオ" panose="020B0604030504040204" pitchFamily="50" charset="-128"/>
              </a:defRPr>
            </a:lvl1pPr>
          </a:lstStyle>
          <a:p>
            <a:pPr lvl="0"/>
            <a:r>
              <a:rPr kumimoji="1" lang="ja-JP" altLang="en-US"/>
              <a:t>問合せ先を記載</a:t>
            </a:r>
            <a:endParaRPr kumimoji="1" lang="en-US" altLang="ja-JP"/>
          </a:p>
        </p:txBody>
      </p:sp>
      <p:sp>
        <p:nvSpPr>
          <p:cNvPr id="58" name="角丸四角形吹き出し 57"/>
          <p:cNvSpPr/>
          <p:nvPr userDrawn="1"/>
        </p:nvSpPr>
        <p:spPr>
          <a:xfrm>
            <a:off x="-2965510" y="2728327"/>
            <a:ext cx="2686143" cy="1507363"/>
          </a:xfrm>
          <a:prstGeom prst="wedgeRoundRectCallout">
            <a:avLst>
              <a:gd name="adj1" fmla="val 60509"/>
              <a:gd name="adj2" fmla="val 129075"/>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69"/>
              <a:t>以下から選択：</a:t>
            </a:r>
            <a:endParaRPr kumimoji="1" lang="en-US" altLang="ja-JP" sz="969"/>
          </a:p>
          <a:p>
            <a:r>
              <a:rPr kumimoji="1" lang="ja-JP" altLang="en-US" sz="969"/>
              <a:t>請負事業／委託事業／直接補助事業／直接補助事業（基金）／間接補助事業／交付金／交付金（基金）</a:t>
            </a:r>
            <a:endParaRPr kumimoji="1" lang="en-US" altLang="ja-JP" sz="969"/>
          </a:p>
          <a:p>
            <a:pPr>
              <a:spcBef>
                <a:spcPts val="554"/>
              </a:spcBef>
            </a:pPr>
            <a:r>
              <a:rPr kumimoji="1" lang="en-US" altLang="ja-JP" sz="969"/>
              <a:t>※ </a:t>
            </a:r>
            <a:r>
              <a:rPr kumimoji="1" lang="ja-JP" altLang="en-US" sz="969"/>
              <a:t>補助事業の場合は補助率も記載</a:t>
            </a:r>
          </a:p>
          <a:p>
            <a:r>
              <a:rPr kumimoji="1" lang="en-US" altLang="ja-JP" sz="969"/>
              <a:t>※</a:t>
            </a:r>
            <a:r>
              <a:rPr kumimoji="1" lang="ja-JP" altLang="en-US" sz="969"/>
              <a:t>複数の事業種別がある場合や特殊なスキームの場合は、適宜記載</a:t>
            </a:r>
          </a:p>
          <a:p>
            <a:r>
              <a:rPr kumimoji="1" lang="ja-JP" altLang="en-US" sz="969"/>
              <a:t>［ﾒｲﾘｵ、標準、</a:t>
            </a:r>
            <a:r>
              <a:rPr kumimoji="1" lang="en-US" altLang="ja-JP" sz="969"/>
              <a:t>12pt</a:t>
            </a:r>
            <a:r>
              <a:rPr kumimoji="1" lang="ja-JP" altLang="en-US" sz="969"/>
              <a:t>］</a:t>
            </a:r>
          </a:p>
        </p:txBody>
      </p:sp>
      <p:sp>
        <p:nvSpPr>
          <p:cNvPr id="61" name="角丸四角形吹き出し 60"/>
          <p:cNvSpPr/>
          <p:nvPr userDrawn="1"/>
        </p:nvSpPr>
        <p:spPr>
          <a:xfrm>
            <a:off x="-2965510" y="4455437"/>
            <a:ext cx="2377206" cy="1257224"/>
          </a:xfrm>
          <a:prstGeom prst="wedgeRoundRectCallout">
            <a:avLst>
              <a:gd name="adj1" fmla="val 75043"/>
              <a:gd name="adj2" fmla="val 61796"/>
              <a:gd name="adj3" fmla="val 16667"/>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69"/>
              <a:t>「■選択」の欄は、事業形態に合わせ、以下の様に記載</a:t>
            </a:r>
            <a:endParaRPr kumimoji="1" lang="en-US" altLang="ja-JP" sz="969"/>
          </a:p>
          <a:p>
            <a:r>
              <a:rPr kumimoji="1" lang="ja-JP" altLang="en-US" sz="969"/>
              <a:t>①請負事業：■請負先</a:t>
            </a:r>
            <a:endParaRPr kumimoji="1" lang="en-US" altLang="ja-JP" sz="969"/>
          </a:p>
          <a:p>
            <a:r>
              <a:rPr kumimoji="1" lang="ja-JP" altLang="en-US" sz="969"/>
              <a:t>②委託事業：■委託先</a:t>
            </a:r>
            <a:endParaRPr kumimoji="1" lang="en-US" altLang="ja-JP" sz="969"/>
          </a:p>
          <a:p>
            <a:r>
              <a:rPr kumimoji="1" lang="ja-JP" altLang="en-US" sz="969"/>
              <a:t>③補助事業：■補助対象</a:t>
            </a:r>
            <a:endParaRPr kumimoji="1" lang="en-US" altLang="ja-JP" sz="969"/>
          </a:p>
          <a:p>
            <a:r>
              <a:rPr kumimoji="1" lang="ja-JP" altLang="en-US" sz="969"/>
              <a:t>④交付金：　■交付対象</a:t>
            </a:r>
            <a:endParaRPr kumimoji="1" lang="en-US" altLang="ja-JP" sz="969"/>
          </a:p>
          <a:p>
            <a:r>
              <a:rPr kumimoji="1" lang="ja-JP" altLang="en-US" sz="969"/>
              <a:t>［ﾒｲﾘｵ、標準、</a:t>
            </a:r>
            <a:r>
              <a:rPr kumimoji="1" lang="en-US" altLang="ja-JP" sz="969"/>
              <a:t>12pt</a:t>
            </a:r>
            <a:r>
              <a:rPr kumimoji="1" lang="ja-JP" altLang="en-US" sz="969"/>
              <a:t>］</a:t>
            </a:r>
          </a:p>
        </p:txBody>
      </p:sp>
      <p:sp>
        <p:nvSpPr>
          <p:cNvPr id="63" name="角丸四角形吹き出し 62"/>
          <p:cNvSpPr/>
          <p:nvPr userDrawn="1"/>
        </p:nvSpPr>
        <p:spPr>
          <a:xfrm>
            <a:off x="-2656573" y="5905443"/>
            <a:ext cx="2377206" cy="927204"/>
          </a:xfrm>
          <a:prstGeom prst="wedgeRoundRectCallout">
            <a:avLst>
              <a:gd name="adj1" fmla="val 62083"/>
              <a:gd name="adj2" fmla="val -44515"/>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kumimoji="1" lang="ja-JP" altLang="en-US" sz="969"/>
              <a:t>以下から選択：</a:t>
            </a:r>
            <a:endParaRPr kumimoji="1" lang="en-US" altLang="ja-JP" sz="969"/>
          </a:p>
          <a:p>
            <a:r>
              <a:rPr kumimoji="1" lang="zh-TW" altLang="en-US" sz="969"/>
              <a:t>民間事業者</a:t>
            </a:r>
            <a:r>
              <a:rPr kumimoji="1" lang="ja-JP" altLang="en-US" sz="969"/>
              <a:t>・</a:t>
            </a:r>
            <a:r>
              <a:rPr kumimoji="1" lang="zh-TW" altLang="en-US" sz="969"/>
              <a:t>団体／非営利団体／大学／研究機関／地方公共団体</a:t>
            </a:r>
            <a:r>
              <a:rPr kumimoji="1" lang="ja-JP" altLang="en-US" sz="969"/>
              <a:t>一般</a:t>
            </a:r>
            <a:r>
              <a:rPr kumimoji="1" lang="zh-TW" altLang="en-US" sz="969"/>
              <a:t>／都道府県／</a:t>
            </a:r>
            <a:r>
              <a:rPr kumimoji="1" lang="ja-JP" altLang="en-US" sz="969"/>
              <a:t>市区町村</a:t>
            </a:r>
          </a:p>
          <a:p>
            <a:r>
              <a:rPr kumimoji="1" lang="ja-JP" altLang="en-US" sz="969"/>
              <a:t>［ﾒｲﾘｵ、標準、</a:t>
            </a:r>
            <a:r>
              <a:rPr kumimoji="1" lang="en-US" altLang="ja-JP" sz="969"/>
              <a:t>12pt</a:t>
            </a:r>
            <a:r>
              <a:rPr kumimoji="1" lang="ja-JP" altLang="en-US" sz="969"/>
              <a:t>］</a:t>
            </a:r>
          </a:p>
        </p:txBody>
      </p:sp>
      <p:sp>
        <p:nvSpPr>
          <p:cNvPr id="65" name="テキスト プレースホルダー 37"/>
          <p:cNvSpPr>
            <a:spLocks noGrp="1"/>
          </p:cNvSpPr>
          <p:nvPr>
            <p:ph type="body" sz="quarter" idx="23" hasCustomPrompt="1"/>
          </p:nvPr>
        </p:nvSpPr>
        <p:spPr>
          <a:xfrm>
            <a:off x="252045" y="5786213"/>
            <a:ext cx="987668" cy="295816"/>
          </a:xfrm>
        </p:spPr>
        <p:txBody>
          <a:bodyPr tIns="36000" bIns="36000" anchor="ctr">
            <a:normAutofit/>
          </a:bodyPr>
          <a:lstStyle>
            <a:lvl1pPr marL="0" indent="0">
              <a:lnSpc>
                <a:spcPct val="120000"/>
              </a:lnSpc>
              <a:spcBef>
                <a:spcPts val="0"/>
              </a:spcBef>
              <a:buFont typeface="Arial" panose="020B0604020202020204" pitchFamily="34" charset="0"/>
              <a:buNone/>
              <a:defRPr sz="1108">
                <a:solidFill>
                  <a:schemeClr val="tx1">
                    <a:lumMod val="90000"/>
                    <a:lumOff val="10000"/>
                  </a:schemeClr>
                </a:solidFill>
                <a:latin typeface="メイリオ" panose="020B0604030504040204" pitchFamily="50" charset="-128"/>
                <a:ea typeface="メイリオ" panose="020B0604030504040204" pitchFamily="50" charset="-128"/>
              </a:defRPr>
            </a:lvl1pPr>
          </a:lstStyle>
          <a:p>
            <a:pPr lvl="0"/>
            <a:r>
              <a:rPr kumimoji="1" lang="ja-JP" altLang="en-US"/>
              <a:t>■選択</a:t>
            </a:r>
            <a:endParaRPr kumimoji="1" lang="en-US" altLang="ja-JP"/>
          </a:p>
        </p:txBody>
      </p:sp>
      <p:sp>
        <p:nvSpPr>
          <p:cNvPr id="49" name="テキスト ボックス 48"/>
          <p:cNvSpPr txBox="1"/>
          <p:nvPr userDrawn="1"/>
        </p:nvSpPr>
        <p:spPr>
          <a:xfrm>
            <a:off x="5247187" y="2328045"/>
            <a:ext cx="598154" cy="198837"/>
          </a:xfrm>
          <a:prstGeom prst="rect">
            <a:avLst/>
          </a:prstGeom>
          <a:noFill/>
        </p:spPr>
        <p:txBody>
          <a:bodyPr wrap="square" lIns="0" tIns="0" bIns="0" rtlCol="0" anchor="b">
            <a:spAutoFit/>
          </a:bodyPr>
          <a:lstStyle/>
          <a:p>
            <a:r>
              <a:rPr kumimoji="1" lang="en-US" altLang="ja-JP" sz="1292" b="1">
                <a:solidFill>
                  <a:srgbClr val="009C89"/>
                </a:solidFill>
                <a:latin typeface="+mj-ea"/>
                <a:ea typeface="+mj-ea"/>
              </a:rPr>
              <a:t>4. </a:t>
            </a:r>
            <a:endParaRPr kumimoji="1" lang="ja-JP" altLang="en-US" sz="1292" b="1">
              <a:solidFill>
                <a:srgbClr val="009C89"/>
              </a:solidFill>
            </a:endParaRPr>
          </a:p>
        </p:txBody>
      </p:sp>
    </p:spTree>
    <p:extLst>
      <p:ext uri="{BB962C8B-B14F-4D97-AF65-F5344CB8AC3E}">
        <p14:creationId xmlns:p14="http://schemas.microsoft.com/office/powerpoint/2010/main" val="408968070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EBD7C5-9067-46BE-8124-9C8772CBC81C}" type="datetimeFigureOut">
              <a:rPr kumimoji="1" lang="ja-JP" altLang="en-US" smtClean="0"/>
              <a:t>2025/11/18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11221675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92078" y="352422"/>
            <a:ext cx="6596240" cy="457525"/>
          </a:xfrm>
          <a:prstGeom prst="rect">
            <a:avLst/>
          </a:prstGeom>
        </p:spPr>
        <p:txBody>
          <a:bodyPr lIns="252000" tIns="36000" rIns="0" bIns="0" anchor="ctr">
            <a:normAutofit/>
          </a:bodyPr>
          <a:lstStyle>
            <a:lvl1pPr marL="0" indent="0">
              <a:buNone/>
              <a:defRPr sz="1773" b="1" i="0">
                <a:solidFill>
                  <a:schemeClr val="bg1"/>
                </a:solidFill>
                <a:latin typeface="Meiryo UI" panose="020B0604030504040204" pitchFamily="50" charset="-128"/>
                <a:ea typeface="Meiryo UI" panose="020B0604030504040204" pitchFamily="50" charset="-128"/>
              </a:defRPr>
            </a:lvl1pPr>
          </a:lstStyle>
          <a:p>
            <a:r>
              <a:rPr kumimoji="1" lang="ja-JP" altLang="en-US"/>
              <a:t>タイトルタイトル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2000" b="1"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00" b="1">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297178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31EB3BE8-F139-4BBE-BA7F-2B735F88FB2E}" type="datetime1">
              <a:rPr lang="en-US" altLang="ja-JP" smtClean="0"/>
              <a:t>11/18/2025</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878109EB-CB2B-4FBC-A3C4-30D52611DDC8}" type="slidenum">
              <a:rPr lang="en-US" altLang="ja-JP" smtClean="0"/>
              <a:pPr>
                <a:defRPr/>
              </a:pPr>
              <a:t>‹#›</a:t>
            </a:fld>
            <a:endParaRPr lang="en-US" altLang="ja-JP"/>
          </a:p>
        </p:txBody>
      </p:sp>
    </p:spTree>
    <p:extLst>
      <p:ext uri="{BB962C8B-B14F-4D97-AF65-F5344CB8AC3E}">
        <p14:creationId xmlns:p14="http://schemas.microsoft.com/office/powerpoint/2010/main" val="288262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2" y="359096"/>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4" y="5397538"/>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4" y="219176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2338353"/>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89" y="4376129"/>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4" y="4848880"/>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42379336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50825" y="196674"/>
            <a:ext cx="8642350" cy="721514"/>
            <a:chOff x="111919" y="216797"/>
            <a:chExt cx="10420437"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2415" y="293959"/>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3" y="284266"/>
              <a:ext cx="10280960" cy="648001"/>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115429" y="1268760"/>
            <a:ext cx="7389220" cy="4572197"/>
          </a:xfrm>
          <a:prstGeom prst="rect">
            <a:avLst/>
          </a:prstGeom>
        </p:spPr>
        <p:txBody>
          <a:bodyPr lIns="360000" tIns="0" rIns="0" bIns="0" anchor="ctr"/>
          <a:lstStyle>
            <a:lvl1pPr marL="635371" indent="-635371" algn="l">
              <a:lnSpc>
                <a:spcPct val="100000"/>
              </a:lnSpc>
              <a:spcBef>
                <a:spcPts val="855"/>
              </a:spcBef>
              <a:spcAft>
                <a:spcPts val="0"/>
              </a:spcAft>
              <a:buClr>
                <a:schemeClr val="bg2"/>
              </a:buClr>
              <a:buFont typeface="+mj-lt"/>
              <a:buAutoNum type="arabicPeriod"/>
              <a:defRPr sz="2400" b="1">
                <a:latin typeface="メイリオ" panose="020B0604030504040204" pitchFamily="50" charset="-128"/>
                <a:ea typeface="メイリオ"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292847" y="257881"/>
            <a:ext cx="7789048"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r>
              <a:rPr kumimoji="1" lang="ja-JP" altLang="en-US"/>
              <a:t>目　　　次</a:t>
            </a:r>
          </a:p>
        </p:txBody>
      </p:sp>
      <p:sp>
        <p:nvSpPr>
          <p:cNvPr id="13" name="テキスト ボックス 12">
            <a:extLst>
              <a:ext uri="{FF2B5EF4-FFF2-40B4-BE49-F238E27FC236}">
                <a16:creationId xmlns:a16="http://schemas.microsoft.com/office/drawing/2014/main" id="{F65B5CD1-16BF-4814-9E5A-19B044B6FB5E}"/>
              </a:ext>
            </a:extLst>
          </p:cNvPr>
          <p:cNvSpPr txBox="1"/>
          <p:nvPr userDrawn="1"/>
        </p:nvSpPr>
        <p:spPr>
          <a:xfrm>
            <a:off x="8783386" y="-28437"/>
            <a:ext cx="307884" cy="326585"/>
          </a:xfrm>
          <a:prstGeom prst="rect">
            <a:avLst/>
          </a:prstGeom>
          <a:noFill/>
        </p:spPr>
        <p:txBody>
          <a:bodyPr wrap="none" lIns="0" tIns="0" rIns="0" bIns="0" rtlCol="0" anchor="b" anchorCtr="0">
            <a:noAutofit/>
          </a:bodyPr>
          <a:lstStyle/>
          <a:p>
            <a:pPr algn="r"/>
            <a:fld id="{9C1B02FA-3B43-4965-97B5-C29D405C4738}" type="slidenum">
              <a:rPr kumimoji="1" lang="ja-JP" altLang="en-US" sz="1800" b="0" baseline="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1200" b="0" baseline="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95592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_通常_内容説明用スライド_タイトル上つめ">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52125" y="272181"/>
            <a:ext cx="494973"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2076" y="352422"/>
            <a:ext cx="8042776"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323529" y="530323"/>
            <a:ext cx="331611"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7918198" y="260648"/>
            <a:ext cx="585204"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828939" y="2"/>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solidFill>
                <a:schemeClr val="tx1">
                  <a:lumMod val="50000"/>
                  <a:lumOff val="50000"/>
                </a:schemeClr>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15581059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10.xml" Type="http://schemas.openxmlformats.org/officeDocument/2006/relationships/slideLayout"/><Relationship Id="rId10" Target="../slideLayouts/slideLayout119.xml" Type="http://schemas.openxmlformats.org/officeDocument/2006/relationships/slideLayout"/><Relationship Id="rId11" Target="../slideLayouts/slideLayout120.xml" Type="http://schemas.openxmlformats.org/officeDocument/2006/relationships/slideLayout"/><Relationship Id="rId12" Target="../slideLayouts/slideLayout121.xml" Type="http://schemas.openxmlformats.org/officeDocument/2006/relationships/slideLayout"/><Relationship Id="rId13" Target="../theme/theme10.xml" Type="http://schemas.openxmlformats.org/officeDocument/2006/relationships/theme"/><Relationship Id="rId2" Target="../slideLayouts/slideLayout111.xml" Type="http://schemas.openxmlformats.org/officeDocument/2006/relationships/slideLayout"/><Relationship Id="rId3" Target="../slideLayouts/slideLayout112.xml" Type="http://schemas.openxmlformats.org/officeDocument/2006/relationships/slideLayout"/><Relationship Id="rId4" Target="../slideLayouts/slideLayout113.xml" Type="http://schemas.openxmlformats.org/officeDocument/2006/relationships/slideLayout"/><Relationship Id="rId5" Target="../slideLayouts/slideLayout114.xml" Type="http://schemas.openxmlformats.org/officeDocument/2006/relationships/slideLayout"/><Relationship Id="rId6" Target="../slideLayouts/slideLayout115.xml" Type="http://schemas.openxmlformats.org/officeDocument/2006/relationships/slideLayout"/><Relationship Id="rId7" Target="../slideLayouts/slideLayout116.xml" Type="http://schemas.openxmlformats.org/officeDocument/2006/relationships/slideLayout"/><Relationship Id="rId8" Target="../slideLayouts/slideLayout117.xml" Type="http://schemas.openxmlformats.org/officeDocument/2006/relationships/slideLayout"/><Relationship Id="rId9" Target="../slideLayouts/slideLayout118.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22.xml" Type="http://schemas.openxmlformats.org/officeDocument/2006/relationships/slideLayout"/><Relationship Id="rId2" Target="../slideLayouts/slideLayout123.xml" Type="http://schemas.openxmlformats.org/officeDocument/2006/relationships/slideLayout"/><Relationship Id="rId3" Target="../slideLayouts/slideLayout124.xml" Type="http://schemas.openxmlformats.org/officeDocument/2006/relationships/slideLayout"/><Relationship Id="rId4" Target="../slideLayouts/slideLayout125.xml" Type="http://schemas.openxmlformats.org/officeDocument/2006/relationships/slideLayout"/><Relationship Id="rId5" Target="../slideLayouts/slideLayout126.xml" Type="http://schemas.openxmlformats.org/officeDocument/2006/relationships/slideLayout"/><Relationship Id="rId6" Target="../slideLayouts/slideLayout127.xml" Type="http://schemas.openxmlformats.org/officeDocument/2006/relationships/slideLayout"/><Relationship Id="rId7" Target="../slideLayouts/slideLayout128.xml" Type="http://schemas.openxmlformats.org/officeDocument/2006/relationships/slideLayout"/><Relationship Id="rId8" Target="../slideLayouts/slideLayout129.xml" Type="http://schemas.openxmlformats.org/officeDocument/2006/relationships/slideLayout"/><Relationship Id="rId9" Target="../theme/theme1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31.xml" Type="http://schemas.openxmlformats.org/officeDocument/2006/relationships/slideLayout"/><Relationship Id="rId2" Target="../slideLayouts/slideLayout32.xml" Type="http://schemas.openxmlformats.org/officeDocument/2006/relationships/slideLayout"/><Relationship Id="rId3" Target="../slideLayouts/slideLayout33.xml" Type="http://schemas.openxmlformats.org/officeDocument/2006/relationships/slideLayout"/><Relationship Id="rId4" Target="../slideLayouts/slideLayout34.xml" Type="http://schemas.openxmlformats.org/officeDocument/2006/relationships/slideLayout"/><Relationship Id="rId5" Target="../slideLayouts/slideLayout35.xml" Type="http://schemas.openxmlformats.org/officeDocument/2006/relationships/slideLayout"/><Relationship Id="rId6" Target="../slideLayouts/slideLayout36.xml" Type="http://schemas.openxmlformats.org/officeDocument/2006/relationships/slideLayout"/><Relationship Id="rId7" Target="../slideLayouts/slideLayout37.xml" Type="http://schemas.openxmlformats.org/officeDocument/2006/relationships/slideLayout"/><Relationship Id="rId8"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38.xml" Type="http://schemas.openxmlformats.org/officeDocument/2006/relationships/slideLayout"/><Relationship Id="rId2" Target="../slideLayouts/slideLayout39.xml" Type="http://schemas.openxmlformats.org/officeDocument/2006/relationships/slideLayout"/><Relationship Id="rId3" Target="../slideLayouts/slideLayout40.xml" Type="http://schemas.openxmlformats.org/officeDocument/2006/relationships/slideLayout"/><Relationship Id="rId4" Target="../slideLayouts/slideLayout41.xml" Type="http://schemas.openxmlformats.org/officeDocument/2006/relationships/slideLayout"/><Relationship Id="rId5" Target="../slideLayouts/slideLayout42.xml" Type="http://schemas.openxmlformats.org/officeDocument/2006/relationships/slideLayout"/><Relationship Id="rId6" Target="../slideLayouts/slideLayout43.xml" Type="http://schemas.openxmlformats.org/officeDocument/2006/relationships/slideLayout"/><Relationship Id="rId7" Target="../slideLayouts/slideLayout44.xml" Type="http://schemas.openxmlformats.org/officeDocument/2006/relationships/slideLayout"/><Relationship Id="rId8" Target="../slideLayouts/slideLayout45.xml" Type="http://schemas.openxmlformats.org/officeDocument/2006/relationships/slideLayout"/><Relationship Id="rId9"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6.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57.xml" Type="http://schemas.openxmlformats.org/officeDocument/2006/relationships/slideLayout"/><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65.xml" Type="http://schemas.openxmlformats.org/officeDocument/2006/relationships/slideLayout"/><Relationship Id="rId2" Target="../slideLayouts/slideLayout66.xml" Type="http://schemas.openxmlformats.org/officeDocument/2006/relationships/slideLayout"/><Relationship Id="rId3" Target="../slideLayouts/slideLayout67.xml" Type="http://schemas.openxmlformats.org/officeDocument/2006/relationships/slideLayout"/><Relationship Id="rId4" Target="../slideLayouts/slideLayout68.xml" Type="http://schemas.openxmlformats.org/officeDocument/2006/relationships/slideLayout"/><Relationship Id="rId5" Target="../slideLayouts/slideLayout69.xml" Type="http://schemas.openxmlformats.org/officeDocument/2006/relationships/slideLayout"/><Relationship Id="rId6" Target="../slideLayouts/slideLayout70.xml" Type="http://schemas.openxmlformats.org/officeDocument/2006/relationships/slideLayout"/><Relationship Id="rId7" Target="../slideLayouts/slideLayout71.xml" Type="http://schemas.openxmlformats.org/officeDocument/2006/relationships/slideLayout"/><Relationship Id="rId8" Target="../slideLayouts/slideLayout72.xml" Type="http://schemas.openxmlformats.org/officeDocument/2006/relationships/slideLayout"/><Relationship Id="rId9"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73.xml" Type="http://schemas.openxmlformats.org/officeDocument/2006/relationships/slideLayout"/><Relationship Id="rId10" Target="../slideLayouts/slideLayout82.xml" Type="http://schemas.openxmlformats.org/officeDocument/2006/relationships/slideLayout"/><Relationship Id="rId11" Target="../slideLayouts/slideLayout83.xml" Type="http://schemas.openxmlformats.org/officeDocument/2006/relationships/slideLayout"/><Relationship Id="rId12" Target="../slideLayouts/slideLayout84.xml" Type="http://schemas.openxmlformats.org/officeDocument/2006/relationships/slideLayout"/><Relationship Id="rId13" Target="../slideLayouts/slideLayout85.xml" Type="http://schemas.openxmlformats.org/officeDocument/2006/relationships/slideLayout"/><Relationship Id="rId14" Target="../slideLayouts/slideLayout86.xml" Type="http://schemas.openxmlformats.org/officeDocument/2006/relationships/slideLayout"/><Relationship Id="rId15" Target="../slideLayouts/slideLayout87.xml" Type="http://schemas.openxmlformats.org/officeDocument/2006/relationships/slideLayout"/><Relationship Id="rId16" Target="../slideLayouts/slideLayout88.xml" Type="http://schemas.openxmlformats.org/officeDocument/2006/relationships/slideLayout"/><Relationship Id="rId17" Target="../slideLayouts/slideLayout89.xml" Type="http://schemas.openxmlformats.org/officeDocument/2006/relationships/slideLayout"/><Relationship Id="rId18" Target="../slideLayouts/slideLayout90.xml" Type="http://schemas.openxmlformats.org/officeDocument/2006/relationships/slideLayout"/><Relationship Id="rId19" Target="../slideLayouts/slideLayout91.xml" Type="http://schemas.openxmlformats.org/officeDocument/2006/relationships/slideLayout"/><Relationship Id="rId2" Target="../slideLayouts/slideLayout74.xml" Type="http://schemas.openxmlformats.org/officeDocument/2006/relationships/slideLayout"/><Relationship Id="rId20" Target="../slideLayouts/slideLayout92.xml" Type="http://schemas.openxmlformats.org/officeDocument/2006/relationships/slideLayout"/><Relationship Id="rId21" Target="../slideLayouts/slideLayout93.xml" Type="http://schemas.openxmlformats.org/officeDocument/2006/relationships/slideLayout"/><Relationship Id="rId22" Target="../slideLayouts/slideLayout94.xml" Type="http://schemas.openxmlformats.org/officeDocument/2006/relationships/slideLayout"/><Relationship Id="rId23" Target="../slideLayouts/slideLayout95.xml" Type="http://schemas.openxmlformats.org/officeDocument/2006/relationships/slideLayout"/><Relationship Id="rId24" Target="../slideLayouts/slideLayout96.xml" Type="http://schemas.openxmlformats.org/officeDocument/2006/relationships/slideLayout"/><Relationship Id="rId25" Target="../slideLayouts/slideLayout97.xml" Type="http://schemas.openxmlformats.org/officeDocument/2006/relationships/slideLayout"/><Relationship Id="rId26" Target="../slideLayouts/slideLayout98.xml" Type="http://schemas.openxmlformats.org/officeDocument/2006/relationships/slideLayout"/><Relationship Id="rId27" Target="../slideLayouts/slideLayout99.xml" Type="http://schemas.openxmlformats.org/officeDocument/2006/relationships/slideLayout"/><Relationship Id="rId28" Target="../slideLayouts/slideLayout100.xml" Type="http://schemas.openxmlformats.org/officeDocument/2006/relationships/slideLayout"/><Relationship Id="rId29" Target="../slideLayouts/slideLayout101.xml" Type="http://schemas.openxmlformats.org/officeDocument/2006/relationships/slideLayout"/><Relationship Id="rId3" Target="../slideLayouts/slideLayout75.xml" Type="http://schemas.openxmlformats.org/officeDocument/2006/relationships/slideLayout"/><Relationship Id="rId30" Target="../slideLayouts/slideLayout102.xml" Type="http://schemas.openxmlformats.org/officeDocument/2006/relationships/slideLayout"/><Relationship Id="rId31" Target="../slideLayouts/slideLayout103.xml" Type="http://schemas.openxmlformats.org/officeDocument/2006/relationships/slideLayout"/><Relationship Id="rId32" Target="../slideLayouts/slideLayout104.xml" Type="http://schemas.openxmlformats.org/officeDocument/2006/relationships/slideLayout"/><Relationship Id="rId33" Target="../slideLayouts/slideLayout105.xml" Type="http://schemas.openxmlformats.org/officeDocument/2006/relationships/slideLayout"/><Relationship Id="rId34" Target="../slideLayouts/slideLayout106.xml" Type="http://schemas.openxmlformats.org/officeDocument/2006/relationships/slideLayout"/><Relationship Id="rId35" Target="../slideLayouts/slideLayout107.xml" Type="http://schemas.openxmlformats.org/officeDocument/2006/relationships/slideLayout"/><Relationship Id="rId36" Target="../slideLayouts/slideLayout108.xml" Type="http://schemas.openxmlformats.org/officeDocument/2006/relationships/slideLayout"/><Relationship Id="rId37" Target="../slideLayouts/slideLayout109.xml" Type="http://schemas.openxmlformats.org/officeDocument/2006/relationships/slideLayout"/><Relationship Id="rId38" Target="../theme/theme9.xml" Type="http://schemas.openxmlformats.org/officeDocument/2006/relationships/theme"/><Relationship Id="rId4" Target="../slideLayouts/slideLayout76.xml" Type="http://schemas.openxmlformats.org/officeDocument/2006/relationships/slideLayout"/><Relationship Id="rId5" Target="../slideLayouts/slideLayout77.xml" Type="http://schemas.openxmlformats.org/officeDocument/2006/relationships/slideLayout"/><Relationship Id="rId6" Target="../slideLayouts/slideLayout78.xml" Type="http://schemas.openxmlformats.org/officeDocument/2006/relationships/slideLayout"/><Relationship Id="rId7" Target="../slideLayouts/slideLayout79.xml" Type="http://schemas.openxmlformats.org/officeDocument/2006/relationships/slideLayout"/><Relationship Id="rId8" Target="../slideLayouts/slideLayout80.xml" Type="http://schemas.openxmlformats.org/officeDocument/2006/relationships/slideLayout"/><Relationship Id="rId9" Target="../slideLayouts/slideLayout8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352346315"/>
      </p:ext>
    </p:extLst>
  </p:cSld>
  <p:clrMap bg1="lt1" tx1="dk1" bg2="lt2" tx2="dk2" accent1="accent1" accent2="accent2" accent3="accent3" accent4="accent4" accent5="accent5" accent6="accent6" hlink="hlink" folHlink="folHlink"/>
  <p:sldLayoutIdLst>
    <p:sldLayoutId id="2147484202" r:id="rId1"/>
    <p:sldLayoutId id="2147484207" r:id="rId2"/>
    <p:sldLayoutId id="2147484205" r:id="rId3"/>
    <p:sldLayoutId id="2147484206" r:id="rId4"/>
    <p:sldLayoutId id="2147484246" r:id="rId5"/>
    <p:sldLayoutId id="2147484228" r:id="rId6"/>
    <p:sldLayoutId id="2147484242" r:id="rId7"/>
    <p:sldLayoutId id="2147484314" r:id="rId8"/>
    <p:sldLayoutId id="2147484318" r:id="rId9"/>
    <p:sldLayoutId id="2147484319" r:id="rId10"/>
    <p:sldLayoutId id="2147484320" r:id="rId11"/>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orient="horz" pos="119" userDrawn="1">
          <p15:clr>
            <a:srgbClr val="F26B43"/>
          </p15:clr>
        </p15:guide>
        <p15:guide id="5" pos="5602" userDrawn="1">
          <p15:clr>
            <a:srgbClr val="F26B43"/>
          </p15:clr>
        </p15:guide>
        <p15:guide id="6" pos="158" userDrawn="1">
          <p15:clr>
            <a:srgbClr val="F26B43"/>
          </p15:clr>
        </p15:guide>
        <p15:guide id="7" orient="horz" pos="4201" userDrawn="1">
          <p15:clr>
            <a:srgbClr val="F26B43"/>
          </p15:clr>
        </p15:guide>
        <p15:guide id="8" orient="horz" pos="57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11/18/2025</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grpSp>
        <p:nvGrpSpPr>
          <p:cNvPr id="7" name="グループ化 6">
            <a:extLst>
              <a:ext uri="{FF2B5EF4-FFF2-40B4-BE49-F238E27FC236}">
                <a16:creationId xmlns:a16="http://schemas.microsoft.com/office/drawing/2014/main" id="{B6D8F3D8-A4CC-738E-87C4-1F250EA39A43}"/>
              </a:ext>
            </a:extLst>
          </p:cNvPr>
          <p:cNvGrpSpPr/>
          <p:nvPr userDrawn="1"/>
        </p:nvGrpSpPr>
        <p:grpSpPr>
          <a:xfrm>
            <a:off x="138354" y="945839"/>
            <a:ext cx="8867294" cy="5749427"/>
            <a:chOff x="177800" y="1042608"/>
            <a:chExt cx="10368269" cy="6337679"/>
          </a:xfrm>
        </p:grpSpPr>
        <p:grpSp>
          <p:nvGrpSpPr>
            <p:cNvPr id="8" name="グループ化 7">
              <a:extLst>
                <a:ext uri="{FF2B5EF4-FFF2-40B4-BE49-F238E27FC236}">
                  <a16:creationId xmlns:a16="http://schemas.microsoft.com/office/drawing/2014/main" id="{4EFC427C-D3D9-9B49-062E-D9D87F7381A0}"/>
                </a:ext>
              </a:extLst>
            </p:cNvPr>
            <p:cNvGrpSpPr/>
            <p:nvPr userDrawn="1"/>
          </p:nvGrpSpPr>
          <p:grpSpPr>
            <a:xfrm>
              <a:off x="178075" y="1044950"/>
              <a:ext cx="10367994" cy="6335337"/>
              <a:chOff x="178074" y="1044950"/>
              <a:chExt cx="10656433" cy="6335337"/>
            </a:xfrm>
          </p:grpSpPr>
          <p:sp>
            <p:nvSpPr>
              <p:cNvPr id="83" name="Line 4">
                <a:extLst>
                  <a:ext uri="{FF2B5EF4-FFF2-40B4-BE49-F238E27FC236}">
                    <a16:creationId xmlns:a16="http://schemas.microsoft.com/office/drawing/2014/main" id="{78E8AC4A-3E00-DEED-3EC3-B3D166B546E4}"/>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4">
                <a:extLst>
                  <a:ext uri="{FF2B5EF4-FFF2-40B4-BE49-F238E27FC236}">
                    <a16:creationId xmlns:a16="http://schemas.microsoft.com/office/drawing/2014/main" id="{49A55C3A-7473-7FFB-85CE-3CEC338870C5}"/>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4">
                <a:extLst>
                  <a:ext uri="{FF2B5EF4-FFF2-40B4-BE49-F238E27FC236}">
                    <a16:creationId xmlns:a16="http://schemas.microsoft.com/office/drawing/2014/main" id="{E3347775-1AD2-6852-35F2-FC1CBBCD8F4D}"/>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5">
                <a:extLst>
                  <a:ext uri="{FF2B5EF4-FFF2-40B4-BE49-F238E27FC236}">
                    <a16:creationId xmlns:a16="http://schemas.microsoft.com/office/drawing/2014/main" id="{DE0DD6B9-169C-9914-03AB-9C2DF15225B0}"/>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6">
                <a:extLst>
                  <a:ext uri="{FF2B5EF4-FFF2-40B4-BE49-F238E27FC236}">
                    <a16:creationId xmlns:a16="http://schemas.microsoft.com/office/drawing/2014/main" id="{68F44C64-54D7-7C5D-960B-9F7C2544A91B}"/>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7">
                <a:extLst>
                  <a:ext uri="{FF2B5EF4-FFF2-40B4-BE49-F238E27FC236}">
                    <a16:creationId xmlns:a16="http://schemas.microsoft.com/office/drawing/2014/main" id="{7C7EC24B-5DB1-1E87-C4F4-30CA9587C133}"/>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8">
                <a:extLst>
                  <a:ext uri="{FF2B5EF4-FFF2-40B4-BE49-F238E27FC236}">
                    <a16:creationId xmlns:a16="http://schemas.microsoft.com/office/drawing/2014/main" id="{AD97EF13-CBE1-309D-6FB1-CE73C412705D}"/>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9">
                <a:extLst>
                  <a:ext uri="{FF2B5EF4-FFF2-40B4-BE49-F238E27FC236}">
                    <a16:creationId xmlns:a16="http://schemas.microsoft.com/office/drawing/2014/main" id="{F3C3C810-4B44-86A1-3264-049BFFAF72A1}"/>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0">
                <a:extLst>
                  <a:ext uri="{FF2B5EF4-FFF2-40B4-BE49-F238E27FC236}">
                    <a16:creationId xmlns:a16="http://schemas.microsoft.com/office/drawing/2014/main" id="{C8A6E052-E080-4040-8C0F-7E62368C5D1B}"/>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1">
                <a:extLst>
                  <a:ext uri="{FF2B5EF4-FFF2-40B4-BE49-F238E27FC236}">
                    <a16:creationId xmlns:a16="http://schemas.microsoft.com/office/drawing/2014/main" id="{27EF5FF2-9162-D7FF-7F5D-472F119A1657}"/>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2">
                <a:extLst>
                  <a:ext uri="{FF2B5EF4-FFF2-40B4-BE49-F238E27FC236}">
                    <a16:creationId xmlns:a16="http://schemas.microsoft.com/office/drawing/2014/main" id="{FD087127-4083-DB3F-1FD7-465161357DB8}"/>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3">
                <a:extLst>
                  <a:ext uri="{FF2B5EF4-FFF2-40B4-BE49-F238E27FC236}">
                    <a16:creationId xmlns:a16="http://schemas.microsoft.com/office/drawing/2014/main" id="{D4978217-0A62-3BD4-A322-ED802F0D8EFE}"/>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4">
                <a:extLst>
                  <a:ext uri="{FF2B5EF4-FFF2-40B4-BE49-F238E27FC236}">
                    <a16:creationId xmlns:a16="http://schemas.microsoft.com/office/drawing/2014/main" id="{56F86DD6-0E7E-8621-DDED-5AA5E59B1ECE}"/>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15">
                <a:extLst>
                  <a:ext uri="{FF2B5EF4-FFF2-40B4-BE49-F238E27FC236}">
                    <a16:creationId xmlns:a16="http://schemas.microsoft.com/office/drawing/2014/main" id="{D2E2A7D4-91C7-65CC-6CFE-1F3E3293287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16">
                <a:extLst>
                  <a:ext uri="{FF2B5EF4-FFF2-40B4-BE49-F238E27FC236}">
                    <a16:creationId xmlns:a16="http://schemas.microsoft.com/office/drawing/2014/main" id="{7FA0D1CE-AD72-5097-6B82-DAF70A13C425}"/>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17">
                <a:extLst>
                  <a:ext uri="{FF2B5EF4-FFF2-40B4-BE49-F238E27FC236}">
                    <a16:creationId xmlns:a16="http://schemas.microsoft.com/office/drawing/2014/main" id="{50BB90B9-C01B-84F1-743C-05CD0D2C9656}"/>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18">
                <a:extLst>
                  <a:ext uri="{FF2B5EF4-FFF2-40B4-BE49-F238E27FC236}">
                    <a16:creationId xmlns:a16="http://schemas.microsoft.com/office/drawing/2014/main" id="{BA3995E2-AE01-8302-619E-4E80321BC2AB}"/>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19">
                <a:extLst>
                  <a:ext uri="{FF2B5EF4-FFF2-40B4-BE49-F238E27FC236}">
                    <a16:creationId xmlns:a16="http://schemas.microsoft.com/office/drawing/2014/main" id="{2F95FE73-553A-4CAD-E536-5AD512FD3082}"/>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0">
                <a:extLst>
                  <a:ext uri="{FF2B5EF4-FFF2-40B4-BE49-F238E27FC236}">
                    <a16:creationId xmlns:a16="http://schemas.microsoft.com/office/drawing/2014/main" id="{217DC279-5CE9-4586-24D8-40888F9FA2B7}"/>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1">
                <a:extLst>
                  <a:ext uri="{FF2B5EF4-FFF2-40B4-BE49-F238E27FC236}">
                    <a16:creationId xmlns:a16="http://schemas.microsoft.com/office/drawing/2014/main" id="{2F15C1BC-0639-9DC9-A036-E69D4129CE2C}"/>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2">
                <a:extLst>
                  <a:ext uri="{FF2B5EF4-FFF2-40B4-BE49-F238E27FC236}">
                    <a16:creationId xmlns:a16="http://schemas.microsoft.com/office/drawing/2014/main" id="{A3640A08-A4CA-F0FE-0E15-BB93AAD1749F}"/>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3">
                <a:extLst>
                  <a:ext uri="{FF2B5EF4-FFF2-40B4-BE49-F238E27FC236}">
                    <a16:creationId xmlns:a16="http://schemas.microsoft.com/office/drawing/2014/main" id="{02CC2874-8604-4744-23A1-1B1E2B5F392D}"/>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4">
                <a:extLst>
                  <a:ext uri="{FF2B5EF4-FFF2-40B4-BE49-F238E27FC236}">
                    <a16:creationId xmlns:a16="http://schemas.microsoft.com/office/drawing/2014/main" id="{55F0FBFC-8BF8-215C-010D-36128B5DEEC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25">
                <a:extLst>
                  <a:ext uri="{FF2B5EF4-FFF2-40B4-BE49-F238E27FC236}">
                    <a16:creationId xmlns:a16="http://schemas.microsoft.com/office/drawing/2014/main" id="{70337C61-9D35-361B-6FAF-37BF2A15F0A5}"/>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26">
                <a:extLst>
                  <a:ext uri="{FF2B5EF4-FFF2-40B4-BE49-F238E27FC236}">
                    <a16:creationId xmlns:a16="http://schemas.microsoft.com/office/drawing/2014/main" id="{3C75D172-08C1-442D-9E00-E0C72EBEED89}"/>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27">
                <a:extLst>
                  <a:ext uri="{FF2B5EF4-FFF2-40B4-BE49-F238E27FC236}">
                    <a16:creationId xmlns:a16="http://schemas.microsoft.com/office/drawing/2014/main" id="{98F9A777-58B0-F205-6089-9A202EB9C950}"/>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28">
                <a:extLst>
                  <a:ext uri="{FF2B5EF4-FFF2-40B4-BE49-F238E27FC236}">
                    <a16:creationId xmlns:a16="http://schemas.microsoft.com/office/drawing/2014/main" id="{422FCBAF-FFB4-645F-85CB-9463166138CC}"/>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29">
                <a:extLst>
                  <a:ext uri="{FF2B5EF4-FFF2-40B4-BE49-F238E27FC236}">
                    <a16:creationId xmlns:a16="http://schemas.microsoft.com/office/drawing/2014/main" id="{0F27B53B-DBA1-4FCE-6F15-27851841BD7B}"/>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0">
                <a:extLst>
                  <a:ext uri="{FF2B5EF4-FFF2-40B4-BE49-F238E27FC236}">
                    <a16:creationId xmlns:a16="http://schemas.microsoft.com/office/drawing/2014/main" id="{F4DC9D78-DF4A-E884-0530-412514869C8F}"/>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1">
                <a:extLst>
                  <a:ext uri="{FF2B5EF4-FFF2-40B4-BE49-F238E27FC236}">
                    <a16:creationId xmlns:a16="http://schemas.microsoft.com/office/drawing/2014/main" id="{A2CDFB0B-3D7A-BF85-B51B-4FA7A3D2E710}"/>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2">
                <a:extLst>
                  <a:ext uri="{FF2B5EF4-FFF2-40B4-BE49-F238E27FC236}">
                    <a16:creationId xmlns:a16="http://schemas.microsoft.com/office/drawing/2014/main" id="{5344CBF2-EBB8-0681-C925-C46857D52F1D}"/>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3">
                <a:extLst>
                  <a:ext uri="{FF2B5EF4-FFF2-40B4-BE49-F238E27FC236}">
                    <a16:creationId xmlns:a16="http://schemas.microsoft.com/office/drawing/2014/main" id="{43C8C3B7-9CC4-1881-0B90-A8901AB06237}"/>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4">
                <a:extLst>
                  <a:ext uri="{FF2B5EF4-FFF2-40B4-BE49-F238E27FC236}">
                    <a16:creationId xmlns:a16="http://schemas.microsoft.com/office/drawing/2014/main" id="{9930852B-0FDF-01BB-C7C9-40E6E6498854}"/>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35">
                <a:extLst>
                  <a:ext uri="{FF2B5EF4-FFF2-40B4-BE49-F238E27FC236}">
                    <a16:creationId xmlns:a16="http://schemas.microsoft.com/office/drawing/2014/main" id="{A3B7F5ED-F62C-A17D-2272-CDE10AB8FE65}"/>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36">
                <a:extLst>
                  <a:ext uri="{FF2B5EF4-FFF2-40B4-BE49-F238E27FC236}">
                    <a16:creationId xmlns:a16="http://schemas.microsoft.com/office/drawing/2014/main" id="{6C4A7AEF-AD4C-C9F0-0130-077CF860F2EB}"/>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37">
                <a:extLst>
                  <a:ext uri="{FF2B5EF4-FFF2-40B4-BE49-F238E27FC236}">
                    <a16:creationId xmlns:a16="http://schemas.microsoft.com/office/drawing/2014/main" id="{9AA18B56-72D4-BBA7-7BD5-933489599B67}"/>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8">
                <a:extLst>
                  <a:ext uri="{FF2B5EF4-FFF2-40B4-BE49-F238E27FC236}">
                    <a16:creationId xmlns:a16="http://schemas.microsoft.com/office/drawing/2014/main" id="{5D775C12-D080-580A-354E-447413F11660}"/>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39">
                <a:extLst>
                  <a:ext uri="{FF2B5EF4-FFF2-40B4-BE49-F238E27FC236}">
                    <a16:creationId xmlns:a16="http://schemas.microsoft.com/office/drawing/2014/main" id="{6C362D36-3236-619F-4BAB-47F4CAA40792}"/>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102">
                <a:extLst>
                  <a:ext uri="{FF2B5EF4-FFF2-40B4-BE49-F238E27FC236}">
                    <a16:creationId xmlns:a16="http://schemas.microsoft.com/office/drawing/2014/main" id="{69E260AD-53CC-1458-AB76-6D32577BA000}"/>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4">
                <a:extLst>
                  <a:ext uri="{FF2B5EF4-FFF2-40B4-BE49-F238E27FC236}">
                    <a16:creationId xmlns:a16="http://schemas.microsoft.com/office/drawing/2014/main" id="{EFEEBB22-C3E6-8F21-E0E2-143B63F53711}"/>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4">
                <a:extLst>
                  <a:ext uri="{FF2B5EF4-FFF2-40B4-BE49-F238E27FC236}">
                    <a16:creationId xmlns:a16="http://schemas.microsoft.com/office/drawing/2014/main" id="{FE73EC53-D127-5112-1D73-D84EF5D70F04}"/>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4" name="Line 39">
                <a:extLst>
                  <a:ext uri="{FF2B5EF4-FFF2-40B4-BE49-F238E27FC236}">
                    <a16:creationId xmlns:a16="http://schemas.microsoft.com/office/drawing/2014/main" id="{09F7BA08-0643-81A9-1926-EA51A94A911A}"/>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5" name="Line 4">
                <a:extLst>
                  <a:ext uri="{FF2B5EF4-FFF2-40B4-BE49-F238E27FC236}">
                    <a16:creationId xmlns:a16="http://schemas.microsoft.com/office/drawing/2014/main" id="{CA952F5B-E55E-8020-B70A-9F180448C7B4}"/>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6" name="Line 34">
                <a:extLst>
                  <a:ext uri="{FF2B5EF4-FFF2-40B4-BE49-F238E27FC236}">
                    <a16:creationId xmlns:a16="http://schemas.microsoft.com/office/drawing/2014/main" id="{3E782A9E-B546-6153-5D41-D2436E19B8C8}"/>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7" name="Line 35">
                <a:extLst>
                  <a:ext uri="{FF2B5EF4-FFF2-40B4-BE49-F238E27FC236}">
                    <a16:creationId xmlns:a16="http://schemas.microsoft.com/office/drawing/2014/main" id="{7400DFD2-97CB-0E93-04A9-0B02B9361D16}"/>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8" name="Line 36">
                <a:extLst>
                  <a:ext uri="{FF2B5EF4-FFF2-40B4-BE49-F238E27FC236}">
                    <a16:creationId xmlns:a16="http://schemas.microsoft.com/office/drawing/2014/main" id="{B156AF7C-91A3-57C6-FBCB-5E2335836D05}"/>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9" name="グループ化 8">
              <a:extLst>
                <a:ext uri="{FF2B5EF4-FFF2-40B4-BE49-F238E27FC236}">
                  <a16:creationId xmlns:a16="http://schemas.microsoft.com/office/drawing/2014/main" id="{406C52A3-6102-E924-CBBD-9645451FF4AF}"/>
                </a:ext>
              </a:extLst>
            </p:cNvPr>
            <p:cNvGrpSpPr/>
            <p:nvPr userDrawn="1"/>
          </p:nvGrpSpPr>
          <p:grpSpPr>
            <a:xfrm>
              <a:off x="177800" y="1042608"/>
              <a:ext cx="10368268" cy="6337679"/>
              <a:chOff x="177800" y="613150"/>
              <a:chExt cx="10368268" cy="6767138"/>
            </a:xfrm>
          </p:grpSpPr>
          <p:sp>
            <p:nvSpPr>
              <p:cNvPr id="10" name="Line 41">
                <a:extLst>
                  <a:ext uri="{FF2B5EF4-FFF2-40B4-BE49-F238E27FC236}">
                    <a16:creationId xmlns:a16="http://schemas.microsoft.com/office/drawing/2014/main" id="{7BC29616-9EAA-8678-48C8-8CE1FEFC70CF}"/>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2">
                <a:extLst>
                  <a:ext uri="{FF2B5EF4-FFF2-40B4-BE49-F238E27FC236}">
                    <a16:creationId xmlns:a16="http://schemas.microsoft.com/office/drawing/2014/main" id="{8E577736-69B0-359C-371A-C9599D26E227}"/>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3">
                <a:extLst>
                  <a:ext uri="{FF2B5EF4-FFF2-40B4-BE49-F238E27FC236}">
                    <a16:creationId xmlns:a16="http://schemas.microsoft.com/office/drawing/2014/main" id="{A0E68D9E-1A4C-1421-7B21-48538C46ED63}"/>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4">
                <a:extLst>
                  <a:ext uri="{FF2B5EF4-FFF2-40B4-BE49-F238E27FC236}">
                    <a16:creationId xmlns:a16="http://schemas.microsoft.com/office/drawing/2014/main" id="{89027602-7154-6B3C-93AE-ABFBB56CDB0F}"/>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45">
                <a:extLst>
                  <a:ext uri="{FF2B5EF4-FFF2-40B4-BE49-F238E27FC236}">
                    <a16:creationId xmlns:a16="http://schemas.microsoft.com/office/drawing/2014/main" id="{36B1D557-6E36-5532-85C4-785C6B739FA2}"/>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46">
                <a:extLst>
                  <a:ext uri="{FF2B5EF4-FFF2-40B4-BE49-F238E27FC236}">
                    <a16:creationId xmlns:a16="http://schemas.microsoft.com/office/drawing/2014/main" id="{8DF2E538-6376-696E-63EC-E27BF1AD8A1F}"/>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47">
                <a:extLst>
                  <a:ext uri="{FF2B5EF4-FFF2-40B4-BE49-F238E27FC236}">
                    <a16:creationId xmlns:a16="http://schemas.microsoft.com/office/drawing/2014/main" id="{D7B6D19A-99C7-13FB-3D40-AF5B1EC91944}"/>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48">
                <a:extLst>
                  <a:ext uri="{FF2B5EF4-FFF2-40B4-BE49-F238E27FC236}">
                    <a16:creationId xmlns:a16="http://schemas.microsoft.com/office/drawing/2014/main" id="{D6A0F32E-14B2-D7E9-2F2C-5396EA651FB7}"/>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49">
                <a:extLst>
                  <a:ext uri="{FF2B5EF4-FFF2-40B4-BE49-F238E27FC236}">
                    <a16:creationId xmlns:a16="http://schemas.microsoft.com/office/drawing/2014/main" id="{2D95918E-92FF-05D9-5146-265160470B32}"/>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0">
                <a:extLst>
                  <a:ext uri="{FF2B5EF4-FFF2-40B4-BE49-F238E27FC236}">
                    <a16:creationId xmlns:a16="http://schemas.microsoft.com/office/drawing/2014/main" id="{2F516ECA-6463-1C46-0A9F-05007103E7E7}"/>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1">
                <a:extLst>
                  <a:ext uri="{FF2B5EF4-FFF2-40B4-BE49-F238E27FC236}">
                    <a16:creationId xmlns:a16="http://schemas.microsoft.com/office/drawing/2014/main" id="{5EE029EE-6183-FB5D-5956-9E6ADB9C0E5A}"/>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2">
                <a:extLst>
                  <a:ext uri="{FF2B5EF4-FFF2-40B4-BE49-F238E27FC236}">
                    <a16:creationId xmlns:a16="http://schemas.microsoft.com/office/drawing/2014/main" id="{ADDC0126-9A63-7A77-AAAD-9A4734BC4F50}"/>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3">
                <a:extLst>
                  <a:ext uri="{FF2B5EF4-FFF2-40B4-BE49-F238E27FC236}">
                    <a16:creationId xmlns:a16="http://schemas.microsoft.com/office/drawing/2014/main" id="{1B1FBD15-A196-1948-56CB-201872FAB080}"/>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4">
                <a:extLst>
                  <a:ext uri="{FF2B5EF4-FFF2-40B4-BE49-F238E27FC236}">
                    <a16:creationId xmlns:a16="http://schemas.microsoft.com/office/drawing/2014/main" id="{DE95FA6C-16E6-FC79-0FE2-73727D8F9765}"/>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55">
                <a:extLst>
                  <a:ext uri="{FF2B5EF4-FFF2-40B4-BE49-F238E27FC236}">
                    <a16:creationId xmlns:a16="http://schemas.microsoft.com/office/drawing/2014/main" id="{B069A9A4-F3A0-9A0A-CA1E-100555B54FB9}"/>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56">
                <a:extLst>
                  <a:ext uri="{FF2B5EF4-FFF2-40B4-BE49-F238E27FC236}">
                    <a16:creationId xmlns:a16="http://schemas.microsoft.com/office/drawing/2014/main" id="{2B44E233-FE48-DEBE-BE5E-99720BDDF8D1}"/>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57">
                <a:extLst>
                  <a:ext uri="{FF2B5EF4-FFF2-40B4-BE49-F238E27FC236}">
                    <a16:creationId xmlns:a16="http://schemas.microsoft.com/office/drawing/2014/main" id="{1DD280A3-3E82-E2FA-EE22-A483A04517A3}"/>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58">
                <a:extLst>
                  <a:ext uri="{FF2B5EF4-FFF2-40B4-BE49-F238E27FC236}">
                    <a16:creationId xmlns:a16="http://schemas.microsoft.com/office/drawing/2014/main" id="{CB4DED79-56C5-8D61-AC14-7FAAA2845E3C}"/>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59">
                <a:extLst>
                  <a:ext uri="{FF2B5EF4-FFF2-40B4-BE49-F238E27FC236}">
                    <a16:creationId xmlns:a16="http://schemas.microsoft.com/office/drawing/2014/main" id="{C582B287-3E6B-7958-7257-A69E56669223}"/>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0">
                <a:extLst>
                  <a:ext uri="{FF2B5EF4-FFF2-40B4-BE49-F238E27FC236}">
                    <a16:creationId xmlns:a16="http://schemas.microsoft.com/office/drawing/2014/main" id="{504AF770-F031-90CB-177A-7D31DF199B39}"/>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1">
                <a:extLst>
                  <a:ext uri="{FF2B5EF4-FFF2-40B4-BE49-F238E27FC236}">
                    <a16:creationId xmlns:a16="http://schemas.microsoft.com/office/drawing/2014/main" id="{28260E04-E1E8-0F65-74AC-25DE0756469B}"/>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2">
                <a:extLst>
                  <a:ext uri="{FF2B5EF4-FFF2-40B4-BE49-F238E27FC236}">
                    <a16:creationId xmlns:a16="http://schemas.microsoft.com/office/drawing/2014/main" id="{C4E21243-9775-EC30-7552-1878BFB6AE6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3">
                <a:extLst>
                  <a:ext uri="{FF2B5EF4-FFF2-40B4-BE49-F238E27FC236}">
                    <a16:creationId xmlns:a16="http://schemas.microsoft.com/office/drawing/2014/main" id="{5EA6E9D9-DD8F-2EFA-AFB8-FAA92A2DBB8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4">
                <a:extLst>
                  <a:ext uri="{FF2B5EF4-FFF2-40B4-BE49-F238E27FC236}">
                    <a16:creationId xmlns:a16="http://schemas.microsoft.com/office/drawing/2014/main" id="{910845CD-7AC6-8E7D-ABE2-2F44D5E921D9}"/>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65">
                <a:extLst>
                  <a:ext uri="{FF2B5EF4-FFF2-40B4-BE49-F238E27FC236}">
                    <a16:creationId xmlns:a16="http://schemas.microsoft.com/office/drawing/2014/main" id="{3B2FF0CC-5B4D-0653-9E5B-5D5D14F474B8}"/>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66">
                <a:extLst>
                  <a:ext uri="{FF2B5EF4-FFF2-40B4-BE49-F238E27FC236}">
                    <a16:creationId xmlns:a16="http://schemas.microsoft.com/office/drawing/2014/main" id="{51DCB1CA-8C48-CDAE-FA98-DC6FB3385764}"/>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67">
                <a:extLst>
                  <a:ext uri="{FF2B5EF4-FFF2-40B4-BE49-F238E27FC236}">
                    <a16:creationId xmlns:a16="http://schemas.microsoft.com/office/drawing/2014/main" id="{4B500155-2779-4451-F7FA-E8F9A315A126}"/>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68">
                <a:extLst>
                  <a:ext uri="{FF2B5EF4-FFF2-40B4-BE49-F238E27FC236}">
                    <a16:creationId xmlns:a16="http://schemas.microsoft.com/office/drawing/2014/main" id="{7F554A79-D6B0-33B1-00FF-A13943C25A3A}"/>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69">
                <a:extLst>
                  <a:ext uri="{FF2B5EF4-FFF2-40B4-BE49-F238E27FC236}">
                    <a16:creationId xmlns:a16="http://schemas.microsoft.com/office/drawing/2014/main" id="{4DF75EA7-018C-8E6B-A025-76B2FBC3E13E}"/>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0">
                <a:extLst>
                  <a:ext uri="{FF2B5EF4-FFF2-40B4-BE49-F238E27FC236}">
                    <a16:creationId xmlns:a16="http://schemas.microsoft.com/office/drawing/2014/main" id="{DEE77F99-AF44-35B7-67D4-BF0B2FA4FB48}"/>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1">
                <a:extLst>
                  <a:ext uri="{FF2B5EF4-FFF2-40B4-BE49-F238E27FC236}">
                    <a16:creationId xmlns:a16="http://schemas.microsoft.com/office/drawing/2014/main" id="{5D43786D-F901-6A6E-5495-D98E01F8A592}"/>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2">
                <a:extLst>
                  <a:ext uri="{FF2B5EF4-FFF2-40B4-BE49-F238E27FC236}">
                    <a16:creationId xmlns:a16="http://schemas.microsoft.com/office/drawing/2014/main" id="{975B6B43-7068-DA0E-0014-E83B103AB233}"/>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3">
                <a:extLst>
                  <a:ext uri="{FF2B5EF4-FFF2-40B4-BE49-F238E27FC236}">
                    <a16:creationId xmlns:a16="http://schemas.microsoft.com/office/drawing/2014/main" id="{FC2BCE02-011F-8C29-7DF7-7A4982415BA3}"/>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4">
                <a:extLst>
                  <a:ext uri="{FF2B5EF4-FFF2-40B4-BE49-F238E27FC236}">
                    <a16:creationId xmlns:a16="http://schemas.microsoft.com/office/drawing/2014/main" id="{71332C95-D8C2-8091-161B-E9B2E535C036}"/>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75">
                <a:extLst>
                  <a:ext uri="{FF2B5EF4-FFF2-40B4-BE49-F238E27FC236}">
                    <a16:creationId xmlns:a16="http://schemas.microsoft.com/office/drawing/2014/main" id="{EBD9CE6E-4014-C114-040E-B4B76A977973}"/>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76">
                <a:extLst>
                  <a:ext uri="{FF2B5EF4-FFF2-40B4-BE49-F238E27FC236}">
                    <a16:creationId xmlns:a16="http://schemas.microsoft.com/office/drawing/2014/main" id="{508CCA62-FD13-AF53-9321-8E3071C7E9F3}"/>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77">
                <a:extLst>
                  <a:ext uri="{FF2B5EF4-FFF2-40B4-BE49-F238E27FC236}">
                    <a16:creationId xmlns:a16="http://schemas.microsoft.com/office/drawing/2014/main" id="{835C3C8D-C62E-36AB-53CE-3E071C10806F}"/>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78">
                <a:extLst>
                  <a:ext uri="{FF2B5EF4-FFF2-40B4-BE49-F238E27FC236}">
                    <a16:creationId xmlns:a16="http://schemas.microsoft.com/office/drawing/2014/main" id="{55E5B935-F51D-0561-077C-73B229423A77}"/>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79">
                <a:extLst>
                  <a:ext uri="{FF2B5EF4-FFF2-40B4-BE49-F238E27FC236}">
                    <a16:creationId xmlns:a16="http://schemas.microsoft.com/office/drawing/2014/main" id="{A502E19A-389C-CFB8-E3D5-A82A1C9ECF85}"/>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0">
                <a:extLst>
                  <a:ext uri="{FF2B5EF4-FFF2-40B4-BE49-F238E27FC236}">
                    <a16:creationId xmlns:a16="http://schemas.microsoft.com/office/drawing/2014/main" id="{78218A77-094A-66CF-7650-22BB10D867DB}"/>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1">
                <a:extLst>
                  <a:ext uri="{FF2B5EF4-FFF2-40B4-BE49-F238E27FC236}">
                    <a16:creationId xmlns:a16="http://schemas.microsoft.com/office/drawing/2014/main" id="{570CD0B4-3C8D-19E6-D489-25E7A19417E0}"/>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2">
                <a:extLst>
                  <a:ext uri="{FF2B5EF4-FFF2-40B4-BE49-F238E27FC236}">
                    <a16:creationId xmlns:a16="http://schemas.microsoft.com/office/drawing/2014/main" id="{9D4A10B3-94FE-0D57-38B0-FB19AA34E3E7}"/>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3">
                <a:extLst>
                  <a:ext uri="{FF2B5EF4-FFF2-40B4-BE49-F238E27FC236}">
                    <a16:creationId xmlns:a16="http://schemas.microsoft.com/office/drawing/2014/main" id="{C5A560AD-1AD1-846C-53F0-040CD792C080}"/>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4">
                <a:extLst>
                  <a:ext uri="{FF2B5EF4-FFF2-40B4-BE49-F238E27FC236}">
                    <a16:creationId xmlns:a16="http://schemas.microsoft.com/office/drawing/2014/main" id="{46EF2B7D-D3CD-9D87-E81A-1CF0DDF811F2}"/>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85">
                <a:extLst>
                  <a:ext uri="{FF2B5EF4-FFF2-40B4-BE49-F238E27FC236}">
                    <a16:creationId xmlns:a16="http://schemas.microsoft.com/office/drawing/2014/main" id="{7B47685D-227D-6CBE-ED50-EF5BB1D6E3EB}"/>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86">
                <a:extLst>
                  <a:ext uri="{FF2B5EF4-FFF2-40B4-BE49-F238E27FC236}">
                    <a16:creationId xmlns:a16="http://schemas.microsoft.com/office/drawing/2014/main" id="{17E90C63-2247-FEA2-0750-7E7C6B0F5FDD}"/>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87">
                <a:extLst>
                  <a:ext uri="{FF2B5EF4-FFF2-40B4-BE49-F238E27FC236}">
                    <a16:creationId xmlns:a16="http://schemas.microsoft.com/office/drawing/2014/main" id="{5426AC44-F0EC-017E-C80A-D5857C5C9F14}"/>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88">
                <a:extLst>
                  <a:ext uri="{FF2B5EF4-FFF2-40B4-BE49-F238E27FC236}">
                    <a16:creationId xmlns:a16="http://schemas.microsoft.com/office/drawing/2014/main" id="{DFAEE7CD-74A9-17CB-0BC5-ECAA4AF308E2}"/>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89">
                <a:extLst>
                  <a:ext uri="{FF2B5EF4-FFF2-40B4-BE49-F238E27FC236}">
                    <a16:creationId xmlns:a16="http://schemas.microsoft.com/office/drawing/2014/main" id="{D53D02B6-0B6C-2525-3B14-2E301F87877A}"/>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0">
                <a:extLst>
                  <a:ext uri="{FF2B5EF4-FFF2-40B4-BE49-F238E27FC236}">
                    <a16:creationId xmlns:a16="http://schemas.microsoft.com/office/drawing/2014/main" id="{E80E9A0D-2CB5-9E40-3929-8F4E3B422226}"/>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1">
                <a:extLst>
                  <a:ext uri="{FF2B5EF4-FFF2-40B4-BE49-F238E27FC236}">
                    <a16:creationId xmlns:a16="http://schemas.microsoft.com/office/drawing/2014/main" id="{BFC7A5F4-6D4D-43C5-DFBA-727BFD0699A9}"/>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2">
                <a:extLst>
                  <a:ext uri="{FF2B5EF4-FFF2-40B4-BE49-F238E27FC236}">
                    <a16:creationId xmlns:a16="http://schemas.microsoft.com/office/drawing/2014/main" id="{152E9012-22C5-09F5-CC85-A412548A9EF5}"/>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3">
                <a:extLst>
                  <a:ext uri="{FF2B5EF4-FFF2-40B4-BE49-F238E27FC236}">
                    <a16:creationId xmlns:a16="http://schemas.microsoft.com/office/drawing/2014/main" id="{8ADD3439-37FD-B729-1A51-99AD91DA23C2}"/>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4">
                <a:extLst>
                  <a:ext uri="{FF2B5EF4-FFF2-40B4-BE49-F238E27FC236}">
                    <a16:creationId xmlns:a16="http://schemas.microsoft.com/office/drawing/2014/main" id="{9C2E9973-7D2A-407D-6858-4B4710BC92F5}"/>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95">
                <a:extLst>
                  <a:ext uri="{FF2B5EF4-FFF2-40B4-BE49-F238E27FC236}">
                    <a16:creationId xmlns:a16="http://schemas.microsoft.com/office/drawing/2014/main" id="{E00B8ED5-5462-4117-65BA-555042B410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96">
                <a:extLst>
                  <a:ext uri="{FF2B5EF4-FFF2-40B4-BE49-F238E27FC236}">
                    <a16:creationId xmlns:a16="http://schemas.microsoft.com/office/drawing/2014/main" id="{98114D3B-881E-EF70-4FF1-4DA5493273E2}"/>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7">
                <a:extLst>
                  <a:ext uri="{FF2B5EF4-FFF2-40B4-BE49-F238E27FC236}">
                    <a16:creationId xmlns:a16="http://schemas.microsoft.com/office/drawing/2014/main" id="{AADB7DB7-55FB-3CA3-3A0F-77E332FCA573}"/>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8">
                <a:extLst>
                  <a:ext uri="{FF2B5EF4-FFF2-40B4-BE49-F238E27FC236}">
                    <a16:creationId xmlns:a16="http://schemas.microsoft.com/office/drawing/2014/main" id="{33EA9BDD-CF5C-2D72-A52E-79B082D3BD26}"/>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99">
                <a:extLst>
                  <a:ext uri="{FF2B5EF4-FFF2-40B4-BE49-F238E27FC236}">
                    <a16:creationId xmlns:a16="http://schemas.microsoft.com/office/drawing/2014/main" id="{0AAD035C-19A7-4E39-78A4-804366EEBE6D}"/>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100">
                <a:extLst>
                  <a:ext uri="{FF2B5EF4-FFF2-40B4-BE49-F238E27FC236}">
                    <a16:creationId xmlns:a16="http://schemas.microsoft.com/office/drawing/2014/main" id="{C7558833-B11F-522E-6C0D-1A6C6190C169}"/>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103">
                <a:extLst>
                  <a:ext uri="{FF2B5EF4-FFF2-40B4-BE49-F238E27FC236}">
                    <a16:creationId xmlns:a16="http://schemas.microsoft.com/office/drawing/2014/main" id="{DC95FE5D-4E6E-3A7F-58CF-379040CEC6F1}"/>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80798107-424E-C6A7-DFE1-8314D77C1C52}"/>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61C09CCE-DE04-2808-F92C-4EA36E571DD5}"/>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100">
                <a:extLst>
                  <a:ext uri="{FF2B5EF4-FFF2-40B4-BE49-F238E27FC236}">
                    <a16:creationId xmlns:a16="http://schemas.microsoft.com/office/drawing/2014/main" id="{7496982D-429C-E977-1500-46903A1F9C7B}"/>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99">
                <a:extLst>
                  <a:ext uri="{FF2B5EF4-FFF2-40B4-BE49-F238E27FC236}">
                    <a16:creationId xmlns:a16="http://schemas.microsoft.com/office/drawing/2014/main" id="{6DF4B8DE-D240-8260-5697-895BAB937602}"/>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99">
                <a:extLst>
                  <a:ext uri="{FF2B5EF4-FFF2-40B4-BE49-F238E27FC236}">
                    <a16:creationId xmlns:a16="http://schemas.microsoft.com/office/drawing/2014/main" id="{937CED8E-A77E-EA8B-F4B1-83747567D600}"/>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99">
                <a:extLst>
                  <a:ext uri="{FF2B5EF4-FFF2-40B4-BE49-F238E27FC236}">
                    <a16:creationId xmlns:a16="http://schemas.microsoft.com/office/drawing/2014/main" id="{0562AA4A-7E98-5C15-A624-C4E6EBD2621C}"/>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99">
                <a:extLst>
                  <a:ext uri="{FF2B5EF4-FFF2-40B4-BE49-F238E27FC236}">
                    <a16:creationId xmlns:a16="http://schemas.microsoft.com/office/drawing/2014/main" id="{52DAA9A1-9B4B-645C-558B-5CE9C8A0EBE9}"/>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8" name="Line 99">
                <a:extLst>
                  <a:ext uri="{FF2B5EF4-FFF2-40B4-BE49-F238E27FC236}">
                    <a16:creationId xmlns:a16="http://schemas.microsoft.com/office/drawing/2014/main" id="{3A545927-B734-8526-B9C7-49911758770D}"/>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100">
                <a:extLst>
                  <a:ext uri="{FF2B5EF4-FFF2-40B4-BE49-F238E27FC236}">
                    <a16:creationId xmlns:a16="http://schemas.microsoft.com/office/drawing/2014/main" id="{310C3E7F-2F3B-C758-ED4B-C08CF054839A}"/>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100">
                <a:extLst>
                  <a:ext uri="{FF2B5EF4-FFF2-40B4-BE49-F238E27FC236}">
                    <a16:creationId xmlns:a16="http://schemas.microsoft.com/office/drawing/2014/main" id="{555D6AD8-9AC8-5E75-F2A2-0371E2D27093}"/>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100">
                <a:extLst>
                  <a:ext uri="{FF2B5EF4-FFF2-40B4-BE49-F238E27FC236}">
                    <a16:creationId xmlns:a16="http://schemas.microsoft.com/office/drawing/2014/main" id="{8CBF4262-E877-FFB2-D059-A83AE2426F2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100">
                <a:extLst>
                  <a:ext uri="{FF2B5EF4-FFF2-40B4-BE49-F238E27FC236}">
                    <a16:creationId xmlns:a16="http://schemas.microsoft.com/office/drawing/2014/main" id="{6B8A2E31-FC8F-715C-4ED6-614835DC4338}"/>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135124544"/>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hf sldNum="0" hdr="0" ftr="0" dt="0"/>
  <p:txStyles>
    <p:titleStyle>
      <a:lvl1pPr algn="l" defTabSz="91441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18" rtl="0" eaLnBrk="1" latinLnBrk="0" hangingPunct="1">
        <a:defRPr kumimoji="1" sz="1800" kern="1200">
          <a:solidFill>
            <a:schemeClr val="tx1"/>
          </a:solidFill>
          <a:latin typeface="+mn-lt"/>
          <a:ea typeface="+mn-ea"/>
          <a:cs typeface="+mn-cs"/>
        </a:defRPr>
      </a:lvl1pPr>
      <a:lvl2pPr marL="457209" algn="l" defTabSz="914418" rtl="0" eaLnBrk="1" latinLnBrk="0" hangingPunct="1">
        <a:defRPr kumimoji="1" sz="1800" kern="1200">
          <a:solidFill>
            <a:schemeClr val="tx1"/>
          </a:solidFill>
          <a:latin typeface="+mn-lt"/>
          <a:ea typeface="+mn-ea"/>
          <a:cs typeface="+mn-cs"/>
        </a:defRPr>
      </a:lvl2pPr>
      <a:lvl3pPr marL="914418" algn="l" defTabSz="914418" rtl="0" eaLnBrk="1" latinLnBrk="0" hangingPunct="1">
        <a:defRPr kumimoji="1" sz="1800" kern="1200">
          <a:solidFill>
            <a:schemeClr val="tx1"/>
          </a:solidFill>
          <a:latin typeface="+mn-lt"/>
          <a:ea typeface="+mn-ea"/>
          <a:cs typeface="+mn-cs"/>
        </a:defRPr>
      </a:lvl3pPr>
      <a:lvl4pPr marL="1371627" algn="l" defTabSz="914418" rtl="0" eaLnBrk="1" latinLnBrk="0" hangingPunct="1">
        <a:defRPr kumimoji="1" sz="1800" kern="1200">
          <a:solidFill>
            <a:schemeClr val="tx1"/>
          </a:solidFill>
          <a:latin typeface="+mn-lt"/>
          <a:ea typeface="+mn-ea"/>
          <a:cs typeface="+mn-cs"/>
        </a:defRPr>
      </a:lvl4pPr>
      <a:lvl5pPr marL="1828837" algn="l" defTabSz="914418" rtl="0" eaLnBrk="1" latinLnBrk="0" hangingPunct="1">
        <a:defRPr kumimoji="1" sz="1800" kern="1200">
          <a:solidFill>
            <a:schemeClr val="tx1"/>
          </a:solidFill>
          <a:latin typeface="+mn-lt"/>
          <a:ea typeface="+mn-ea"/>
          <a:cs typeface="+mn-cs"/>
        </a:defRPr>
      </a:lvl5pPr>
      <a:lvl6pPr marL="2286046" algn="l" defTabSz="914418" rtl="0" eaLnBrk="1" latinLnBrk="0" hangingPunct="1">
        <a:defRPr kumimoji="1" sz="1800" kern="1200">
          <a:solidFill>
            <a:schemeClr val="tx1"/>
          </a:solidFill>
          <a:latin typeface="+mn-lt"/>
          <a:ea typeface="+mn-ea"/>
          <a:cs typeface="+mn-cs"/>
        </a:defRPr>
      </a:lvl6pPr>
      <a:lvl7pPr marL="2743255" algn="l" defTabSz="914418" rtl="0" eaLnBrk="1" latinLnBrk="0" hangingPunct="1">
        <a:defRPr kumimoji="1" sz="1800" kern="1200">
          <a:solidFill>
            <a:schemeClr val="tx1"/>
          </a:solidFill>
          <a:latin typeface="+mn-lt"/>
          <a:ea typeface="+mn-ea"/>
          <a:cs typeface="+mn-cs"/>
        </a:defRPr>
      </a:lvl7pPr>
      <a:lvl8pPr marL="3200464" algn="l" defTabSz="914418" rtl="0" eaLnBrk="1" latinLnBrk="0" hangingPunct="1">
        <a:defRPr kumimoji="1" sz="1800" kern="1200">
          <a:solidFill>
            <a:schemeClr val="tx1"/>
          </a:solidFill>
          <a:latin typeface="+mn-lt"/>
          <a:ea typeface="+mn-ea"/>
          <a:cs typeface="+mn-cs"/>
        </a:defRPr>
      </a:lvl8pPr>
      <a:lvl9pPr marL="3657673" algn="l" defTabSz="91441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1">
          <p15:clr>
            <a:srgbClr val="F26B43"/>
          </p15:clr>
        </p15:guide>
        <p15:guide id="2" pos="7843">
          <p15:clr>
            <a:srgbClr val="F26B43"/>
          </p15:clr>
        </p15:guide>
        <p15:guide id="3" orient="horz" pos="167">
          <p15:clr>
            <a:srgbClr val="F26B43"/>
          </p15:clr>
        </p15:guide>
        <p15:guide id="4" orient="horz" pos="5881">
          <p15:clr>
            <a:srgbClr val="F26B43"/>
          </p15:clr>
        </p15:guide>
        <p15:guide id="5" pos="4032">
          <p15:clr>
            <a:srgbClr val="F26B43"/>
          </p15:clr>
        </p15:guide>
        <p15:guide id="6" orient="horz" pos="801">
          <p15:clr>
            <a:srgbClr val="F26B43"/>
          </p15:clr>
        </p15:guide>
        <p15:guide id="7" orient="horz" pos="302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4" y="945838"/>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07"/>
              </a:p>
            </p:txBody>
          </p:sp>
        </p:grpSp>
      </p:grpSp>
    </p:spTree>
    <p:extLst>
      <p:ext uri="{BB962C8B-B14F-4D97-AF65-F5344CB8AC3E}">
        <p14:creationId xmlns:p14="http://schemas.microsoft.com/office/powerpoint/2010/main" val="2883424796"/>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Lst>
  <p:hf hdr="0" ftr="0" dt="0"/>
  <p:txStyles>
    <p:titleStyle>
      <a:lvl1pPr algn="ctr" defTabSz="844012" rtl="0" eaLnBrk="1" latinLnBrk="0" hangingPunct="1">
        <a:lnSpc>
          <a:spcPct val="90000"/>
        </a:lnSpc>
        <a:spcBef>
          <a:spcPct val="0"/>
        </a:spcBef>
        <a:buNone/>
        <a:defRPr kumimoji="1" sz="4061" kern="1200">
          <a:solidFill>
            <a:schemeClr val="tx1"/>
          </a:solidFill>
          <a:latin typeface="+mj-lt"/>
          <a:ea typeface="+mj-ea"/>
          <a:cs typeface="+mj-cs"/>
        </a:defRPr>
      </a:lvl1pPr>
    </p:titleStyle>
    <p:bodyStyle>
      <a:lvl1pPr marL="0" indent="0" algn="ctr" defTabSz="844012" rtl="0" eaLnBrk="1" latinLnBrk="0" hangingPunct="1">
        <a:lnSpc>
          <a:spcPct val="90000"/>
        </a:lnSpc>
        <a:spcBef>
          <a:spcPts val="923"/>
        </a:spcBef>
        <a:buFontTx/>
        <a:buNone/>
        <a:defRPr kumimoji="1" sz="2584" kern="1200">
          <a:solidFill>
            <a:schemeClr val="tx1"/>
          </a:solidFill>
          <a:latin typeface="+mn-lt"/>
          <a:ea typeface="+mn-ea"/>
          <a:cs typeface="+mn-cs"/>
        </a:defRPr>
      </a:lvl1pPr>
      <a:lvl2pPr marL="0" indent="0" algn="l" defTabSz="844012" rtl="0" eaLnBrk="1" latinLnBrk="0" hangingPunct="1">
        <a:lnSpc>
          <a:spcPct val="90000"/>
        </a:lnSpc>
        <a:spcBef>
          <a:spcPts val="462"/>
        </a:spcBef>
        <a:buFontTx/>
        <a:buNone/>
        <a:defRPr kumimoji="1" sz="2215" kern="1200">
          <a:solidFill>
            <a:schemeClr val="tx1"/>
          </a:solidFill>
          <a:latin typeface="+mn-lt"/>
          <a:ea typeface="+mn-ea"/>
          <a:cs typeface="+mn-cs"/>
        </a:defRPr>
      </a:lvl2pPr>
      <a:lvl3pPr marL="0" indent="0" algn="l" defTabSz="844012" rtl="0" eaLnBrk="1" latinLnBrk="0" hangingPunct="1">
        <a:lnSpc>
          <a:spcPct val="90000"/>
        </a:lnSpc>
        <a:spcBef>
          <a:spcPts val="462"/>
        </a:spcBef>
        <a:buFontTx/>
        <a:buNone/>
        <a:defRPr kumimoji="1" sz="1846" kern="1200">
          <a:solidFill>
            <a:schemeClr val="tx1"/>
          </a:solidFill>
          <a:latin typeface="+mn-lt"/>
          <a:ea typeface="+mn-ea"/>
          <a:cs typeface="+mn-cs"/>
        </a:defRPr>
      </a:lvl3pPr>
      <a:lvl4pPr marL="0" indent="0" algn="l" defTabSz="844012" rtl="0" eaLnBrk="1" latinLnBrk="0" hangingPunct="1">
        <a:lnSpc>
          <a:spcPct val="90000"/>
        </a:lnSpc>
        <a:spcBef>
          <a:spcPts val="462"/>
        </a:spcBef>
        <a:buFontTx/>
        <a:buNone/>
        <a:defRPr kumimoji="1" sz="1662" kern="1200">
          <a:solidFill>
            <a:schemeClr val="tx1"/>
          </a:solidFill>
          <a:latin typeface="+mn-lt"/>
          <a:ea typeface="+mn-ea"/>
          <a:cs typeface="+mn-cs"/>
        </a:defRPr>
      </a:lvl4pPr>
      <a:lvl5pPr marL="0" indent="0" algn="l" defTabSz="844012" rtl="0" eaLnBrk="1" latinLnBrk="0" hangingPunct="1">
        <a:lnSpc>
          <a:spcPct val="90000"/>
        </a:lnSpc>
        <a:spcBef>
          <a:spcPts val="462"/>
        </a:spcBef>
        <a:buFontTx/>
        <a:buNone/>
        <a:defRPr kumimoji="1" sz="1662" kern="1200">
          <a:solidFill>
            <a:schemeClr val="tx1"/>
          </a:solidFill>
          <a:latin typeface="+mn-lt"/>
          <a:ea typeface="+mn-ea"/>
          <a:cs typeface="+mn-cs"/>
        </a:defRPr>
      </a:lvl5pPr>
      <a:lvl6pPr marL="2321035"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040"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048"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053" indent="-211003" algn="l" defTabSz="84401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12" rtl="0" eaLnBrk="1" latinLnBrk="0" hangingPunct="1">
        <a:defRPr kumimoji="1" sz="1662" kern="1200">
          <a:solidFill>
            <a:schemeClr val="tx1"/>
          </a:solidFill>
          <a:latin typeface="+mn-lt"/>
          <a:ea typeface="+mn-ea"/>
          <a:cs typeface="+mn-cs"/>
        </a:defRPr>
      </a:lvl1pPr>
      <a:lvl2pPr marL="422006" algn="l" defTabSz="844012" rtl="0" eaLnBrk="1" latinLnBrk="0" hangingPunct="1">
        <a:defRPr kumimoji="1" sz="1662" kern="1200">
          <a:solidFill>
            <a:schemeClr val="tx1"/>
          </a:solidFill>
          <a:latin typeface="+mn-lt"/>
          <a:ea typeface="+mn-ea"/>
          <a:cs typeface="+mn-cs"/>
        </a:defRPr>
      </a:lvl2pPr>
      <a:lvl3pPr marL="844012" algn="l" defTabSz="844012" rtl="0" eaLnBrk="1" latinLnBrk="0" hangingPunct="1">
        <a:defRPr kumimoji="1" sz="1662" kern="1200">
          <a:solidFill>
            <a:schemeClr val="tx1"/>
          </a:solidFill>
          <a:latin typeface="+mn-lt"/>
          <a:ea typeface="+mn-ea"/>
          <a:cs typeface="+mn-cs"/>
        </a:defRPr>
      </a:lvl3pPr>
      <a:lvl4pPr marL="1266019" algn="l" defTabSz="844012" rtl="0" eaLnBrk="1" latinLnBrk="0" hangingPunct="1">
        <a:defRPr kumimoji="1" sz="1662" kern="1200">
          <a:solidFill>
            <a:schemeClr val="tx1"/>
          </a:solidFill>
          <a:latin typeface="+mn-lt"/>
          <a:ea typeface="+mn-ea"/>
          <a:cs typeface="+mn-cs"/>
        </a:defRPr>
      </a:lvl4pPr>
      <a:lvl5pPr marL="1688025" algn="l" defTabSz="844012" rtl="0" eaLnBrk="1" latinLnBrk="0" hangingPunct="1">
        <a:defRPr kumimoji="1" sz="1662" kern="1200">
          <a:solidFill>
            <a:schemeClr val="tx1"/>
          </a:solidFill>
          <a:latin typeface="+mn-lt"/>
          <a:ea typeface="+mn-ea"/>
          <a:cs typeface="+mn-cs"/>
        </a:defRPr>
      </a:lvl5pPr>
      <a:lvl6pPr marL="2110032" algn="l" defTabSz="844012" rtl="0" eaLnBrk="1" latinLnBrk="0" hangingPunct="1">
        <a:defRPr kumimoji="1" sz="1662" kern="1200">
          <a:solidFill>
            <a:schemeClr val="tx1"/>
          </a:solidFill>
          <a:latin typeface="+mn-lt"/>
          <a:ea typeface="+mn-ea"/>
          <a:cs typeface="+mn-cs"/>
        </a:defRPr>
      </a:lvl6pPr>
      <a:lvl7pPr marL="2532038" algn="l" defTabSz="844012" rtl="0" eaLnBrk="1" latinLnBrk="0" hangingPunct="1">
        <a:defRPr kumimoji="1" sz="1662" kern="1200">
          <a:solidFill>
            <a:schemeClr val="tx1"/>
          </a:solidFill>
          <a:latin typeface="+mn-lt"/>
          <a:ea typeface="+mn-ea"/>
          <a:cs typeface="+mn-cs"/>
        </a:defRPr>
      </a:lvl7pPr>
      <a:lvl8pPr marL="2954044" algn="l" defTabSz="844012" rtl="0" eaLnBrk="1" latinLnBrk="0" hangingPunct="1">
        <a:defRPr kumimoji="1" sz="1662" kern="1200">
          <a:solidFill>
            <a:schemeClr val="tx1"/>
          </a:solidFill>
          <a:latin typeface="+mn-lt"/>
          <a:ea typeface="+mn-ea"/>
          <a:cs typeface="+mn-cs"/>
        </a:defRPr>
      </a:lvl8pPr>
      <a:lvl9pPr marL="3376051" algn="l" defTabSz="844012" rtl="0" eaLnBrk="1" latinLnBrk="0" hangingPunct="1">
        <a:defRPr kumimoji="1"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8AEBD7C5-9067-46BE-8124-9C8772CBC81C}" type="datetimeFigureOut">
              <a:rPr lang="ja-JP" altLang="en-US" smtClean="0"/>
              <a:pPr/>
              <a:t>2025/11/18</a:t>
            </a:fld>
            <a:endParaRPr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AB9DA5B4-587D-405D-8801-5B41A52820F9}" type="slidenum">
              <a:rPr lang="ja-JP" altLang="en-US" smtClean="0"/>
              <a:pPr/>
              <a:t>‹#›</a:t>
            </a:fld>
            <a:endParaRPr lang="ja-JP" altLang="en-US"/>
          </a:p>
        </p:txBody>
      </p:sp>
    </p:spTree>
    <p:extLst>
      <p:ext uri="{BB962C8B-B14F-4D97-AF65-F5344CB8AC3E}">
        <p14:creationId xmlns:p14="http://schemas.microsoft.com/office/powerpoint/2010/main" val="43655852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085584413"/>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865409947"/>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517013202"/>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Lst>
  <p:hf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654584686"/>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7" r:id="rId11"/>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3463250274"/>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208753768"/>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3" y="945837"/>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423008976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42" r:id="rId13"/>
    <p:sldLayoutId id="2147484443" r:id="rId14"/>
    <p:sldLayoutId id="2147484444" r:id="rId15"/>
    <p:sldLayoutId id="2147484445" r:id="rId16"/>
    <p:sldLayoutId id="2147484447" r:id="rId17"/>
    <p:sldLayoutId id="2147484448" r:id="rId18"/>
    <p:sldLayoutId id="2147484450" r:id="rId19"/>
    <p:sldLayoutId id="2147484455" r:id="rId20"/>
    <p:sldLayoutId id="2147484456" r:id="rId21"/>
    <p:sldLayoutId id="2147484457" r:id="rId22"/>
    <p:sldLayoutId id="2147484458" r:id="rId23"/>
    <p:sldLayoutId id="2147484460" r:id="rId24"/>
    <p:sldLayoutId id="2147484463" r:id="rId25"/>
    <p:sldLayoutId id="2147484464" r:id="rId26"/>
    <p:sldLayoutId id="2147484470" r:id="rId27"/>
    <p:sldLayoutId id="2147484472" r:id="rId28"/>
    <p:sldLayoutId id="2147484473" r:id="rId29"/>
    <p:sldLayoutId id="2147484474" r:id="rId30"/>
    <p:sldLayoutId id="2147484475" r:id="rId31"/>
    <p:sldLayoutId id="2147484476" r:id="rId32"/>
    <p:sldLayoutId id="2147484478" r:id="rId33"/>
    <p:sldLayoutId id="2147484483" r:id="rId34"/>
    <p:sldLayoutId id="2147484484" r:id="rId35"/>
    <p:sldLayoutId id="2147484485" r:id="rId36"/>
    <p:sldLayoutId id="2147484494" r:id="rId37"/>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orient="horz" pos="119">
          <p15:clr>
            <a:srgbClr val="F26B43"/>
          </p15:clr>
        </p15:guide>
        <p15:guide id="5" pos="5602">
          <p15:clr>
            <a:srgbClr val="F26B43"/>
          </p15:clr>
        </p15:guide>
        <p15:guide id="6" pos="158">
          <p15:clr>
            <a:srgbClr val="F26B43"/>
          </p15:clr>
        </p15:guide>
        <p15:guide id="7" orient="horz" pos="4201">
          <p15:clr>
            <a:srgbClr val="F26B43"/>
          </p15:clr>
        </p15:guide>
        <p15:guide id="8" orient="horz" pos="572">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8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86.xml" Type="http://schemas.openxmlformats.org/officeDocument/2006/relationships/slideLayout"/><Relationship Id="rId2" Target="../notesSlides/notesSlide4.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86.xml" Type="http://schemas.openxmlformats.org/officeDocument/2006/relationships/slideLayout"/><Relationship Id="rId2" Target="../notesSlides/notesSlide5.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63.xml" Type="http://schemas.openxmlformats.org/officeDocument/2006/relationships/slideLayout"/><Relationship Id="rId2" Target="../notesSlides/notesSlide7.xml" Type="http://schemas.openxmlformats.org/officeDocument/2006/relationships/notesSlide"/><Relationship Id="rId3" Target="../charts/chart1.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28.png" Type="http://schemas.openxmlformats.org/officeDocument/2006/relationships/image"/><Relationship Id="rId4" Target="../media/image2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9.xml" Type="http://schemas.openxmlformats.org/officeDocument/2006/relationships/slideLayout"/><Relationship Id="rId2" Target="../notesSlides/notesSlide9.xml" Type="http://schemas.openxmlformats.org/officeDocument/2006/relationships/notesSlide"/><Relationship Id="rId3" Target="../media/image30.jpeg" Type="http://schemas.openxmlformats.org/officeDocument/2006/relationships/image"/><Relationship Id="rId4" Target="../media/image3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9.xml" Type="http://schemas.openxmlformats.org/officeDocument/2006/relationships/slideLayout"/><Relationship Id="rId2" Target="../notesSlides/notesSlide11.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3.xml" Type="http://schemas.openxmlformats.org/officeDocument/2006/relationships/slideLayout"/><Relationship Id="rId2" Target="../notesSlides/notesSlide12.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2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2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2.jpeg" Type="http://schemas.openxmlformats.org/officeDocument/2006/relationships/image"/><Relationship Id="rId3" Target="../media/image33.pn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 Id="rId6" Target="../media/image3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5.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5.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 Id="rId7" Target="../media/image44.png" Type="http://schemas.openxmlformats.org/officeDocument/2006/relationships/image"/><Relationship Id="rId8" Target="../media/image4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5.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25.xml" Type="http://schemas.openxmlformats.org/officeDocument/2006/relationships/slideLayout"/><Relationship Id="rId2" Target="../media/image46.png" Type="http://schemas.openxmlformats.org/officeDocument/2006/relationships/image"/><Relationship Id="rId3" Target="../media/image4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00.xml" Type="http://schemas.openxmlformats.org/officeDocument/2006/relationships/slideLayout"/><Relationship Id="rId2" Target="../notesSlides/notesSlide13.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00.xml" Type="http://schemas.openxmlformats.org/officeDocument/2006/relationships/slideLayout"/><Relationship Id="rId2" Target="../notesSlides/notesSlide1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6.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100.xml" Type="http://schemas.openxmlformats.org/officeDocument/2006/relationships/slideLayout"/><Relationship Id="rId2" Target="../notesSlides/notesSlide15.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00.xml" Type="http://schemas.openxmlformats.org/officeDocument/2006/relationships/slideLayout"/><Relationship Id="rId2" Target="../notesSlides/notesSlide16.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02.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100.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100.xml" Type="http://schemas.openxmlformats.org/officeDocument/2006/relationships/slideLayout"/><Relationship Id="rId2" Target="../notesSlides/notesSlide17.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00.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100.xml" Type="http://schemas.openxmlformats.org/officeDocument/2006/relationships/slideLayout"/><Relationship Id="rId2" Target="../notesSlides/notesSlide18.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100.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100.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100.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5.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108.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108.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108.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108.xml" Type="http://schemas.openxmlformats.org/officeDocument/2006/relationships/slideLayout"/><Relationship Id="rId2" Target="../notesSlides/notesSlide19.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108.xml" Type="http://schemas.openxmlformats.org/officeDocument/2006/relationships/slideLayout"/></Relationships>
</file>

<file path=ppt/slides/_rels/slide47.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48.png" Type="http://schemas.openxmlformats.org/officeDocument/2006/relationships/image"/><Relationship Id="rId3" Target="../media/hdphoto1.wdp" Type="http://schemas.microsoft.com/office/2007/relationships/hdphoto"/></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2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895293"/>
            <a:ext cx="7632848" cy="1102079"/>
          </a:xfrm>
        </p:spPr>
        <p:txBody>
          <a:bodyPr>
            <a:normAutofit fontScale="90000"/>
          </a:bodyPr>
          <a:lstStyle/>
          <a:p>
            <a:r>
              <a:rPr lang="ja-JP" altLang="en-US"/>
              <a:t>環境省における</a:t>
            </a:r>
            <a:br>
              <a:rPr lang="en-US" altLang="ja-JP"/>
            </a:br>
            <a:r>
              <a:rPr lang="ja-JP" altLang="en-US"/>
              <a:t>災害廃棄物対策に関する取組について</a:t>
            </a:r>
            <a:endParaRPr kumimoji="1" lang="ja-JP" altLang="en-US"/>
          </a:p>
        </p:txBody>
      </p:sp>
      <p:sp>
        <p:nvSpPr>
          <p:cNvPr id="3" name="コンテンツ プレースホルダー 2"/>
          <p:cNvSpPr>
            <a:spLocks noGrp="1"/>
          </p:cNvSpPr>
          <p:nvPr>
            <p:ph sz="quarter" idx="14"/>
          </p:nvPr>
        </p:nvSpPr>
        <p:spPr/>
        <p:txBody>
          <a:bodyPr/>
          <a:lstStyle/>
          <a:p>
            <a:r>
              <a:rPr kumimoji="1" lang="ja-JP" altLang="en-US"/>
              <a:t>関東ブロック協議会</a:t>
            </a:r>
          </a:p>
        </p:txBody>
      </p:sp>
      <p:sp>
        <p:nvSpPr>
          <p:cNvPr id="4" name="コンテンツ プレースホルダー 3"/>
          <p:cNvSpPr>
            <a:spLocks noGrp="1"/>
          </p:cNvSpPr>
          <p:nvPr>
            <p:ph sz="quarter" idx="15"/>
          </p:nvPr>
        </p:nvSpPr>
        <p:spPr/>
        <p:txBody>
          <a:bodyPr/>
          <a:lstStyle/>
          <a:p>
            <a:r>
              <a:rPr lang="ja-JP" altLang="en-US"/>
              <a:t>令和７年７月</a:t>
            </a:r>
            <a:endParaRPr lang="en-US" altLang="ja-JP"/>
          </a:p>
        </p:txBody>
      </p:sp>
      <p:sp>
        <p:nvSpPr>
          <p:cNvPr id="5" name="コンテンツ プレースホルダー 4"/>
          <p:cNvSpPr>
            <a:spLocks noGrp="1"/>
          </p:cNvSpPr>
          <p:nvPr>
            <p:ph sz="quarter" idx="16"/>
          </p:nvPr>
        </p:nvSpPr>
        <p:spPr/>
        <p:txBody>
          <a:bodyPr/>
          <a:lstStyle/>
          <a:p>
            <a:r>
              <a:rPr kumimoji="1" lang="ja-JP" altLang="en-US"/>
              <a:t>環境再生・資源循環局　災害廃棄物対策室</a:t>
            </a:r>
          </a:p>
        </p:txBody>
      </p:sp>
      <p:sp>
        <p:nvSpPr>
          <p:cNvPr id="7" name="テキスト ボックス 6">
            <a:extLst>
              <a:ext uri="{FF2B5EF4-FFF2-40B4-BE49-F238E27FC236}">
                <a16:creationId xmlns:a16="http://schemas.microsoft.com/office/drawing/2014/main" id="{9BD8F4D9-C8EB-8B43-D297-579BA16A522C}"/>
              </a:ext>
            </a:extLst>
          </p:cNvPr>
          <p:cNvSpPr txBox="1"/>
          <p:nvPr/>
        </p:nvSpPr>
        <p:spPr>
          <a:xfrm>
            <a:off x="7300922" y="711079"/>
            <a:ext cx="1180259" cy="369332"/>
          </a:xfrm>
          <a:prstGeom prst="rect">
            <a:avLst/>
          </a:prstGeom>
          <a:noFill/>
          <a:ln w="19050">
            <a:noFill/>
          </a:ln>
        </p:spPr>
        <p:txBody>
          <a:bodyPr wrap="square" rtlCol="0">
            <a:spAutoFit/>
          </a:bodyPr>
          <a:lstStyle/>
          <a:p>
            <a:pPr algn="ctr"/>
            <a:r>
              <a:rPr kumimoji="1" lang="ja-JP" altLang="en-US" b="1"/>
              <a:t>資料４</a:t>
            </a:r>
          </a:p>
        </p:txBody>
      </p:sp>
      <p:sp>
        <p:nvSpPr>
          <p:cNvPr id="9" name="正方形/長方形 8">
            <a:extLst>
              <a:ext uri="{FF2B5EF4-FFF2-40B4-BE49-F238E27FC236}">
                <a16:creationId xmlns:a16="http://schemas.microsoft.com/office/drawing/2014/main" id="{6C2205D6-F969-833F-CD87-57A625D8E8D3}"/>
              </a:ext>
            </a:extLst>
          </p:cNvPr>
          <p:cNvSpPr/>
          <p:nvPr/>
        </p:nvSpPr>
        <p:spPr>
          <a:xfrm>
            <a:off x="7416316" y="679485"/>
            <a:ext cx="972108"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55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FCC5-105E-67E1-2D60-5A4557753AB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0E6E1A5-1EB0-CB6E-F02D-CC05C26F0069}"/>
              </a:ext>
            </a:extLst>
          </p:cNvPr>
          <p:cNvSpPr>
            <a:spLocks noGrp="1"/>
          </p:cNvSpPr>
          <p:nvPr>
            <p:ph sz="quarter" idx="11"/>
          </p:nvPr>
        </p:nvSpPr>
        <p:spPr>
          <a:xfrm>
            <a:off x="168616" y="332656"/>
            <a:ext cx="8188971" cy="516553"/>
          </a:xfrm>
        </p:spPr>
        <p:txBody>
          <a:bodyPr>
            <a:normAutofit fontScale="92500" lnSpcReduction="20000"/>
          </a:bodyPr>
          <a:lstStyle/>
          <a:p>
            <a:r>
              <a:rPr lang="ja-JP" altLang="en-US" sz="2215">
                <a:latin typeface="Meiryo UI" panose="020B0604030504040204" pitchFamily="50" charset="-128"/>
                <a:ea typeface="Meiryo UI" panose="020B0604030504040204" pitchFamily="50" charset="-128"/>
              </a:rPr>
              <a:t>これまでの大規模災害における災害廃棄物の発生量及び処理期間</a:t>
            </a:r>
            <a:endParaRPr lang="en-US" altLang="ja-JP" sz="2215">
              <a:latin typeface="Meiryo UI" panose="020B0604030504040204" pitchFamily="50" charset="-128"/>
              <a:ea typeface="Meiryo UI" panose="020B0604030504040204" pitchFamily="50" charset="-128"/>
            </a:endParaRPr>
          </a:p>
          <a:p>
            <a:r>
              <a:rPr lang="ja-JP" altLang="en-US" sz="1754">
                <a:latin typeface="Meiryo UI" panose="020B0604030504040204" pitchFamily="50" charset="-128"/>
                <a:ea typeface="Meiryo UI" panose="020B0604030504040204" pitchFamily="50" charset="-128"/>
              </a:rPr>
              <a:t>（特定非常災害に指定された災害の一覧）</a:t>
            </a:r>
          </a:p>
        </p:txBody>
      </p:sp>
      <p:sp>
        <p:nvSpPr>
          <p:cNvPr id="7" name="テキスト ボックス 6">
            <a:extLst>
              <a:ext uri="{FF2B5EF4-FFF2-40B4-BE49-F238E27FC236}">
                <a16:creationId xmlns:a16="http://schemas.microsoft.com/office/drawing/2014/main" id="{C1083AD7-8B59-AD1F-9DBF-8B0935A99C07}"/>
              </a:ext>
            </a:extLst>
          </p:cNvPr>
          <p:cNvSpPr txBox="1">
            <a:spLocks noChangeArrowheads="1"/>
          </p:cNvSpPr>
          <p:nvPr/>
        </p:nvSpPr>
        <p:spPr bwMode="auto">
          <a:xfrm>
            <a:off x="6348300" y="1643546"/>
            <a:ext cx="438565"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75586"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015" b="0" i="0" u="none" strike="noStrike" kern="1200" cap="none" spc="0" normalizeH="0" baseline="0" noProof="0">
                <a:ln>
                  <a:noFill/>
                </a:ln>
                <a:solidFill>
                  <a:prstClr val="white"/>
                </a:solidFill>
                <a:effectLst/>
                <a:uLnTx/>
                <a:uFillTx/>
                <a:latin typeface="Meiryo UI"/>
                <a:ea typeface="Meiryo UI"/>
                <a:cs typeface="+mn-cs"/>
              </a:rPr>
              <a:t>焼損</a:t>
            </a:r>
            <a:endParaRPr kumimoji="1" lang="en-US" altLang="ja-JP" sz="1015" b="0" i="0" u="none" strike="noStrike" kern="1200" cap="none" spc="0" normalizeH="0" baseline="0" noProof="0">
              <a:ln>
                <a:noFill/>
              </a:ln>
              <a:solidFill>
                <a:prstClr val="white"/>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D632C46B-A3FD-C811-1A00-624CC60C4D60}"/>
              </a:ext>
            </a:extLst>
          </p:cNvPr>
          <p:cNvSpPr txBox="1">
            <a:spLocks noChangeArrowheads="1"/>
          </p:cNvSpPr>
          <p:nvPr/>
        </p:nvSpPr>
        <p:spPr bwMode="auto">
          <a:xfrm>
            <a:off x="5778445" y="1655164"/>
            <a:ext cx="704441"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75586"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923" b="0" i="0" u="none" strike="noStrike" kern="1200" cap="none" spc="0" normalizeH="0" baseline="0" noProof="0">
                <a:ln>
                  <a:noFill/>
                </a:ln>
                <a:solidFill>
                  <a:prstClr val="white"/>
                </a:solidFill>
                <a:effectLst/>
                <a:uLnTx/>
                <a:uFillTx/>
                <a:latin typeface="Meiryo UI"/>
                <a:ea typeface="Meiryo UI"/>
                <a:cs typeface="+mn-cs"/>
              </a:rPr>
              <a:t>床下浸水</a:t>
            </a:r>
            <a:endParaRPr kumimoji="1" lang="en-US" altLang="ja-JP" sz="923" b="0" i="0" u="none" strike="noStrike" kern="1200" cap="none" spc="0" normalizeH="0" baseline="0" noProof="0">
              <a:ln>
                <a:noFill/>
              </a:ln>
              <a:solidFill>
                <a:prstClr val="white"/>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6BB53B2A-F437-5140-10A7-DA75EF16052A}"/>
              </a:ext>
            </a:extLst>
          </p:cNvPr>
          <p:cNvSpPr txBox="1">
            <a:spLocks noChangeArrowheads="1"/>
          </p:cNvSpPr>
          <p:nvPr/>
        </p:nvSpPr>
        <p:spPr bwMode="auto">
          <a:xfrm>
            <a:off x="4639849" y="1645440"/>
            <a:ext cx="715904"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795706"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23" b="0" i="0" u="none" strike="noStrike" kern="1200" cap="none" spc="0" normalizeH="0" baseline="0" noProof="0">
                <a:ln>
                  <a:noFill/>
                </a:ln>
                <a:solidFill>
                  <a:prstClr val="white"/>
                </a:solidFill>
                <a:effectLst/>
                <a:uLnTx/>
                <a:uFillTx/>
                <a:latin typeface="Meiryo UI"/>
                <a:ea typeface="ＭＳ Ｐゴシック" panose="020B0600070205080204" pitchFamily="50" charset="-128"/>
                <a:cs typeface="+mn-cs"/>
              </a:rPr>
              <a:t>一部破損</a:t>
            </a:r>
            <a:endParaRPr kumimoji="1" lang="ja-JP" altLang="en-US" sz="923" b="1" i="0" u="none" strike="noStrike" kern="1200" cap="none" spc="0" normalizeH="0" baseline="0" noProof="0">
              <a:ln>
                <a:noFill/>
              </a:ln>
              <a:solidFill>
                <a:prstClr val="white"/>
              </a:solidFill>
              <a:effectLst/>
              <a:uLnTx/>
              <a:uFillTx/>
              <a:latin typeface="Meiryo UI"/>
              <a:ea typeface="ＭＳ Ｐゴシック" panose="020B0600070205080204" pitchFamily="50" charset="-128"/>
              <a:cs typeface="+mn-cs"/>
            </a:endParaRPr>
          </a:p>
        </p:txBody>
      </p:sp>
      <p:sp>
        <p:nvSpPr>
          <p:cNvPr id="23" name="テキスト ボックス 6">
            <a:extLst>
              <a:ext uri="{FF2B5EF4-FFF2-40B4-BE49-F238E27FC236}">
                <a16:creationId xmlns:a16="http://schemas.microsoft.com/office/drawing/2014/main" id="{BE8855B0-85C6-A8B7-6BA2-8093666AFC47}"/>
              </a:ext>
            </a:extLst>
          </p:cNvPr>
          <p:cNvSpPr txBox="1">
            <a:spLocks noChangeArrowheads="1"/>
          </p:cNvSpPr>
          <p:nvPr/>
        </p:nvSpPr>
        <p:spPr bwMode="auto">
          <a:xfrm>
            <a:off x="6348300" y="5461898"/>
            <a:ext cx="4584222"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(※14)</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被災自治体からの報告の合計（令和５年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2</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月末時点）</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 </a:t>
            </a: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土砂混じりがれきを含む</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p:txBody>
      </p:sp>
      <p:sp>
        <p:nvSpPr>
          <p:cNvPr id="11" name="テキスト ボックス 10">
            <a:extLst>
              <a:ext uri="{FF2B5EF4-FFF2-40B4-BE49-F238E27FC236}">
                <a16:creationId xmlns:a16="http://schemas.microsoft.com/office/drawing/2014/main" id="{62BE677F-497D-56BD-B820-801C0A99530A}"/>
              </a:ext>
            </a:extLst>
          </p:cNvPr>
          <p:cNvSpPr txBox="1">
            <a:spLocks noChangeArrowheads="1"/>
          </p:cNvSpPr>
          <p:nvPr/>
        </p:nvSpPr>
        <p:spPr bwMode="auto">
          <a:xfrm>
            <a:off x="-4254" y="5445224"/>
            <a:ext cx="3496134" cy="174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消防庁災害情報の合計（令和</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3</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3</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9</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(※2)</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消防庁災害情報の合計（平成</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18</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5</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19</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 </a:t>
            </a: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(※3)</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消防庁災害情報の合計（令和７年５月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13</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(※4)</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内閣府防災被害報告の合計（平成</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31</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4</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12</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(※5)</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主要被災３県の公表値の合計（平成</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31</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年１月９日時点）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(※6)</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内閣府防災被害報告の合計（令和２年４月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10</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(※7)</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内閣府防災被害報告の合計（平成</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21</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10</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27</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(※8)</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消防庁災害情報の合計（令和３年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11</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26</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a:t>
            </a: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endParaRPr kumimoji="1" lang="ja-JP" altLang="en-US"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endParaRPr kumimoji="1" lang="ja-JP" altLang="en-US" sz="900" b="0" i="0" u="none" strike="noStrike" kern="1200" cap="none" spc="-92" normalizeH="0" baseline="0" noProof="0">
              <a:ln>
                <a:noFill/>
              </a:ln>
              <a:solidFill>
                <a:prstClr val="black"/>
              </a:solidFill>
              <a:effectLst/>
              <a:uLnTx/>
              <a:uFillTx/>
              <a:latin typeface="Meiryo UI"/>
              <a:ea typeface="Meiryo UI"/>
              <a:cs typeface="+mn-cs"/>
            </a:endParaRPr>
          </a:p>
        </p:txBody>
      </p:sp>
      <p:sp>
        <p:nvSpPr>
          <p:cNvPr id="12" name="テキスト ボックス 11">
            <a:extLst>
              <a:ext uri="{FF2B5EF4-FFF2-40B4-BE49-F238E27FC236}">
                <a16:creationId xmlns:a16="http://schemas.microsoft.com/office/drawing/2014/main" id="{6AD0BC2C-E5F9-E3E7-1B4F-17977F53EDD5}"/>
              </a:ext>
            </a:extLst>
          </p:cNvPr>
          <p:cNvSpPr txBox="1">
            <a:spLocks noChangeArrowheads="1"/>
          </p:cNvSpPr>
          <p:nvPr/>
        </p:nvSpPr>
        <p:spPr bwMode="auto">
          <a:xfrm>
            <a:off x="2868451" y="5445224"/>
            <a:ext cx="3918414" cy="174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(※9)</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消防庁災害情報の合計（令和６年３月８日時点）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(※10)</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消防庁災害情報の合計（令和元年８月</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20</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日時点）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(※11)</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主要被災３県（石川県・富山県・新潟県）の推計値合計</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            </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石川県：</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公費解体加速化プラン（令和</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日改定）</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富山県：</a:t>
            </a:r>
            <a:r>
              <a:rPr kumimoji="1" lang="zh-TW" altLang="en-US" sz="900" b="0" i="0" u="none" strike="noStrike" kern="1200" cap="none" spc="-92" normalizeH="0" baseline="0" noProof="0">
                <a:ln>
                  <a:noFill/>
                </a:ln>
                <a:solidFill>
                  <a:prstClr val="black"/>
                </a:solidFill>
                <a:effectLst/>
                <a:uLnTx/>
                <a:uFillTx/>
                <a:latin typeface="Meiryo UI"/>
                <a:ea typeface="Meiryo UI"/>
                <a:cs typeface="+mn-cs"/>
              </a:rPr>
              <a:t>富山県災害廃棄物処理実行計画</a:t>
            </a:r>
            <a:r>
              <a:rPr kumimoji="1" lang="zh-TW"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zh-TW"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zh-TW"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zh-TW"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日策定</a:t>
            </a:r>
            <a:r>
              <a:rPr kumimoji="1" lang="zh-TW"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zh-TW"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新潟県：新潟県からの情報提供に基づく（令</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6</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12</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月末時点）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(※12)</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主要被災３県の合計（令和</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3</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年</a:t>
            </a: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3</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月時点）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r>
              <a:rPr kumimoji="1" lang="en-US" altLang="ja-JP" sz="900" b="0" i="0" u="none" strike="noStrike" kern="1200" cap="none" spc="-92" normalizeH="0" baseline="0" noProof="0">
                <a:ln>
                  <a:noFill/>
                </a:ln>
                <a:solidFill>
                  <a:prstClr val="black"/>
                </a:solidFill>
                <a:effectLst/>
                <a:uLnTx/>
                <a:uFillTx/>
                <a:latin typeface="Meiryo UI"/>
                <a:ea typeface="Meiryo UI"/>
                <a:cs typeface="+mn-cs"/>
              </a:rPr>
              <a:t>(※13)</a:t>
            </a:r>
            <a:r>
              <a:rPr kumimoji="1" lang="ja-JP" altLang="en-US" sz="900" b="0" i="0" u="none" strike="noStrike" kern="1200" cap="none" spc="-92" normalizeH="0" baseline="0" noProof="0">
                <a:ln>
                  <a:noFill/>
                </a:ln>
                <a:solidFill>
                  <a:prstClr val="black"/>
                </a:solidFill>
                <a:effectLst/>
                <a:uLnTx/>
                <a:uFillTx/>
                <a:latin typeface="Meiryo UI"/>
                <a:ea typeface="Meiryo UI"/>
                <a:cs typeface="+mn-cs"/>
              </a:rPr>
              <a:t>　被災自治体からの報告の合計（令和４年３月末時点）</a:t>
            </a: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a:p>
            <a:pPr marL="0" marR="0" lvl="0" indent="0" algn="l" defTabSz="675586" rtl="0" eaLnBrk="1" fontAlgn="auto" latinLnBrk="0" hangingPunct="1">
              <a:lnSpc>
                <a:spcPts val="1292"/>
              </a:lnSpc>
              <a:spcBef>
                <a:spcPct val="0"/>
              </a:spcBef>
              <a:spcAft>
                <a:spcPts val="0"/>
              </a:spcAft>
              <a:buClrTx/>
              <a:buSzTx/>
              <a:buFont typeface="Arial" panose="020B0604020202020204" pitchFamily="34" charset="0"/>
              <a:buNone/>
              <a:tabLst/>
              <a:defRPr/>
            </a:pPr>
            <a:endParaRPr kumimoji="1" lang="en-US" altLang="ja-JP" sz="900" b="0" i="0" u="none" strike="noStrike" kern="1200" cap="none" spc="-92" normalizeH="0" baseline="0" noProof="0">
              <a:ln>
                <a:noFill/>
              </a:ln>
              <a:solidFill>
                <a:prstClr val="black"/>
              </a:solidFill>
              <a:effectLst/>
              <a:uLnTx/>
              <a:uFillTx/>
              <a:latin typeface="Meiryo UI"/>
              <a:ea typeface="Meiryo UI"/>
              <a:cs typeface="+mn-cs"/>
            </a:endParaRPr>
          </a:p>
        </p:txBody>
      </p:sp>
      <p:grpSp>
        <p:nvGrpSpPr>
          <p:cNvPr id="3" name="Group 4">
            <a:extLst>
              <a:ext uri="{FF2B5EF4-FFF2-40B4-BE49-F238E27FC236}">
                <a16:creationId xmlns:a16="http://schemas.microsoft.com/office/drawing/2014/main" id="{E1C5459C-C205-87DC-0666-7ED9ED01956D}"/>
              </a:ext>
            </a:extLst>
          </p:cNvPr>
          <p:cNvGrpSpPr>
            <a:grpSpLocks noChangeAspect="1"/>
          </p:cNvGrpSpPr>
          <p:nvPr/>
        </p:nvGrpSpPr>
        <p:grpSpPr bwMode="auto">
          <a:xfrm>
            <a:off x="107503" y="908720"/>
            <a:ext cx="8993693" cy="4680520"/>
            <a:chOff x="280" y="615"/>
            <a:chExt cx="5680" cy="2956"/>
          </a:xfrm>
        </p:grpSpPr>
        <p:sp>
          <p:nvSpPr>
            <p:cNvPr id="4" name="AutoShape 3">
              <a:extLst>
                <a:ext uri="{FF2B5EF4-FFF2-40B4-BE49-F238E27FC236}">
                  <a16:creationId xmlns:a16="http://schemas.microsoft.com/office/drawing/2014/main" id="{1C8FB068-0225-569F-E188-6022EFEE43D9}"/>
                </a:ext>
              </a:extLst>
            </p:cNvPr>
            <p:cNvSpPr>
              <a:spLocks noChangeAspect="1" noChangeArrowheads="1" noTextEdit="1"/>
            </p:cNvSpPr>
            <p:nvPr/>
          </p:nvSpPr>
          <p:spPr bwMode="auto">
            <a:xfrm>
              <a:off x="283" y="618"/>
              <a:ext cx="5674" cy="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nvGrpSpPr>
            <p:cNvPr id="5" name="Group 205">
              <a:extLst>
                <a:ext uri="{FF2B5EF4-FFF2-40B4-BE49-F238E27FC236}">
                  <a16:creationId xmlns:a16="http://schemas.microsoft.com/office/drawing/2014/main" id="{D5AF8CA0-45FB-4A15-51C2-DD891E640CAB}"/>
                </a:ext>
              </a:extLst>
            </p:cNvPr>
            <p:cNvGrpSpPr>
              <a:grpSpLocks/>
            </p:cNvGrpSpPr>
            <p:nvPr/>
          </p:nvGrpSpPr>
          <p:grpSpPr bwMode="auto">
            <a:xfrm>
              <a:off x="283" y="618"/>
              <a:ext cx="5674" cy="2953"/>
              <a:chOff x="283" y="618"/>
              <a:chExt cx="5674" cy="2953"/>
            </a:xfrm>
          </p:grpSpPr>
          <p:sp>
            <p:nvSpPr>
              <p:cNvPr id="205" name="Rectangle 5">
                <a:extLst>
                  <a:ext uri="{FF2B5EF4-FFF2-40B4-BE49-F238E27FC236}">
                    <a16:creationId xmlns:a16="http://schemas.microsoft.com/office/drawing/2014/main" id="{C783EA76-1083-9F8F-BF73-29A0ACCE4DA9}"/>
                  </a:ext>
                </a:extLst>
              </p:cNvPr>
              <p:cNvSpPr>
                <a:spLocks noChangeArrowheads="1"/>
              </p:cNvSpPr>
              <p:nvPr/>
            </p:nvSpPr>
            <p:spPr bwMode="auto">
              <a:xfrm>
                <a:off x="283" y="618"/>
                <a:ext cx="5674" cy="417"/>
              </a:xfrm>
              <a:prstGeom prst="rect">
                <a:avLst/>
              </a:prstGeom>
              <a:solidFill>
                <a:srgbClr val="009C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6" name="Rectangle 6">
                <a:extLst>
                  <a:ext uri="{FF2B5EF4-FFF2-40B4-BE49-F238E27FC236}">
                    <a16:creationId xmlns:a16="http://schemas.microsoft.com/office/drawing/2014/main" id="{C2A00747-2DF2-E8CB-CF30-720DCEC2A09C}"/>
                  </a:ext>
                </a:extLst>
              </p:cNvPr>
              <p:cNvSpPr>
                <a:spLocks noChangeArrowheads="1"/>
              </p:cNvSpPr>
              <p:nvPr/>
            </p:nvSpPr>
            <p:spPr bwMode="auto">
              <a:xfrm>
                <a:off x="283" y="1032"/>
                <a:ext cx="988" cy="411"/>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7" name="Rectangle 7">
                <a:extLst>
                  <a:ext uri="{FF2B5EF4-FFF2-40B4-BE49-F238E27FC236}">
                    <a16:creationId xmlns:a16="http://schemas.microsoft.com/office/drawing/2014/main" id="{2367CE23-259B-5199-9BEF-ABF2C63CF5E2}"/>
                  </a:ext>
                </a:extLst>
              </p:cNvPr>
              <p:cNvSpPr>
                <a:spLocks noChangeArrowheads="1"/>
              </p:cNvSpPr>
              <p:nvPr/>
            </p:nvSpPr>
            <p:spPr bwMode="auto">
              <a:xfrm>
                <a:off x="1268" y="1032"/>
                <a:ext cx="4689" cy="411"/>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8" name="Rectangle 8">
                <a:extLst>
                  <a:ext uri="{FF2B5EF4-FFF2-40B4-BE49-F238E27FC236}">
                    <a16:creationId xmlns:a16="http://schemas.microsoft.com/office/drawing/2014/main" id="{E24D814A-FF68-193B-98E6-D3AC4FFA8890}"/>
                  </a:ext>
                </a:extLst>
              </p:cNvPr>
              <p:cNvSpPr>
                <a:spLocks noChangeArrowheads="1"/>
              </p:cNvSpPr>
              <p:nvPr/>
            </p:nvSpPr>
            <p:spPr bwMode="auto">
              <a:xfrm>
                <a:off x="283" y="1440"/>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9" name="Rectangle 9">
                <a:extLst>
                  <a:ext uri="{FF2B5EF4-FFF2-40B4-BE49-F238E27FC236}">
                    <a16:creationId xmlns:a16="http://schemas.microsoft.com/office/drawing/2014/main" id="{217BB7DA-3670-C6CF-9D9A-844AC95C013F}"/>
                  </a:ext>
                </a:extLst>
              </p:cNvPr>
              <p:cNvSpPr>
                <a:spLocks noChangeArrowheads="1"/>
              </p:cNvSpPr>
              <p:nvPr/>
            </p:nvSpPr>
            <p:spPr bwMode="auto">
              <a:xfrm>
                <a:off x="1268" y="1440"/>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0" name="Rectangle 10">
                <a:extLst>
                  <a:ext uri="{FF2B5EF4-FFF2-40B4-BE49-F238E27FC236}">
                    <a16:creationId xmlns:a16="http://schemas.microsoft.com/office/drawing/2014/main" id="{35A9240A-C97B-F16B-F37D-96A06751D189}"/>
                  </a:ext>
                </a:extLst>
              </p:cNvPr>
              <p:cNvSpPr>
                <a:spLocks noChangeArrowheads="1"/>
              </p:cNvSpPr>
              <p:nvPr/>
            </p:nvSpPr>
            <p:spPr bwMode="auto">
              <a:xfrm>
                <a:off x="283" y="1713"/>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1" name="Rectangle 11">
                <a:extLst>
                  <a:ext uri="{FF2B5EF4-FFF2-40B4-BE49-F238E27FC236}">
                    <a16:creationId xmlns:a16="http://schemas.microsoft.com/office/drawing/2014/main" id="{8A1A5E26-4642-4F69-FA6E-7656EB0C360B}"/>
                  </a:ext>
                </a:extLst>
              </p:cNvPr>
              <p:cNvSpPr>
                <a:spLocks noChangeArrowheads="1"/>
              </p:cNvSpPr>
              <p:nvPr/>
            </p:nvSpPr>
            <p:spPr bwMode="auto">
              <a:xfrm>
                <a:off x="1268" y="1713"/>
                <a:ext cx="4689" cy="275"/>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2" name="Rectangle 12">
                <a:extLst>
                  <a:ext uri="{FF2B5EF4-FFF2-40B4-BE49-F238E27FC236}">
                    <a16:creationId xmlns:a16="http://schemas.microsoft.com/office/drawing/2014/main" id="{CDD577F4-EA30-7A14-C5C5-8F6474995F1C}"/>
                  </a:ext>
                </a:extLst>
              </p:cNvPr>
              <p:cNvSpPr>
                <a:spLocks noChangeArrowheads="1"/>
              </p:cNvSpPr>
              <p:nvPr/>
            </p:nvSpPr>
            <p:spPr bwMode="auto">
              <a:xfrm>
                <a:off x="283" y="1985"/>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3" name="Rectangle 13">
                <a:extLst>
                  <a:ext uri="{FF2B5EF4-FFF2-40B4-BE49-F238E27FC236}">
                    <a16:creationId xmlns:a16="http://schemas.microsoft.com/office/drawing/2014/main" id="{84D03491-F945-D937-0511-990080BAD784}"/>
                  </a:ext>
                </a:extLst>
              </p:cNvPr>
              <p:cNvSpPr>
                <a:spLocks noChangeArrowheads="1"/>
              </p:cNvSpPr>
              <p:nvPr/>
            </p:nvSpPr>
            <p:spPr bwMode="auto">
              <a:xfrm>
                <a:off x="1268" y="1985"/>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4" name="Rectangle 14">
                <a:extLst>
                  <a:ext uri="{FF2B5EF4-FFF2-40B4-BE49-F238E27FC236}">
                    <a16:creationId xmlns:a16="http://schemas.microsoft.com/office/drawing/2014/main" id="{2A94BFE7-475E-2A28-4772-997378639C87}"/>
                  </a:ext>
                </a:extLst>
              </p:cNvPr>
              <p:cNvSpPr>
                <a:spLocks noChangeArrowheads="1"/>
              </p:cNvSpPr>
              <p:nvPr/>
            </p:nvSpPr>
            <p:spPr bwMode="auto">
              <a:xfrm>
                <a:off x="283" y="2257"/>
                <a:ext cx="988" cy="411"/>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5" name="Rectangle 15">
                <a:extLst>
                  <a:ext uri="{FF2B5EF4-FFF2-40B4-BE49-F238E27FC236}">
                    <a16:creationId xmlns:a16="http://schemas.microsoft.com/office/drawing/2014/main" id="{3C0DC99D-67C7-2D63-3AD8-E84BE0C00EE5}"/>
                  </a:ext>
                </a:extLst>
              </p:cNvPr>
              <p:cNvSpPr>
                <a:spLocks noChangeArrowheads="1"/>
              </p:cNvSpPr>
              <p:nvPr/>
            </p:nvSpPr>
            <p:spPr bwMode="auto">
              <a:xfrm>
                <a:off x="1268" y="2257"/>
                <a:ext cx="4689" cy="411"/>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6" name="Rectangle 16">
                <a:extLst>
                  <a:ext uri="{FF2B5EF4-FFF2-40B4-BE49-F238E27FC236}">
                    <a16:creationId xmlns:a16="http://schemas.microsoft.com/office/drawing/2014/main" id="{29C884FB-3368-B5F4-16EE-3056477815EC}"/>
                  </a:ext>
                </a:extLst>
              </p:cNvPr>
              <p:cNvSpPr>
                <a:spLocks noChangeArrowheads="1"/>
              </p:cNvSpPr>
              <p:nvPr/>
            </p:nvSpPr>
            <p:spPr bwMode="auto">
              <a:xfrm>
                <a:off x="283" y="2665"/>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7" name="Rectangle 17">
                <a:extLst>
                  <a:ext uri="{FF2B5EF4-FFF2-40B4-BE49-F238E27FC236}">
                    <a16:creationId xmlns:a16="http://schemas.microsoft.com/office/drawing/2014/main" id="{4907C48A-0CF1-9C98-41E1-F77733DF2B90}"/>
                  </a:ext>
                </a:extLst>
              </p:cNvPr>
              <p:cNvSpPr>
                <a:spLocks noChangeArrowheads="1"/>
              </p:cNvSpPr>
              <p:nvPr/>
            </p:nvSpPr>
            <p:spPr bwMode="auto">
              <a:xfrm>
                <a:off x="1268" y="2665"/>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8" name="Rectangle 18">
                <a:extLst>
                  <a:ext uri="{FF2B5EF4-FFF2-40B4-BE49-F238E27FC236}">
                    <a16:creationId xmlns:a16="http://schemas.microsoft.com/office/drawing/2014/main" id="{6C19ADAE-7EBD-927D-545E-A69B5DF806FF}"/>
                  </a:ext>
                </a:extLst>
              </p:cNvPr>
              <p:cNvSpPr>
                <a:spLocks noChangeArrowheads="1"/>
              </p:cNvSpPr>
              <p:nvPr/>
            </p:nvSpPr>
            <p:spPr bwMode="auto">
              <a:xfrm>
                <a:off x="283" y="2938"/>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9" name="Rectangle 19">
                <a:extLst>
                  <a:ext uri="{FF2B5EF4-FFF2-40B4-BE49-F238E27FC236}">
                    <a16:creationId xmlns:a16="http://schemas.microsoft.com/office/drawing/2014/main" id="{D0994672-483B-5E90-C14E-961CA08F9635}"/>
                  </a:ext>
                </a:extLst>
              </p:cNvPr>
              <p:cNvSpPr>
                <a:spLocks noChangeArrowheads="1"/>
              </p:cNvSpPr>
              <p:nvPr/>
            </p:nvSpPr>
            <p:spPr bwMode="auto">
              <a:xfrm>
                <a:off x="1268" y="2938"/>
                <a:ext cx="4689" cy="275"/>
              </a:xfrm>
              <a:prstGeom prst="rect">
                <a:avLst/>
              </a:prstGeom>
              <a:solidFill>
                <a:srgbClr val="E9F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0" name="Rectangle 20">
                <a:extLst>
                  <a:ext uri="{FF2B5EF4-FFF2-40B4-BE49-F238E27FC236}">
                    <a16:creationId xmlns:a16="http://schemas.microsoft.com/office/drawing/2014/main" id="{AE8DD7F8-50EE-C7C8-E265-39C07CB9367D}"/>
                  </a:ext>
                </a:extLst>
              </p:cNvPr>
              <p:cNvSpPr>
                <a:spLocks noChangeArrowheads="1"/>
              </p:cNvSpPr>
              <p:nvPr/>
            </p:nvSpPr>
            <p:spPr bwMode="auto">
              <a:xfrm>
                <a:off x="283" y="3210"/>
                <a:ext cx="988" cy="275"/>
              </a:xfrm>
              <a:prstGeom prst="rect">
                <a:avLst/>
              </a:prstGeom>
              <a:solidFill>
                <a:srgbClr val="B3E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1" name="Rectangle 21">
                <a:extLst>
                  <a:ext uri="{FF2B5EF4-FFF2-40B4-BE49-F238E27FC236}">
                    <a16:creationId xmlns:a16="http://schemas.microsoft.com/office/drawing/2014/main" id="{216D69CD-1586-BE8C-3A50-0DB940B751DE}"/>
                  </a:ext>
                </a:extLst>
              </p:cNvPr>
              <p:cNvSpPr>
                <a:spLocks noChangeArrowheads="1"/>
              </p:cNvSpPr>
              <p:nvPr/>
            </p:nvSpPr>
            <p:spPr bwMode="auto">
              <a:xfrm>
                <a:off x="1268" y="3210"/>
                <a:ext cx="4689" cy="275"/>
              </a:xfrm>
              <a:prstGeom prst="rect">
                <a:avLst/>
              </a:prstGeom>
              <a:solidFill>
                <a:srgbClr val="CFE6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2" name="Rectangle 22">
                <a:extLst>
                  <a:ext uri="{FF2B5EF4-FFF2-40B4-BE49-F238E27FC236}">
                    <a16:creationId xmlns:a16="http://schemas.microsoft.com/office/drawing/2014/main" id="{0DE66D25-760C-235B-DC35-6CED06E6B587}"/>
                  </a:ext>
                </a:extLst>
              </p:cNvPr>
              <p:cNvSpPr>
                <a:spLocks noChangeArrowheads="1"/>
              </p:cNvSpPr>
              <p:nvPr/>
            </p:nvSpPr>
            <p:spPr bwMode="auto">
              <a:xfrm>
                <a:off x="1901" y="926"/>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全壊</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3" name="Rectangle 23">
                <a:extLst>
                  <a:ext uri="{FF2B5EF4-FFF2-40B4-BE49-F238E27FC236}">
                    <a16:creationId xmlns:a16="http://schemas.microsoft.com/office/drawing/2014/main" id="{25DA1EF0-6358-5EE2-31F7-AFBD7E34FAA4}"/>
                  </a:ext>
                </a:extLst>
              </p:cNvPr>
              <p:cNvSpPr>
                <a:spLocks noChangeArrowheads="1"/>
              </p:cNvSpPr>
              <p:nvPr/>
            </p:nvSpPr>
            <p:spPr bwMode="auto">
              <a:xfrm>
                <a:off x="2245" y="926"/>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半壊</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4" name="Rectangle 24">
                <a:extLst>
                  <a:ext uri="{FF2B5EF4-FFF2-40B4-BE49-F238E27FC236}">
                    <a16:creationId xmlns:a16="http://schemas.microsoft.com/office/drawing/2014/main" id="{55B57A48-B13C-3ECF-2366-2CE0464C8354}"/>
                  </a:ext>
                </a:extLst>
              </p:cNvPr>
              <p:cNvSpPr>
                <a:spLocks noChangeArrowheads="1"/>
              </p:cNvSpPr>
              <p:nvPr/>
            </p:nvSpPr>
            <p:spPr bwMode="auto">
              <a:xfrm>
                <a:off x="2522" y="926"/>
                <a:ext cx="2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一部破損</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5" name="Rectangle 25">
                <a:extLst>
                  <a:ext uri="{FF2B5EF4-FFF2-40B4-BE49-F238E27FC236}">
                    <a16:creationId xmlns:a16="http://schemas.microsoft.com/office/drawing/2014/main" id="{B823BFC4-518C-9106-345C-311717F90A7D}"/>
                  </a:ext>
                </a:extLst>
              </p:cNvPr>
              <p:cNvSpPr>
                <a:spLocks noChangeArrowheads="1"/>
              </p:cNvSpPr>
              <p:nvPr/>
            </p:nvSpPr>
            <p:spPr bwMode="auto">
              <a:xfrm>
                <a:off x="2849" y="932"/>
                <a:ext cx="2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床上浸水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6" name="Rectangle 26">
                <a:extLst>
                  <a:ext uri="{FF2B5EF4-FFF2-40B4-BE49-F238E27FC236}">
                    <a16:creationId xmlns:a16="http://schemas.microsoft.com/office/drawing/2014/main" id="{75E33E75-CAB3-2943-EDD8-521ED22B441D}"/>
                  </a:ext>
                </a:extLst>
              </p:cNvPr>
              <p:cNvSpPr>
                <a:spLocks noChangeArrowheads="1"/>
              </p:cNvSpPr>
              <p:nvPr/>
            </p:nvSpPr>
            <p:spPr bwMode="auto">
              <a:xfrm>
                <a:off x="3134" y="932"/>
                <a:ext cx="2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床下浸水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7" name="Rectangle 27">
                <a:extLst>
                  <a:ext uri="{FF2B5EF4-FFF2-40B4-BE49-F238E27FC236}">
                    <a16:creationId xmlns:a16="http://schemas.microsoft.com/office/drawing/2014/main" id="{BDA023CF-35A9-41E8-0B31-E36CDF67854E}"/>
                  </a:ext>
                </a:extLst>
              </p:cNvPr>
              <p:cNvSpPr>
                <a:spLocks noChangeArrowheads="1"/>
              </p:cNvSpPr>
              <p:nvPr/>
            </p:nvSpPr>
            <p:spPr bwMode="auto">
              <a:xfrm>
                <a:off x="3476" y="926"/>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焼損</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8" name="Rectangle 28">
                <a:extLst>
                  <a:ext uri="{FF2B5EF4-FFF2-40B4-BE49-F238E27FC236}">
                    <a16:creationId xmlns:a16="http://schemas.microsoft.com/office/drawing/2014/main" id="{50708AD4-FB72-F545-8CD2-C1A6BE905D80}"/>
                  </a:ext>
                </a:extLst>
              </p:cNvPr>
              <p:cNvSpPr>
                <a:spLocks noChangeArrowheads="1"/>
              </p:cNvSpPr>
              <p:nvPr/>
            </p:nvSpPr>
            <p:spPr bwMode="auto">
              <a:xfrm>
                <a:off x="3817" y="926"/>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小計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9" name="Rectangle 29">
                <a:extLst>
                  <a:ext uri="{FF2B5EF4-FFF2-40B4-BE49-F238E27FC236}">
                    <a16:creationId xmlns:a16="http://schemas.microsoft.com/office/drawing/2014/main" id="{B8AE65A5-DE57-820F-8352-F1B03FC8748C}"/>
                  </a:ext>
                </a:extLst>
              </p:cNvPr>
              <p:cNvSpPr>
                <a:spLocks noChangeArrowheads="1"/>
              </p:cNvSpPr>
              <p:nvPr/>
            </p:nvSpPr>
            <p:spPr bwMode="auto">
              <a:xfrm>
                <a:off x="4105" y="932"/>
                <a:ext cx="2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公共建物</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0" name="Rectangle 30">
                <a:extLst>
                  <a:ext uri="{FF2B5EF4-FFF2-40B4-BE49-F238E27FC236}">
                    <a16:creationId xmlns:a16="http://schemas.microsoft.com/office/drawing/2014/main" id="{A4878BA6-0957-CBD8-D4C0-095C5145799F}"/>
                  </a:ext>
                </a:extLst>
              </p:cNvPr>
              <p:cNvSpPr>
                <a:spLocks noChangeArrowheads="1"/>
              </p:cNvSpPr>
              <p:nvPr/>
            </p:nvSpPr>
            <p:spPr bwMode="auto">
              <a:xfrm>
                <a:off x="4416" y="926"/>
                <a:ext cx="1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その他</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1" name="Rectangle 31">
                <a:extLst>
                  <a:ext uri="{FF2B5EF4-FFF2-40B4-BE49-F238E27FC236}">
                    <a16:creationId xmlns:a16="http://schemas.microsoft.com/office/drawing/2014/main" id="{4F846A04-29A1-6F0C-7F6D-4873B3328BC3}"/>
                  </a:ext>
                </a:extLst>
              </p:cNvPr>
              <p:cNvSpPr>
                <a:spLocks noChangeArrowheads="1"/>
              </p:cNvSpPr>
              <p:nvPr/>
            </p:nvSpPr>
            <p:spPr bwMode="auto">
              <a:xfrm>
                <a:off x="5254" y="1054"/>
                <a:ext cx="30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3,100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2" name="Rectangle 32">
                <a:extLst>
                  <a:ext uri="{FF2B5EF4-FFF2-40B4-BE49-F238E27FC236}">
                    <a16:creationId xmlns:a16="http://schemas.microsoft.com/office/drawing/2014/main" id="{EE3817EA-3078-22D5-76EC-22935CB351DD}"/>
                  </a:ext>
                </a:extLst>
              </p:cNvPr>
              <p:cNvSpPr>
                <a:spLocks noChangeArrowheads="1"/>
              </p:cNvSpPr>
              <p:nvPr/>
            </p:nvSpPr>
            <p:spPr bwMode="auto">
              <a:xfrm>
                <a:off x="5243" y="1199"/>
                <a:ext cx="28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（津波堆積物</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3" name="Rectangle 33">
                <a:extLst>
                  <a:ext uri="{FF2B5EF4-FFF2-40B4-BE49-F238E27FC236}">
                    <a16:creationId xmlns:a16="http://schemas.microsoft.com/office/drawing/2014/main" id="{0172DD68-A97E-69E9-E46C-FDE7133EE296}"/>
                  </a:ext>
                </a:extLst>
              </p:cNvPr>
              <p:cNvSpPr>
                <a:spLocks noChangeArrowheads="1"/>
              </p:cNvSpPr>
              <p:nvPr/>
            </p:nvSpPr>
            <p:spPr bwMode="auto">
              <a:xfrm>
                <a:off x="5153" y="1335"/>
                <a:ext cx="3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1,100を含む）</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4" name="Rectangle 34">
                <a:extLst>
                  <a:ext uri="{FF2B5EF4-FFF2-40B4-BE49-F238E27FC236}">
                    <a16:creationId xmlns:a16="http://schemas.microsoft.com/office/drawing/2014/main" id="{1C76FEAB-67DE-57B2-DC84-582110DF1EB1}"/>
                  </a:ext>
                </a:extLst>
              </p:cNvPr>
              <p:cNvSpPr>
                <a:spLocks noChangeArrowheads="1"/>
              </p:cNvSpPr>
              <p:nvPr/>
            </p:nvSpPr>
            <p:spPr bwMode="auto">
              <a:xfrm>
                <a:off x="1559" y="1451"/>
                <a:ext cx="17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H7年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5" name="Rectangle 35">
                <a:extLst>
                  <a:ext uri="{FF2B5EF4-FFF2-40B4-BE49-F238E27FC236}">
                    <a16:creationId xmlns:a16="http://schemas.microsoft.com/office/drawing/2014/main" id="{D1929B9E-F013-9525-153D-203EC777BE78}"/>
                  </a:ext>
                </a:extLst>
              </p:cNvPr>
              <p:cNvSpPr>
                <a:spLocks noChangeArrowheads="1"/>
              </p:cNvSpPr>
              <p:nvPr/>
            </p:nvSpPr>
            <p:spPr bwMode="auto">
              <a:xfrm>
                <a:off x="1584" y="1588"/>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6" name="Rectangle 36">
                <a:extLst>
                  <a:ext uri="{FF2B5EF4-FFF2-40B4-BE49-F238E27FC236}">
                    <a16:creationId xmlns:a16="http://schemas.microsoft.com/office/drawing/2014/main" id="{CEC909BC-A3DD-2D45-8202-39371EDA7B15}"/>
                  </a:ext>
                </a:extLst>
              </p:cNvPr>
              <p:cNvSpPr>
                <a:spLocks noChangeArrowheads="1"/>
              </p:cNvSpPr>
              <p:nvPr/>
            </p:nvSpPr>
            <p:spPr bwMode="auto">
              <a:xfrm>
                <a:off x="1319" y="1735"/>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7" name="Rectangle 37">
                <a:extLst>
                  <a:ext uri="{FF2B5EF4-FFF2-40B4-BE49-F238E27FC236}">
                    <a16:creationId xmlns:a16="http://schemas.microsoft.com/office/drawing/2014/main" id="{D6DDE585-6E7A-7C59-4207-545E88483F8C}"/>
                  </a:ext>
                </a:extLst>
              </p:cNvPr>
              <p:cNvSpPr>
                <a:spLocks noChangeArrowheads="1"/>
              </p:cNvSpPr>
              <p:nvPr/>
            </p:nvSpPr>
            <p:spPr bwMode="auto">
              <a:xfrm>
                <a:off x="1548" y="1724"/>
                <a:ext cx="1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Ｒ6年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8" name="Rectangle 38">
                <a:extLst>
                  <a:ext uri="{FF2B5EF4-FFF2-40B4-BE49-F238E27FC236}">
                    <a16:creationId xmlns:a16="http://schemas.microsoft.com/office/drawing/2014/main" id="{8B807E40-9EB5-E0F5-356D-F53AD7259B42}"/>
                  </a:ext>
                </a:extLst>
              </p:cNvPr>
              <p:cNvSpPr>
                <a:spLocks noChangeArrowheads="1"/>
              </p:cNvSpPr>
              <p:nvPr/>
            </p:nvSpPr>
            <p:spPr bwMode="auto">
              <a:xfrm>
                <a:off x="1319" y="187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水害</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39" name="Rectangle 39">
                <a:extLst>
                  <a:ext uri="{FF2B5EF4-FFF2-40B4-BE49-F238E27FC236}">
                    <a16:creationId xmlns:a16="http://schemas.microsoft.com/office/drawing/2014/main" id="{86D3E783-7A64-2709-492D-05FCEEE17775}"/>
                  </a:ext>
                </a:extLst>
              </p:cNvPr>
              <p:cNvSpPr>
                <a:spLocks noChangeArrowheads="1"/>
              </p:cNvSpPr>
              <p:nvPr/>
            </p:nvSpPr>
            <p:spPr bwMode="auto">
              <a:xfrm>
                <a:off x="1514" y="1860"/>
                <a:ext cx="2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1月,9月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0" name="Rectangle 40">
                <a:extLst>
                  <a:ext uri="{FF2B5EF4-FFF2-40B4-BE49-F238E27FC236}">
                    <a16:creationId xmlns:a16="http://schemas.microsoft.com/office/drawing/2014/main" id="{DA44C2D9-2CBE-5499-A3D2-A2A9626BCB60}"/>
                  </a:ext>
                </a:extLst>
              </p:cNvPr>
              <p:cNvSpPr>
                <a:spLocks noChangeArrowheads="1"/>
              </p:cNvSpPr>
              <p:nvPr/>
            </p:nvSpPr>
            <p:spPr bwMode="auto">
              <a:xfrm>
                <a:off x="300" y="1999"/>
                <a:ext cx="6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平成28年熊本地震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1" name="Rectangle 41">
                <a:extLst>
                  <a:ext uri="{FF2B5EF4-FFF2-40B4-BE49-F238E27FC236}">
                    <a16:creationId xmlns:a16="http://schemas.microsoft.com/office/drawing/2014/main" id="{FD2EDB6D-76FC-7E8B-104C-7DC3ADC7ABA0}"/>
                  </a:ext>
                </a:extLst>
              </p:cNvPr>
              <p:cNvSpPr>
                <a:spLocks noChangeArrowheads="1"/>
              </p:cNvSpPr>
              <p:nvPr/>
            </p:nvSpPr>
            <p:spPr bwMode="auto">
              <a:xfrm>
                <a:off x="961" y="1988"/>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2" name="Rectangle 42">
                <a:extLst>
                  <a:ext uri="{FF2B5EF4-FFF2-40B4-BE49-F238E27FC236}">
                    <a16:creationId xmlns:a16="http://schemas.microsoft.com/office/drawing/2014/main" id="{965B88C2-F842-D57E-E382-7589F71D64D5}"/>
                  </a:ext>
                </a:extLst>
              </p:cNvPr>
              <p:cNvSpPr>
                <a:spLocks noChangeArrowheads="1"/>
              </p:cNvSpPr>
              <p:nvPr/>
            </p:nvSpPr>
            <p:spPr bwMode="auto">
              <a:xfrm>
                <a:off x="1536" y="1996"/>
                <a:ext cx="21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H28年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3" name="Rectangle 43">
                <a:extLst>
                  <a:ext uri="{FF2B5EF4-FFF2-40B4-BE49-F238E27FC236}">
                    <a16:creationId xmlns:a16="http://schemas.microsoft.com/office/drawing/2014/main" id="{D899B97F-870C-A306-3754-BD28EA8AF374}"/>
                  </a:ext>
                </a:extLst>
              </p:cNvPr>
              <p:cNvSpPr>
                <a:spLocks noChangeArrowheads="1"/>
              </p:cNvSpPr>
              <p:nvPr/>
            </p:nvSpPr>
            <p:spPr bwMode="auto">
              <a:xfrm>
                <a:off x="300" y="2129"/>
                <a:ext cx="40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（熊本県）</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4" name="Rectangle 44">
                <a:extLst>
                  <a:ext uri="{FF2B5EF4-FFF2-40B4-BE49-F238E27FC236}">
                    <a16:creationId xmlns:a16="http://schemas.microsoft.com/office/drawing/2014/main" id="{44DCC613-320B-A9A6-C2C1-251501B730F4}"/>
                  </a:ext>
                </a:extLst>
              </p:cNvPr>
              <p:cNvSpPr>
                <a:spLocks noChangeArrowheads="1"/>
              </p:cNvSpPr>
              <p:nvPr/>
            </p:nvSpPr>
            <p:spPr bwMode="auto">
              <a:xfrm>
                <a:off x="1584" y="2132"/>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5" name="Rectangle 45">
                <a:extLst>
                  <a:ext uri="{FF2B5EF4-FFF2-40B4-BE49-F238E27FC236}">
                    <a16:creationId xmlns:a16="http://schemas.microsoft.com/office/drawing/2014/main" id="{A000F388-6E0C-91D4-0D80-94EC06195120}"/>
                  </a:ext>
                </a:extLst>
              </p:cNvPr>
              <p:cNvSpPr>
                <a:spLocks noChangeArrowheads="1"/>
              </p:cNvSpPr>
              <p:nvPr/>
            </p:nvSpPr>
            <p:spPr bwMode="auto">
              <a:xfrm>
                <a:off x="300" y="2265"/>
                <a:ext cx="6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平成30年７月豪雨</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6" name="Rectangle 46">
                <a:extLst>
                  <a:ext uri="{FF2B5EF4-FFF2-40B4-BE49-F238E27FC236}">
                    <a16:creationId xmlns:a16="http://schemas.microsoft.com/office/drawing/2014/main" id="{A861F3C6-0E93-DEA8-C244-2CFD6967EB63}"/>
                  </a:ext>
                </a:extLst>
              </p:cNvPr>
              <p:cNvSpPr>
                <a:spLocks noChangeArrowheads="1"/>
              </p:cNvSpPr>
              <p:nvPr/>
            </p:nvSpPr>
            <p:spPr bwMode="auto">
              <a:xfrm>
                <a:off x="300" y="2407"/>
                <a:ext cx="5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（西日本豪雨）</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7" name="Rectangle 47">
                <a:extLst>
                  <a:ext uri="{FF2B5EF4-FFF2-40B4-BE49-F238E27FC236}">
                    <a16:creationId xmlns:a16="http://schemas.microsoft.com/office/drawing/2014/main" id="{E6C81629-93F0-C3CF-797E-1ED972505D08}"/>
                  </a:ext>
                </a:extLst>
              </p:cNvPr>
              <p:cNvSpPr>
                <a:spLocks noChangeArrowheads="1"/>
              </p:cNvSpPr>
              <p:nvPr/>
            </p:nvSpPr>
            <p:spPr bwMode="auto">
              <a:xfrm>
                <a:off x="853" y="2396"/>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8" name="Rectangle 48">
                <a:extLst>
                  <a:ext uri="{FF2B5EF4-FFF2-40B4-BE49-F238E27FC236}">
                    <a16:creationId xmlns:a16="http://schemas.microsoft.com/office/drawing/2014/main" id="{F1C063CA-F616-20EE-C586-89C69B3E6135}"/>
                  </a:ext>
                </a:extLst>
              </p:cNvPr>
              <p:cNvSpPr>
                <a:spLocks noChangeArrowheads="1"/>
              </p:cNvSpPr>
              <p:nvPr/>
            </p:nvSpPr>
            <p:spPr bwMode="auto">
              <a:xfrm>
                <a:off x="300" y="2538"/>
                <a:ext cx="86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(岡山県,広島県,愛媛県)</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9" name="Rectangle 49">
                <a:extLst>
                  <a:ext uri="{FF2B5EF4-FFF2-40B4-BE49-F238E27FC236}">
                    <a16:creationId xmlns:a16="http://schemas.microsoft.com/office/drawing/2014/main" id="{9E7C731C-BE62-BBAF-77B6-77C87D06E617}"/>
                  </a:ext>
                </a:extLst>
              </p:cNvPr>
              <p:cNvSpPr>
                <a:spLocks noChangeArrowheads="1"/>
              </p:cNvSpPr>
              <p:nvPr/>
            </p:nvSpPr>
            <p:spPr bwMode="auto">
              <a:xfrm>
                <a:off x="300" y="2674"/>
                <a:ext cx="6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令和元年台風19号</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0" name="Rectangle 50">
                <a:extLst>
                  <a:ext uri="{FF2B5EF4-FFF2-40B4-BE49-F238E27FC236}">
                    <a16:creationId xmlns:a16="http://schemas.microsoft.com/office/drawing/2014/main" id="{2BB0B25A-C282-EBE5-EC35-6CCF2266CB45}"/>
                  </a:ext>
                </a:extLst>
              </p:cNvPr>
              <p:cNvSpPr>
                <a:spLocks noChangeArrowheads="1"/>
              </p:cNvSpPr>
              <p:nvPr/>
            </p:nvSpPr>
            <p:spPr bwMode="auto">
              <a:xfrm>
                <a:off x="1559" y="2677"/>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R1年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1" name="Rectangle 51">
                <a:extLst>
                  <a:ext uri="{FF2B5EF4-FFF2-40B4-BE49-F238E27FC236}">
                    <a16:creationId xmlns:a16="http://schemas.microsoft.com/office/drawing/2014/main" id="{AF7CA507-F86D-8840-906B-BD6FCF2A9730}"/>
                  </a:ext>
                </a:extLst>
              </p:cNvPr>
              <p:cNvSpPr>
                <a:spLocks noChangeArrowheads="1"/>
              </p:cNvSpPr>
              <p:nvPr/>
            </p:nvSpPr>
            <p:spPr bwMode="auto">
              <a:xfrm>
                <a:off x="300" y="2815"/>
                <a:ext cx="5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(東日本台風) </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2" name="Rectangle 52">
                <a:extLst>
                  <a:ext uri="{FF2B5EF4-FFF2-40B4-BE49-F238E27FC236}">
                    <a16:creationId xmlns:a16="http://schemas.microsoft.com/office/drawing/2014/main" id="{28718724-7061-5D24-1BE0-B22A4112AD51}"/>
                  </a:ext>
                </a:extLst>
              </p:cNvPr>
              <p:cNvSpPr>
                <a:spLocks noChangeArrowheads="1"/>
              </p:cNvSpPr>
              <p:nvPr/>
            </p:nvSpPr>
            <p:spPr bwMode="auto">
              <a:xfrm>
                <a:off x="800" y="2804"/>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3" name="Rectangle 53">
                <a:extLst>
                  <a:ext uri="{FF2B5EF4-FFF2-40B4-BE49-F238E27FC236}">
                    <a16:creationId xmlns:a16="http://schemas.microsoft.com/office/drawing/2014/main" id="{8F69141D-F647-1D00-2673-861414B0B4D4}"/>
                  </a:ext>
                </a:extLst>
              </p:cNvPr>
              <p:cNvSpPr>
                <a:spLocks noChangeArrowheads="1"/>
              </p:cNvSpPr>
              <p:nvPr/>
            </p:nvSpPr>
            <p:spPr bwMode="auto">
              <a:xfrm>
                <a:off x="1511" y="2813"/>
                <a:ext cx="2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9~10月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4" name="Rectangle 54">
                <a:extLst>
                  <a:ext uri="{FF2B5EF4-FFF2-40B4-BE49-F238E27FC236}">
                    <a16:creationId xmlns:a16="http://schemas.microsoft.com/office/drawing/2014/main" id="{2407E7EB-55F4-CEA3-5572-52FFB0246428}"/>
                  </a:ext>
                </a:extLst>
              </p:cNvPr>
              <p:cNvSpPr>
                <a:spLocks noChangeArrowheads="1"/>
              </p:cNvSpPr>
              <p:nvPr/>
            </p:nvSpPr>
            <p:spPr bwMode="auto">
              <a:xfrm>
                <a:off x="1536" y="2949"/>
                <a:ext cx="21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H16年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5" name="Rectangle 55">
                <a:extLst>
                  <a:ext uri="{FF2B5EF4-FFF2-40B4-BE49-F238E27FC236}">
                    <a16:creationId xmlns:a16="http://schemas.microsoft.com/office/drawing/2014/main" id="{15F8D7B5-6AB5-1BC4-A9C4-93738CBCE63B}"/>
                  </a:ext>
                </a:extLst>
              </p:cNvPr>
              <p:cNvSpPr>
                <a:spLocks noChangeArrowheads="1"/>
              </p:cNvSpPr>
              <p:nvPr/>
            </p:nvSpPr>
            <p:spPr bwMode="auto">
              <a:xfrm>
                <a:off x="1562" y="3085"/>
                <a:ext cx="16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6" name="Rectangle 56">
                <a:extLst>
                  <a:ext uri="{FF2B5EF4-FFF2-40B4-BE49-F238E27FC236}">
                    <a16:creationId xmlns:a16="http://schemas.microsoft.com/office/drawing/2014/main" id="{0432ABC8-FFE4-4527-8ADD-CE307EE2F80D}"/>
                  </a:ext>
                </a:extLst>
              </p:cNvPr>
              <p:cNvSpPr>
                <a:spLocks noChangeArrowheads="1"/>
              </p:cNvSpPr>
              <p:nvPr/>
            </p:nvSpPr>
            <p:spPr bwMode="auto">
              <a:xfrm>
                <a:off x="1559" y="3221"/>
                <a:ext cx="16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R2年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7" name="Rectangle 57">
                <a:extLst>
                  <a:ext uri="{FF2B5EF4-FFF2-40B4-BE49-F238E27FC236}">
                    <a16:creationId xmlns:a16="http://schemas.microsoft.com/office/drawing/2014/main" id="{A955FBA9-4E07-B41F-7A41-607EDFAC8E77}"/>
                  </a:ext>
                </a:extLst>
              </p:cNvPr>
              <p:cNvSpPr>
                <a:spLocks noChangeArrowheads="1"/>
              </p:cNvSpPr>
              <p:nvPr/>
            </p:nvSpPr>
            <p:spPr bwMode="auto">
              <a:xfrm>
                <a:off x="1584" y="3357"/>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8" name="Rectangle 58">
                <a:extLst>
                  <a:ext uri="{FF2B5EF4-FFF2-40B4-BE49-F238E27FC236}">
                    <a16:creationId xmlns:a16="http://schemas.microsoft.com/office/drawing/2014/main" id="{5A588098-28FC-3BDC-A102-3217242499DD}"/>
                  </a:ext>
                </a:extLst>
              </p:cNvPr>
              <p:cNvSpPr>
                <a:spLocks noChangeArrowheads="1"/>
              </p:cNvSpPr>
              <p:nvPr/>
            </p:nvSpPr>
            <p:spPr bwMode="auto">
              <a:xfrm>
                <a:off x="5615" y="3277"/>
                <a:ext cx="3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約2.5年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59" name="Rectangle 59">
                <a:extLst>
                  <a:ext uri="{FF2B5EF4-FFF2-40B4-BE49-F238E27FC236}">
                    <a16:creationId xmlns:a16="http://schemas.microsoft.com/office/drawing/2014/main" id="{8735D5B2-1EB0-73B6-DFC3-CC662F8E3A8C}"/>
                  </a:ext>
                </a:extLst>
              </p:cNvPr>
              <p:cNvSpPr>
                <a:spLocks noChangeArrowheads="1"/>
              </p:cNvSpPr>
              <p:nvPr/>
            </p:nvSpPr>
            <p:spPr bwMode="auto">
              <a:xfrm>
                <a:off x="4193" y="782"/>
                <a:ext cx="3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非住家　</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0" name="Rectangle 60">
                <a:extLst>
                  <a:ext uri="{FF2B5EF4-FFF2-40B4-BE49-F238E27FC236}">
                    <a16:creationId xmlns:a16="http://schemas.microsoft.com/office/drawing/2014/main" id="{19FC0FE1-6CA0-DD0E-4564-1181FBF604B0}"/>
                  </a:ext>
                </a:extLst>
              </p:cNvPr>
              <p:cNvSpPr>
                <a:spLocks noChangeArrowheads="1"/>
              </p:cNvSpPr>
              <p:nvPr/>
            </p:nvSpPr>
            <p:spPr bwMode="auto">
              <a:xfrm>
                <a:off x="2581" y="782"/>
                <a:ext cx="70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損壊家屋数　[棟]</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1" name="Rectangle 61">
                <a:extLst>
                  <a:ext uri="{FF2B5EF4-FFF2-40B4-BE49-F238E27FC236}">
                    <a16:creationId xmlns:a16="http://schemas.microsoft.com/office/drawing/2014/main" id="{EA918F5E-BF7A-9E32-5B96-B69F34E54542}"/>
                  </a:ext>
                </a:extLst>
              </p:cNvPr>
              <p:cNvSpPr>
                <a:spLocks noChangeArrowheads="1"/>
              </p:cNvSpPr>
              <p:nvPr/>
            </p:nvSpPr>
            <p:spPr bwMode="auto">
              <a:xfrm>
                <a:off x="3256" y="629"/>
                <a:ext cx="3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建物被害</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2" name="Rectangle 62">
                <a:extLst>
                  <a:ext uri="{FF2B5EF4-FFF2-40B4-BE49-F238E27FC236}">
                    <a16:creationId xmlns:a16="http://schemas.microsoft.com/office/drawing/2014/main" id="{679DCEE3-B98F-FA06-04CD-E6AA7FAEA37B}"/>
                  </a:ext>
                </a:extLst>
              </p:cNvPr>
              <p:cNvSpPr>
                <a:spLocks noChangeArrowheads="1"/>
              </p:cNvSpPr>
              <p:nvPr/>
            </p:nvSpPr>
            <p:spPr bwMode="auto">
              <a:xfrm>
                <a:off x="5184" y="660"/>
                <a:ext cx="2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災害廃</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3" name="Rectangle 63">
                <a:extLst>
                  <a:ext uri="{FF2B5EF4-FFF2-40B4-BE49-F238E27FC236}">
                    <a16:creationId xmlns:a16="http://schemas.microsoft.com/office/drawing/2014/main" id="{9E8E4609-9589-7AB2-D0A6-AF493FCAF498}"/>
                  </a:ext>
                </a:extLst>
              </p:cNvPr>
              <p:cNvSpPr>
                <a:spLocks noChangeArrowheads="1"/>
              </p:cNvSpPr>
              <p:nvPr/>
            </p:nvSpPr>
            <p:spPr bwMode="auto">
              <a:xfrm>
                <a:off x="5184" y="757"/>
                <a:ext cx="2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棄物量</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4" name="Rectangle 64">
                <a:extLst>
                  <a:ext uri="{FF2B5EF4-FFF2-40B4-BE49-F238E27FC236}">
                    <a16:creationId xmlns:a16="http://schemas.microsoft.com/office/drawing/2014/main" id="{6CF45FD4-7F02-9783-1ADB-6D0E5965661C}"/>
                  </a:ext>
                </a:extLst>
              </p:cNvPr>
              <p:cNvSpPr>
                <a:spLocks noChangeArrowheads="1"/>
              </p:cNvSpPr>
              <p:nvPr/>
            </p:nvSpPr>
            <p:spPr bwMode="auto">
              <a:xfrm>
                <a:off x="5121" y="899"/>
                <a:ext cx="3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 [万トン]</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5" name="Rectangle 65">
                <a:extLst>
                  <a:ext uri="{FF2B5EF4-FFF2-40B4-BE49-F238E27FC236}">
                    <a16:creationId xmlns:a16="http://schemas.microsoft.com/office/drawing/2014/main" id="{4159996D-A5D3-921C-92C3-A0A52D6E67FB}"/>
                  </a:ext>
                </a:extLst>
              </p:cNvPr>
              <p:cNvSpPr>
                <a:spLocks noChangeArrowheads="1"/>
              </p:cNvSpPr>
              <p:nvPr/>
            </p:nvSpPr>
            <p:spPr bwMode="auto">
              <a:xfrm>
                <a:off x="5666" y="685"/>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処理</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6" name="Rectangle 66">
                <a:extLst>
                  <a:ext uri="{FF2B5EF4-FFF2-40B4-BE49-F238E27FC236}">
                    <a16:creationId xmlns:a16="http://schemas.microsoft.com/office/drawing/2014/main" id="{F7EFB9F9-B37B-F5B0-0B16-FFB2CF620669}"/>
                  </a:ext>
                </a:extLst>
              </p:cNvPr>
              <p:cNvSpPr>
                <a:spLocks noChangeArrowheads="1"/>
              </p:cNvSpPr>
              <p:nvPr/>
            </p:nvSpPr>
            <p:spPr bwMode="auto">
              <a:xfrm>
                <a:off x="5666" y="826"/>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期間</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7" name="Rectangle 67">
                <a:extLst>
                  <a:ext uri="{FF2B5EF4-FFF2-40B4-BE49-F238E27FC236}">
                    <a16:creationId xmlns:a16="http://schemas.microsoft.com/office/drawing/2014/main" id="{F43F1854-6D2E-FB3C-122A-6484D17546C9}"/>
                  </a:ext>
                </a:extLst>
              </p:cNvPr>
              <p:cNvSpPr>
                <a:spLocks noChangeArrowheads="1"/>
              </p:cNvSpPr>
              <p:nvPr/>
            </p:nvSpPr>
            <p:spPr bwMode="auto">
              <a:xfrm>
                <a:off x="3419" y="3107"/>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8" name="Rectangle 68">
                <a:extLst>
                  <a:ext uri="{FF2B5EF4-FFF2-40B4-BE49-F238E27FC236}">
                    <a16:creationId xmlns:a16="http://schemas.microsoft.com/office/drawing/2014/main" id="{BDFD68B2-7D32-2C6D-1122-7B815C432E3D}"/>
                  </a:ext>
                </a:extLst>
              </p:cNvPr>
              <p:cNvSpPr>
                <a:spLocks noChangeArrowheads="1"/>
              </p:cNvSpPr>
              <p:nvPr/>
            </p:nvSpPr>
            <p:spPr bwMode="auto">
              <a:xfrm>
                <a:off x="5415" y="2996"/>
                <a:ext cx="13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69" name="Rectangle 69">
                <a:extLst>
                  <a:ext uri="{FF2B5EF4-FFF2-40B4-BE49-F238E27FC236}">
                    <a16:creationId xmlns:a16="http://schemas.microsoft.com/office/drawing/2014/main" id="{3AD8A67C-9333-6BF5-0A8A-8CD2BECDEB1F}"/>
                  </a:ext>
                </a:extLst>
              </p:cNvPr>
              <p:cNvSpPr>
                <a:spLocks noChangeArrowheads="1"/>
              </p:cNvSpPr>
              <p:nvPr/>
            </p:nvSpPr>
            <p:spPr bwMode="auto">
              <a:xfrm>
                <a:off x="5703" y="3004"/>
                <a:ext cx="2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約3年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0" name="Rectangle 70">
                <a:extLst>
                  <a:ext uri="{FF2B5EF4-FFF2-40B4-BE49-F238E27FC236}">
                    <a16:creationId xmlns:a16="http://schemas.microsoft.com/office/drawing/2014/main" id="{408A6BB0-4075-1A19-8E25-6870F07EDCFC}"/>
                  </a:ext>
                </a:extLst>
              </p:cNvPr>
              <p:cNvSpPr>
                <a:spLocks noChangeArrowheads="1"/>
              </p:cNvSpPr>
              <p:nvPr/>
            </p:nvSpPr>
            <p:spPr bwMode="auto">
              <a:xfrm>
                <a:off x="1923" y="3288"/>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1,627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1" name="Rectangle 71">
                <a:extLst>
                  <a:ext uri="{FF2B5EF4-FFF2-40B4-BE49-F238E27FC236}">
                    <a16:creationId xmlns:a16="http://schemas.microsoft.com/office/drawing/2014/main" id="{539C9395-E7D1-EB44-C4A3-FD3E9BFD40C8}"/>
                  </a:ext>
                </a:extLst>
              </p:cNvPr>
              <p:cNvSpPr>
                <a:spLocks noChangeArrowheads="1"/>
              </p:cNvSpPr>
              <p:nvPr/>
            </p:nvSpPr>
            <p:spPr bwMode="auto">
              <a:xfrm>
                <a:off x="5703" y="1126"/>
                <a:ext cx="2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約3年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2" name="Rectangle 72">
                <a:extLst>
                  <a:ext uri="{FF2B5EF4-FFF2-40B4-BE49-F238E27FC236}">
                    <a16:creationId xmlns:a16="http://schemas.microsoft.com/office/drawing/2014/main" id="{20AC60A0-0F58-104A-2F0C-2695A6D072F3}"/>
                  </a:ext>
                </a:extLst>
              </p:cNvPr>
              <p:cNvSpPr>
                <a:spLocks noChangeArrowheads="1"/>
              </p:cNvSpPr>
              <p:nvPr/>
            </p:nvSpPr>
            <p:spPr bwMode="auto">
              <a:xfrm>
                <a:off x="5590" y="1268"/>
                <a:ext cx="3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(福島県を除く)</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3" name="Rectangle 73">
                <a:extLst>
                  <a:ext uri="{FF2B5EF4-FFF2-40B4-BE49-F238E27FC236}">
                    <a16:creationId xmlns:a16="http://schemas.microsoft.com/office/drawing/2014/main" id="{6141DBD0-4AB1-2B69-2DE1-D84A60A86FB8}"/>
                  </a:ext>
                </a:extLst>
              </p:cNvPr>
              <p:cNvSpPr>
                <a:spLocks noChangeArrowheads="1"/>
              </p:cNvSpPr>
              <p:nvPr/>
            </p:nvSpPr>
            <p:spPr bwMode="auto">
              <a:xfrm>
                <a:off x="3470" y="2352"/>
                <a:ext cx="1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火災</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4" name="Rectangle 74">
                <a:extLst>
                  <a:ext uri="{FF2B5EF4-FFF2-40B4-BE49-F238E27FC236}">
                    <a16:creationId xmlns:a16="http://schemas.microsoft.com/office/drawing/2014/main" id="{17CBEF4F-823B-44CD-7C17-AE1D57EF13BB}"/>
                  </a:ext>
                </a:extLst>
              </p:cNvPr>
              <p:cNvSpPr>
                <a:spLocks noChangeArrowheads="1"/>
              </p:cNvSpPr>
              <p:nvPr/>
            </p:nvSpPr>
            <p:spPr bwMode="auto">
              <a:xfrm>
                <a:off x="3425" y="2468"/>
                <a:ext cx="2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 件)</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5" name="Rectangle 75">
                <a:extLst>
                  <a:ext uri="{FF2B5EF4-FFF2-40B4-BE49-F238E27FC236}">
                    <a16:creationId xmlns:a16="http://schemas.microsoft.com/office/drawing/2014/main" id="{4D094A7D-8D2F-2E08-A4D9-EB6EEC899163}"/>
                  </a:ext>
                </a:extLst>
              </p:cNvPr>
              <p:cNvSpPr>
                <a:spLocks noChangeArrowheads="1"/>
              </p:cNvSpPr>
              <p:nvPr/>
            </p:nvSpPr>
            <p:spPr bwMode="auto">
              <a:xfrm>
                <a:off x="2268" y="3288"/>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4,535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6" name="Rectangle 76">
                <a:extLst>
                  <a:ext uri="{FF2B5EF4-FFF2-40B4-BE49-F238E27FC236}">
                    <a16:creationId xmlns:a16="http://schemas.microsoft.com/office/drawing/2014/main" id="{CCC8C5E3-56FA-E540-F40C-B06D02020536}"/>
                  </a:ext>
                </a:extLst>
              </p:cNvPr>
              <p:cNvSpPr>
                <a:spLocks noChangeArrowheads="1"/>
              </p:cNvSpPr>
              <p:nvPr/>
            </p:nvSpPr>
            <p:spPr bwMode="auto">
              <a:xfrm>
                <a:off x="2612" y="3288"/>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2,116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7" name="Rectangle 77">
                <a:extLst>
                  <a:ext uri="{FF2B5EF4-FFF2-40B4-BE49-F238E27FC236}">
                    <a16:creationId xmlns:a16="http://schemas.microsoft.com/office/drawing/2014/main" id="{96E2F73C-BC95-B85A-5DF0-541F17E16940}"/>
                  </a:ext>
                </a:extLst>
              </p:cNvPr>
              <p:cNvSpPr>
                <a:spLocks noChangeArrowheads="1"/>
              </p:cNvSpPr>
              <p:nvPr/>
            </p:nvSpPr>
            <p:spPr bwMode="auto">
              <a:xfrm>
                <a:off x="2897" y="3288"/>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1,741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8" name="Rectangle 78">
                <a:extLst>
                  <a:ext uri="{FF2B5EF4-FFF2-40B4-BE49-F238E27FC236}">
                    <a16:creationId xmlns:a16="http://schemas.microsoft.com/office/drawing/2014/main" id="{36192566-C35D-A3FF-4D61-A82C68912310}"/>
                  </a:ext>
                </a:extLst>
              </p:cNvPr>
              <p:cNvSpPr>
                <a:spLocks noChangeArrowheads="1"/>
              </p:cNvSpPr>
              <p:nvPr/>
            </p:nvSpPr>
            <p:spPr bwMode="auto">
              <a:xfrm>
                <a:off x="3182" y="3288"/>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6,266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79" name="Rectangle 79">
                <a:extLst>
                  <a:ext uri="{FF2B5EF4-FFF2-40B4-BE49-F238E27FC236}">
                    <a16:creationId xmlns:a16="http://schemas.microsoft.com/office/drawing/2014/main" id="{CF515303-F2E1-28B6-629C-0CE4B8815AA1}"/>
                  </a:ext>
                </a:extLst>
              </p:cNvPr>
              <p:cNvSpPr>
                <a:spLocks noChangeArrowheads="1"/>
              </p:cNvSpPr>
              <p:nvPr/>
            </p:nvSpPr>
            <p:spPr bwMode="auto">
              <a:xfrm>
                <a:off x="3414" y="2852"/>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0" name="Rectangle 80">
                <a:extLst>
                  <a:ext uri="{FF2B5EF4-FFF2-40B4-BE49-F238E27FC236}">
                    <a16:creationId xmlns:a16="http://schemas.microsoft.com/office/drawing/2014/main" id="{7B5B4C0D-376C-3C4F-3BF9-F8018B124967}"/>
                  </a:ext>
                </a:extLst>
              </p:cNvPr>
              <p:cNvSpPr>
                <a:spLocks noChangeArrowheads="1"/>
              </p:cNvSpPr>
              <p:nvPr/>
            </p:nvSpPr>
            <p:spPr bwMode="auto">
              <a:xfrm>
                <a:off x="1313" y="668"/>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災害</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1" name="Rectangle 81">
                <a:extLst>
                  <a:ext uri="{FF2B5EF4-FFF2-40B4-BE49-F238E27FC236}">
                    <a16:creationId xmlns:a16="http://schemas.microsoft.com/office/drawing/2014/main" id="{DC36DAA8-2328-F3B2-3F06-B42B4E683567}"/>
                  </a:ext>
                </a:extLst>
              </p:cNvPr>
              <p:cNvSpPr>
                <a:spLocks noChangeArrowheads="1"/>
              </p:cNvSpPr>
              <p:nvPr/>
            </p:nvSpPr>
            <p:spPr bwMode="auto">
              <a:xfrm>
                <a:off x="1347" y="774"/>
                <a:ext cx="6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の</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2" name="Rectangle 82">
                <a:extLst>
                  <a:ext uri="{FF2B5EF4-FFF2-40B4-BE49-F238E27FC236}">
                    <a16:creationId xmlns:a16="http://schemas.microsoft.com/office/drawing/2014/main" id="{18FF56AC-8237-863F-4C8D-5C9C98DCEE58}"/>
                  </a:ext>
                </a:extLst>
              </p:cNvPr>
              <p:cNvSpPr>
                <a:spLocks noChangeArrowheads="1"/>
              </p:cNvSpPr>
              <p:nvPr/>
            </p:nvSpPr>
            <p:spPr bwMode="auto">
              <a:xfrm>
                <a:off x="1313" y="879"/>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種別</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3" name="Rectangle 83">
                <a:extLst>
                  <a:ext uri="{FF2B5EF4-FFF2-40B4-BE49-F238E27FC236}">
                    <a16:creationId xmlns:a16="http://schemas.microsoft.com/office/drawing/2014/main" id="{CE259341-66D6-1A72-DB57-3E03DEE61E58}"/>
                  </a:ext>
                </a:extLst>
              </p:cNvPr>
              <p:cNvSpPr>
                <a:spLocks noChangeArrowheads="1"/>
              </p:cNvSpPr>
              <p:nvPr/>
            </p:nvSpPr>
            <p:spPr bwMode="auto">
              <a:xfrm>
                <a:off x="642" y="754"/>
                <a:ext cx="2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災害名</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4" name="Rectangle 84">
                <a:extLst>
                  <a:ext uri="{FF2B5EF4-FFF2-40B4-BE49-F238E27FC236}">
                    <a16:creationId xmlns:a16="http://schemas.microsoft.com/office/drawing/2014/main" id="{6D67C325-840C-81BA-6D99-FDC02CED7D77}"/>
                  </a:ext>
                </a:extLst>
              </p:cNvPr>
              <p:cNvSpPr>
                <a:spLocks noChangeArrowheads="1"/>
              </p:cNvSpPr>
              <p:nvPr/>
            </p:nvSpPr>
            <p:spPr bwMode="auto">
              <a:xfrm>
                <a:off x="3419" y="3379"/>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5" name="Rectangle 85">
                <a:extLst>
                  <a:ext uri="{FF2B5EF4-FFF2-40B4-BE49-F238E27FC236}">
                    <a16:creationId xmlns:a16="http://schemas.microsoft.com/office/drawing/2014/main" id="{EA140822-342B-E92A-5C60-200C0EDD73D6}"/>
                  </a:ext>
                </a:extLst>
              </p:cNvPr>
              <p:cNvSpPr>
                <a:spLocks noChangeArrowheads="1"/>
              </p:cNvSpPr>
              <p:nvPr/>
            </p:nvSpPr>
            <p:spPr bwMode="auto">
              <a:xfrm>
                <a:off x="5240" y="3268"/>
                <a:ext cx="1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42 </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6" name="Rectangle 86">
                <a:extLst>
                  <a:ext uri="{FF2B5EF4-FFF2-40B4-BE49-F238E27FC236}">
                    <a16:creationId xmlns:a16="http://schemas.microsoft.com/office/drawing/2014/main" id="{51BB07C4-C603-E30E-DDD6-AC85483AC204}"/>
                  </a:ext>
                </a:extLst>
              </p:cNvPr>
              <p:cNvSpPr>
                <a:spLocks noChangeArrowheads="1"/>
              </p:cNvSpPr>
              <p:nvPr/>
            </p:nvSpPr>
            <p:spPr bwMode="auto">
              <a:xfrm>
                <a:off x="5398" y="3293"/>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7" name="Rectangle 87">
                <a:extLst>
                  <a:ext uri="{FF2B5EF4-FFF2-40B4-BE49-F238E27FC236}">
                    <a16:creationId xmlns:a16="http://schemas.microsoft.com/office/drawing/2014/main" id="{C04F7AB1-F31D-D3D6-C64D-5FB5191331B1}"/>
                  </a:ext>
                </a:extLst>
              </p:cNvPr>
              <p:cNvSpPr>
                <a:spLocks noChangeArrowheads="1"/>
              </p:cNvSpPr>
              <p:nvPr/>
            </p:nvSpPr>
            <p:spPr bwMode="auto">
              <a:xfrm>
                <a:off x="300" y="3291"/>
                <a:ext cx="6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令和２年７月豪雨</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8" name="Rectangle 88">
                <a:extLst>
                  <a:ext uri="{FF2B5EF4-FFF2-40B4-BE49-F238E27FC236}">
                    <a16:creationId xmlns:a16="http://schemas.microsoft.com/office/drawing/2014/main" id="{1F07C513-B989-96DD-D265-FE33A23BD9BF}"/>
                  </a:ext>
                </a:extLst>
              </p:cNvPr>
              <p:cNvSpPr>
                <a:spLocks noChangeArrowheads="1"/>
              </p:cNvSpPr>
              <p:nvPr/>
            </p:nvSpPr>
            <p:spPr bwMode="auto">
              <a:xfrm>
                <a:off x="932" y="3279"/>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(※8)</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89" name="Rectangle 89">
                <a:extLst>
                  <a:ext uri="{FF2B5EF4-FFF2-40B4-BE49-F238E27FC236}">
                    <a16:creationId xmlns:a16="http://schemas.microsoft.com/office/drawing/2014/main" id="{7F28C0F0-2252-C0B8-9510-03DE55AA543D}"/>
                  </a:ext>
                </a:extLst>
              </p:cNvPr>
              <p:cNvSpPr>
                <a:spLocks noChangeArrowheads="1"/>
              </p:cNvSpPr>
              <p:nvPr/>
            </p:nvSpPr>
            <p:spPr bwMode="auto">
              <a:xfrm>
                <a:off x="1319" y="3299"/>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4577BA"/>
                    </a:solidFill>
                    <a:effectLst/>
                    <a:uLnTx/>
                    <a:uFillTx/>
                    <a:latin typeface="メイリオ" panose="020B0604030504040204" pitchFamily="50" charset="-128"/>
                    <a:ea typeface="メイリオ" panose="020B0604030504040204" pitchFamily="50" charset="-128"/>
                    <a:cs typeface="+mn-cs"/>
                  </a:rPr>
                  <a:t>水害</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0" name="Rectangle 90">
                <a:extLst>
                  <a:ext uri="{FF2B5EF4-FFF2-40B4-BE49-F238E27FC236}">
                    <a16:creationId xmlns:a16="http://schemas.microsoft.com/office/drawing/2014/main" id="{A503CA52-C4C4-8073-0E5B-751F79143FE0}"/>
                  </a:ext>
                </a:extLst>
              </p:cNvPr>
              <p:cNvSpPr>
                <a:spLocks noChangeArrowheads="1"/>
              </p:cNvSpPr>
              <p:nvPr/>
            </p:nvSpPr>
            <p:spPr bwMode="auto">
              <a:xfrm>
                <a:off x="1302" y="1140"/>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1" name="Rectangle 91">
                <a:extLst>
                  <a:ext uri="{FF2B5EF4-FFF2-40B4-BE49-F238E27FC236}">
                    <a16:creationId xmlns:a16="http://schemas.microsoft.com/office/drawing/2014/main" id="{A9E235F3-071D-7566-5294-03598CDEF418}"/>
                  </a:ext>
                </a:extLst>
              </p:cNvPr>
              <p:cNvSpPr>
                <a:spLocks noChangeArrowheads="1"/>
              </p:cNvSpPr>
              <p:nvPr/>
            </p:nvSpPr>
            <p:spPr bwMode="auto">
              <a:xfrm>
                <a:off x="1319" y="1238"/>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津波</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2" name="Rectangle 92">
                <a:extLst>
                  <a:ext uri="{FF2B5EF4-FFF2-40B4-BE49-F238E27FC236}">
                    <a16:creationId xmlns:a16="http://schemas.microsoft.com/office/drawing/2014/main" id="{F16082CB-7A78-1C6E-103F-B2ACF1E4CA7D}"/>
                  </a:ext>
                </a:extLst>
              </p:cNvPr>
              <p:cNvSpPr>
                <a:spLocks noChangeArrowheads="1"/>
              </p:cNvSpPr>
              <p:nvPr/>
            </p:nvSpPr>
            <p:spPr bwMode="auto">
              <a:xfrm>
                <a:off x="1536" y="2346"/>
                <a:ext cx="21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H30年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3" name="Rectangle 93">
                <a:extLst>
                  <a:ext uri="{FF2B5EF4-FFF2-40B4-BE49-F238E27FC236}">
                    <a16:creationId xmlns:a16="http://schemas.microsoft.com/office/drawing/2014/main" id="{D0A3B79E-EA07-D5BF-F269-EF4E4074ECB8}"/>
                  </a:ext>
                </a:extLst>
              </p:cNvPr>
              <p:cNvSpPr>
                <a:spLocks noChangeArrowheads="1"/>
              </p:cNvSpPr>
              <p:nvPr/>
            </p:nvSpPr>
            <p:spPr bwMode="auto">
              <a:xfrm>
                <a:off x="1587" y="2463"/>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4" name="Rectangle 94">
                <a:extLst>
                  <a:ext uri="{FF2B5EF4-FFF2-40B4-BE49-F238E27FC236}">
                    <a16:creationId xmlns:a16="http://schemas.microsoft.com/office/drawing/2014/main" id="{6CDB3B6C-E434-B54D-9F0C-12F576189E07}"/>
                  </a:ext>
                </a:extLst>
              </p:cNvPr>
              <p:cNvSpPr>
                <a:spLocks noChangeArrowheads="1"/>
              </p:cNvSpPr>
              <p:nvPr/>
            </p:nvSpPr>
            <p:spPr bwMode="auto">
              <a:xfrm>
                <a:off x="1536" y="1121"/>
                <a:ext cx="21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H23年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5" name="Rectangle 95">
                <a:extLst>
                  <a:ext uri="{FF2B5EF4-FFF2-40B4-BE49-F238E27FC236}">
                    <a16:creationId xmlns:a16="http://schemas.microsoft.com/office/drawing/2014/main" id="{96152576-9AE0-E15C-3E44-4C4A01A6764A}"/>
                  </a:ext>
                </a:extLst>
              </p:cNvPr>
              <p:cNvSpPr>
                <a:spLocks noChangeArrowheads="1"/>
              </p:cNvSpPr>
              <p:nvPr/>
            </p:nvSpPr>
            <p:spPr bwMode="auto">
              <a:xfrm>
                <a:off x="1587" y="1238"/>
                <a:ext cx="11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6" name="Rectangle 96">
                <a:extLst>
                  <a:ext uri="{FF2B5EF4-FFF2-40B4-BE49-F238E27FC236}">
                    <a16:creationId xmlns:a16="http://schemas.microsoft.com/office/drawing/2014/main" id="{57DC0D3E-0284-89E4-E463-FC5AD8C67184}"/>
                  </a:ext>
                </a:extLst>
              </p:cNvPr>
              <p:cNvSpPr>
                <a:spLocks noChangeArrowheads="1"/>
              </p:cNvSpPr>
              <p:nvPr/>
            </p:nvSpPr>
            <p:spPr bwMode="auto">
              <a:xfrm>
                <a:off x="5212" y="2724"/>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109</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7" name="Rectangle 97">
                <a:extLst>
                  <a:ext uri="{FF2B5EF4-FFF2-40B4-BE49-F238E27FC236}">
                    <a16:creationId xmlns:a16="http://schemas.microsoft.com/office/drawing/2014/main" id="{85693813-BE55-8544-5A45-04C2F53EEDCC}"/>
                  </a:ext>
                </a:extLst>
              </p:cNvPr>
              <p:cNvSpPr>
                <a:spLocks noChangeArrowheads="1"/>
              </p:cNvSpPr>
              <p:nvPr/>
            </p:nvSpPr>
            <p:spPr bwMode="auto">
              <a:xfrm>
                <a:off x="5398" y="2749"/>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8" name="Rectangle 98">
                <a:extLst>
                  <a:ext uri="{FF2B5EF4-FFF2-40B4-BE49-F238E27FC236}">
                    <a16:creationId xmlns:a16="http://schemas.microsoft.com/office/drawing/2014/main" id="{A1086DAD-589A-7E75-E40C-CE307A8197DF}"/>
                  </a:ext>
                </a:extLst>
              </p:cNvPr>
              <p:cNvSpPr>
                <a:spLocks noChangeArrowheads="1"/>
              </p:cNvSpPr>
              <p:nvPr/>
            </p:nvSpPr>
            <p:spPr bwMode="auto">
              <a:xfrm>
                <a:off x="5615" y="2732"/>
                <a:ext cx="3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約2.5年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99" name="Rectangle 99">
                <a:extLst>
                  <a:ext uri="{FF2B5EF4-FFF2-40B4-BE49-F238E27FC236}">
                    <a16:creationId xmlns:a16="http://schemas.microsoft.com/office/drawing/2014/main" id="{DA575928-F2E7-658B-F650-C40EAED435B5}"/>
                  </a:ext>
                </a:extLst>
              </p:cNvPr>
              <p:cNvSpPr>
                <a:spLocks noChangeArrowheads="1"/>
              </p:cNvSpPr>
              <p:nvPr/>
            </p:nvSpPr>
            <p:spPr bwMode="auto">
              <a:xfrm>
                <a:off x="300" y="3018"/>
                <a:ext cx="5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新潟県中越地震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0" name="Rectangle 100">
                <a:extLst>
                  <a:ext uri="{FF2B5EF4-FFF2-40B4-BE49-F238E27FC236}">
                    <a16:creationId xmlns:a16="http://schemas.microsoft.com/office/drawing/2014/main" id="{EBEBC5A4-7D1A-6F81-7F81-305659C90DB7}"/>
                  </a:ext>
                </a:extLst>
              </p:cNvPr>
              <p:cNvSpPr>
                <a:spLocks noChangeArrowheads="1"/>
              </p:cNvSpPr>
              <p:nvPr/>
            </p:nvSpPr>
            <p:spPr bwMode="auto">
              <a:xfrm>
                <a:off x="853" y="3007"/>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1" name="Rectangle 101">
                <a:extLst>
                  <a:ext uri="{FF2B5EF4-FFF2-40B4-BE49-F238E27FC236}">
                    <a16:creationId xmlns:a16="http://schemas.microsoft.com/office/drawing/2014/main" id="{D7E4002C-B93B-ADA1-D575-0E1B130D445A}"/>
                  </a:ext>
                </a:extLst>
              </p:cNvPr>
              <p:cNvSpPr>
                <a:spLocks noChangeArrowheads="1"/>
              </p:cNvSpPr>
              <p:nvPr/>
            </p:nvSpPr>
            <p:spPr bwMode="auto">
              <a:xfrm>
                <a:off x="1319" y="3027"/>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2" name="Rectangle 102">
                <a:extLst>
                  <a:ext uri="{FF2B5EF4-FFF2-40B4-BE49-F238E27FC236}">
                    <a16:creationId xmlns:a16="http://schemas.microsoft.com/office/drawing/2014/main" id="{1702667C-09D7-B848-C88F-0985C874E005}"/>
                  </a:ext>
                </a:extLst>
              </p:cNvPr>
              <p:cNvSpPr>
                <a:spLocks noChangeArrowheads="1"/>
              </p:cNvSpPr>
              <p:nvPr/>
            </p:nvSpPr>
            <p:spPr bwMode="auto">
              <a:xfrm>
                <a:off x="1923" y="3015"/>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3,175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3" name="Rectangle 103">
                <a:extLst>
                  <a:ext uri="{FF2B5EF4-FFF2-40B4-BE49-F238E27FC236}">
                    <a16:creationId xmlns:a16="http://schemas.microsoft.com/office/drawing/2014/main" id="{D4783062-026A-5518-4D10-561501B02B3E}"/>
                  </a:ext>
                </a:extLst>
              </p:cNvPr>
              <p:cNvSpPr>
                <a:spLocks noChangeArrowheads="1"/>
              </p:cNvSpPr>
              <p:nvPr/>
            </p:nvSpPr>
            <p:spPr bwMode="auto">
              <a:xfrm>
                <a:off x="2222" y="3015"/>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13,810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4" name="Rectangle 104">
                <a:extLst>
                  <a:ext uri="{FF2B5EF4-FFF2-40B4-BE49-F238E27FC236}">
                    <a16:creationId xmlns:a16="http://schemas.microsoft.com/office/drawing/2014/main" id="{CC7734B9-2A80-D893-9CCB-5EBB74911A71}"/>
                  </a:ext>
                </a:extLst>
              </p:cNvPr>
              <p:cNvSpPr>
                <a:spLocks noChangeArrowheads="1"/>
              </p:cNvSpPr>
              <p:nvPr/>
            </p:nvSpPr>
            <p:spPr bwMode="auto">
              <a:xfrm>
                <a:off x="2522" y="3015"/>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105,682</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5" name="Rectangle 105">
                <a:extLst>
                  <a:ext uri="{FF2B5EF4-FFF2-40B4-BE49-F238E27FC236}">
                    <a16:creationId xmlns:a16="http://schemas.microsoft.com/office/drawing/2014/main" id="{60A16E2A-F6A7-C904-2ED0-3176A5E58133}"/>
                  </a:ext>
                </a:extLst>
              </p:cNvPr>
              <p:cNvSpPr>
                <a:spLocks noChangeArrowheads="1"/>
              </p:cNvSpPr>
              <p:nvPr/>
            </p:nvSpPr>
            <p:spPr bwMode="auto">
              <a:xfrm>
                <a:off x="2843" y="3124"/>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6" name="Rectangle 106">
                <a:extLst>
                  <a:ext uri="{FF2B5EF4-FFF2-40B4-BE49-F238E27FC236}">
                    <a16:creationId xmlns:a16="http://schemas.microsoft.com/office/drawing/2014/main" id="{A677E7B2-C83E-7390-500B-B5DC5DB62403}"/>
                  </a:ext>
                </a:extLst>
              </p:cNvPr>
              <p:cNvSpPr>
                <a:spLocks noChangeArrowheads="1"/>
              </p:cNvSpPr>
              <p:nvPr/>
            </p:nvSpPr>
            <p:spPr bwMode="auto">
              <a:xfrm>
                <a:off x="3129" y="3124"/>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7" name="Rectangle 107">
                <a:extLst>
                  <a:ext uri="{FF2B5EF4-FFF2-40B4-BE49-F238E27FC236}">
                    <a16:creationId xmlns:a16="http://schemas.microsoft.com/office/drawing/2014/main" id="{36E5B004-CE86-2EAA-50BD-6FAF75205AEA}"/>
                  </a:ext>
                </a:extLst>
              </p:cNvPr>
              <p:cNvSpPr>
                <a:spLocks noChangeArrowheads="1"/>
              </p:cNvSpPr>
              <p:nvPr/>
            </p:nvSpPr>
            <p:spPr bwMode="auto">
              <a:xfrm>
                <a:off x="1319" y="2754"/>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4577BA"/>
                    </a:solidFill>
                    <a:effectLst/>
                    <a:uLnTx/>
                    <a:uFillTx/>
                    <a:latin typeface="メイリオ" panose="020B0604030504040204" pitchFamily="50" charset="-128"/>
                    <a:ea typeface="メイリオ" panose="020B0604030504040204" pitchFamily="50" charset="-128"/>
                    <a:cs typeface="+mn-cs"/>
                  </a:rPr>
                  <a:t>水害</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8" name="Rectangle 108">
                <a:extLst>
                  <a:ext uri="{FF2B5EF4-FFF2-40B4-BE49-F238E27FC236}">
                    <a16:creationId xmlns:a16="http://schemas.microsoft.com/office/drawing/2014/main" id="{4FC4D307-D895-F915-A3A8-04D521EC5FE7}"/>
                  </a:ext>
                </a:extLst>
              </p:cNvPr>
              <p:cNvSpPr>
                <a:spLocks noChangeArrowheads="1"/>
              </p:cNvSpPr>
              <p:nvPr/>
            </p:nvSpPr>
            <p:spPr bwMode="auto">
              <a:xfrm>
                <a:off x="1923" y="2743"/>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3,650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09" name="Rectangle 109">
                <a:extLst>
                  <a:ext uri="{FF2B5EF4-FFF2-40B4-BE49-F238E27FC236}">
                    <a16:creationId xmlns:a16="http://schemas.microsoft.com/office/drawing/2014/main" id="{171A8A68-A7AD-6F82-163E-C71BF07D987E}"/>
                  </a:ext>
                </a:extLst>
              </p:cNvPr>
              <p:cNvSpPr>
                <a:spLocks noChangeArrowheads="1"/>
              </p:cNvSpPr>
              <p:nvPr/>
            </p:nvSpPr>
            <p:spPr bwMode="auto">
              <a:xfrm>
                <a:off x="2222" y="2743"/>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33,951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0" name="Rectangle 110">
                <a:extLst>
                  <a:ext uri="{FF2B5EF4-FFF2-40B4-BE49-F238E27FC236}">
                    <a16:creationId xmlns:a16="http://schemas.microsoft.com/office/drawing/2014/main" id="{DDBE8061-6187-0D50-D4DE-107A3760E087}"/>
                  </a:ext>
                </a:extLst>
              </p:cNvPr>
              <p:cNvSpPr>
                <a:spLocks noChangeArrowheads="1"/>
              </p:cNvSpPr>
              <p:nvPr/>
            </p:nvSpPr>
            <p:spPr bwMode="auto">
              <a:xfrm>
                <a:off x="2522" y="2743"/>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107,717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1" name="Rectangle 111">
                <a:extLst>
                  <a:ext uri="{FF2B5EF4-FFF2-40B4-BE49-F238E27FC236}">
                    <a16:creationId xmlns:a16="http://schemas.microsoft.com/office/drawing/2014/main" id="{F1C76D68-6FD0-C303-8AB4-38D0144105A7}"/>
                  </a:ext>
                </a:extLst>
              </p:cNvPr>
              <p:cNvSpPr>
                <a:spLocks noChangeArrowheads="1"/>
              </p:cNvSpPr>
              <p:nvPr/>
            </p:nvSpPr>
            <p:spPr bwMode="auto">
              <a:xfrm>
                <a:off x="2897" y="2743"/>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8,256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2" name="Rectangle 112">
                <a:extLst>
                  <a:ext uri="{FF2B5EF4-FFF2-40B4-BE49-F238E27FC236}">
                    <a16:creationId xmlns:a16="http://schemas.microsoft.com/office/drawing/2014/main" id="{0433484B-AFB8-87FE-EAEE-E1A84A37DA18}"/>
                  </a:ext>
                </a:extLst>
              </p:cNvPr>
              <p:cNvSpPr>
                <a:spLocks noChangeArrowheads="1"/>
              </p:cNvSpPr>
              <p:nvPr/>
            </p:nvSpPr>
            <p:spPr bwMode="auto">
              <a:xfrm>
                <a:off x="3137" y="2743"/>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23,010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3" name="Rectangle 113">
                <a:extLst>
                  <a:ext uri="{FF2B5EF4-FFF2-40B4-BE49-F238E27FC236}">
                    <a16:creationId xmlns:a16="http://schemas.microsoft.com/office/drawing/2014/main" id="{5178A574-A732-DC70-CA2B-908B8FE92C6C}"/>
                  </a:ext>
                </a:extLst>
              </p:cNvPr>
              <p:cNvSpPr>
                <a:spLocks noChangeArrowheads="1"/>
              </p:cNvSpPr>
              <p:nvPr/>
            </p:nvSpPr>
            <p:spPr bwMode="auto">
              <a:xfrm>
                <a:off x="3778" y="2743"/>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176,584</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4" name="Rectangle 114">
                <a:extLst>
                  <a:ext uri="{FF2B5EF4-FFF2-40B4-BE49-F238E27FC236}">
                    <a16:creationId xmlns:a16="http://schemas.microsoft.com/office/drawing/2014/main" id="{ACA3AE0E-B903-DBD0-13FC-746A23CC337F}"/>
                  </a:ext>
                </a:extLst>
              </p:cNvPr>
              <p:cNvSpPr>
                <a:spLocks noChangeArrowheads="1"/>
              </p:cNvSpPr>
              <p:nvPr/>
            </p:nvSpPr>
            <p:spPr bwMode="auto">
              <a:xfrm>
                <a:off x="5353" y="2043"/>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311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5" name="Rectangle 115">
                <a:extLst>
                  <a:ext uri="{FF2B5EF4-FFF2-40B4-BE49-F238E27FC236}">
                    <a16:creationId xmlns:a16="http://schemas.microsoft.com/office/drawing/2014/main" id="{91671897-6757-7A3C-D9E1-7DA04AF09D04}"/>
                  </a:ext>
                </a:extLst>
              </p:cNvPr>
              <p:cNvSpPr>
                <a:spLocks noChangeArrowheads="1"/>
              </p:cNvSpPr>
              <p:nvPr/>
            </p:nvSpPr>
            <p:spPr bwMode="auto">
              <a:xfrm>
                <a:off x="5703" y="2052"/>
                <a:ext cx="2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6" name="Rectangle 116">
                <a:extLst>
                  <a:ext uri="{FF2B5EF4-FFF2-40B4-BE49-F238E27FC236}">
                    <a16:creationId xmlns:a16="http://schemas.microsoft.com/office/drawing/2014/main" id="{27CCFF85-FFD8-381A-78B3-12280FCF9517}"/>
                  </a:ext>
                </a:extLst>
              </p:cNvPr>
              <p:cNvSpPr>
                <a:spLocks noChangeArrowheads="1"/>
              </p:cNvSpPr>
              <p:nvPr/>
            </p:nvSpPr>
            <p:spPr bwMode="auto">
              <a:xfrm>
                <a:off x="1319" y="2413"/>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4577BA"/>
                    </a:solidFill>
                    <a:effectLst/>
                    <a:uLnTx/>
                    <a:uFillTx/>
                    <a:latin typeface="メイリオ" panose="020B0604030504040204" pitchFamily="50" charset="-128"/>
                    <a:ea typeface="メイリオ" panose="020B0604030504040204" pitchFamily="50" charset="-128"/>
                    <a:cs typeface="+mn-cs"/>
                  </a:rPr>
                  <a:t>水害</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7" name="Rectangle 117">
                <a:extLst>
                  <a:ext uri="{FF2B5EF4-FFF2-40B4-BE49-F238E27FC236}">
                    <a16:creationId xmlns:a16="http://schemas.microsoft.com/office/drawing/2014/main" id="{370FB0CF-D1D1-21D4-4BB5-4704786D8D01}"/>
                  </a:ext>
                </a:extLst>
              </p:cNvPr>
              <p:cNvSpPr>
                <a:spLocks noChangeArrowheads="1"/>
              </p:cNvSpPr>
              <p:nvPr/>
            </p:nvSpPr>
            <p:spPr bwMode="auto">
              <a:xfrm>
                <a:off x="1923" y="2404"/>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6,603</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8" name="Rectangle 118">
                <a:extLst>
                  <a:ext uri="{FF2B5EF4-FFF2-40B4-BE49-F238E27FC236}">
                    <a16:creationId xmlns:a16="http://schemas.microsoft.com/office/drawing/2014/main" id="{41F25419-D936-56C9-8CAB-D26A75898B73}"/>
                  </a:ext>
                </a:extLst>
              </p:cNvPr>
              <p:cNvSpPr>
                <a:spLocks noChangeArrowheads="1"/>
              </p:cNvSpPr>
              <p:nvPr/>
            </p:nvSpPr>
            <p:spPr bwMode="auto">
              <a:xfrm>
                <a:off x="2222" y="2404"/>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10,012</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19" name="Rectangle 119">
                <a:extLst>
                  <a:ext uri="{FF2B5EF4-FFF2-40B4-BE49-F238E27FC236}">
                    <a16:creationId xmlns:a16="http://schemas.microsoft.com/office/drawing/2014/main" id="{971DE84D-DE6E-6C8F-4EF2-70731D60DF81}"/>
                  </a:ext>
                </a:extLst>
              </p:cNvPr>
              <p:cNvSpPr>
                <a:spLocks noChangeArrowheads="1"/>
              </p:cNvSpPr>
              <p:nvPr/>
            </p:nvSpPr>
            <p:spPr bwMode="auto">
              <a:xfrm>
                <a:off x="2612" y="2404"/>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3,457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0" name="Rectangle 120">
                <a:extLst>
                  <a:ext uri="{FF2B5EF4-FFF2-40B4-BE49-F238E27FC236}">
                    <a16:creationId xmlns:a16="http://schemas.microsoft.com/office/drawing/2014/main" id="{0141E09B-09D1-CE1B-D09B-171E5FAFDA47}"/>
                  </a:ext>
                </a:extLst>
              </p:cNvPr>
              <p:cNvSpPr>
                <a:spLocks noChangeArrowheads="1"/>
              </p:cNvSpPr>
              <p:nvPr/>
            </p:nvSpPr>
            <p:spPr bwMode="auto">
              <a:xfrm>
                <a:off x="2897" y="2404"/>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5,011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1" name="Rectangle 121">
                <a:extLst>
                  <a:ext uri="{FF2B5EF4-FFF2-40B4-BE49-F238E27FC236}">
                    <a16:creationId xmlns:a16="http://schemas.microsoft.com/office/drawing/2014/main" id="{70F7C29C-5CF9-39B0-1338-C556D42DB0A6}"/>
                  </a:ext>
                </a:extLst>
              </p:cNvPr>
              <p:cNvSpPr>
                <a:spLocks noChangeArrowheads="1"/>
              </p:cNvSpPr>
              <p:nvPr/>
            </p:nvSpPr>
            <p:spPr bwMode="auto">
              <a:xfrm>
                <a:off x="3137" y="2404"/>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13,737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2" name="Rectangle 122">
                <a:extLst>
                  <a:ext uri="{FF2B5EF4-FFF2-40B4-BE49-F238E27FC236}">
                    <a16:creationId xmlns:a16="http://schemas.microsoft.com/office/drawing/2014/main" id="{1AC40893-E796-61F4-91C4-581849497863}"/>
                  </a:ext>
                </a:extLst>
              </p:cNvPr>
              <p:cNvSpPr>
                <a:spLocks noChangeArrowheads="1"/>
              </p:cNvSpPr>
              <p:nvPr/>
            </p:nvSpPr>
            <p:spPr bwMode="auto">
              <a:xfrm>
                <a:off x="5110" y="2382"/>
                <a:ext cx="3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190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3" name="Rectangle 123">
                <a:extLst>
                  <a:ext uri="{FF2B5EF4-FFF2-40B4-BE49-F238E27FC236}">
                    <a16:creationId xmlns:a16="http://schemas.microsoft.com/office/drawing/2014/main" id="{840B6071-D869-2FC8-258D-0DDDED726EE6}"/>
                  </a:ext>
                </a:extLst>
              </p:cNvPr>
              <p:cNvSpPr>
                <a:spLocks noChangeArrowheads="1"/>
              </p:cNvSpPr>
              <p:nvPr/>
            </p:nvSpPr>
            <p:spPr bwMode="auto">
              <a:xfrm>
                <a:off x="5398" y="2407"/>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4" name="Rectangle 124">
                <a:extLst>
                  <a:ext uri="{FF2B5EF4-FFF2-40B4-BE49-F238E27FC236}">
                    <a16:creationId xmlns:a16="http://schemas.microsoft.com/office/drawing/2014/main" id="{9B1BE71B-82D9-9658-5005-742B4E59FE2F}"/>
                  </a:ext>
                </a:extLst>
              </p:cNvPr>
              <p:cNvSpPr>
                <a:spLocks noChangeArrowheads="1"/>
              </p:cNvSpPr>
              <p:nvPr/>
            </p:nvSpPr>
            <p:spPr bwMode="auto">
              <a:xfrm>
                <a:off x="5703" y="2390"/>
                <a:ext cx="2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5" name="Rectangle 125">
                <a:extLst>
                  <a:ext uri="{FF2B5EF4-FFF2-40B4-BE49-F238E27FC236}">
                    <a16:creationId xmlns:a16="http://schemas.microsoft.com/office/drawing/2014/main" id="{FEF1E8A1-7F40-D661-6A77-2947316ED00A}"/>
                  </a:ext>
                </a:extLst>
              </p:cNvPr>
              <p:cNvSpPr>
                <a:spLocks noChangeArrowheads="1"/>
              </p:cNvSpPr>
              <p:nvPr/>
            </p:nvSpPr>
            <p:spPr bwMode="auto">
              <a:xfrm>
                <a:off x="3823" y="2404"/>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38,835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6" name="Rectangle 126">
                <a:extLst>
                  <a:ext uri="{FF2B5EF4-FFF2-40B4-BE49-F238E27FC236}">
                    <a16:creationId xmlns:a16="http://schemas.microsoft.com/office/drawing/2014/main" id="{409EC2B2-BDA2-BC50-3346-929F6E76E0E2}"/>
                  </a:ext>
                </a:extLst>
              </p:cNvPr>
              <p:cNvSpPr>
                <a:spLocks noChangeArrowheads="1"/>
              </p:cNvSpPr>
              <p:nvPr/>
            </p:nvSpPr>
            <p:spPr bwMode="auto">
              <a:xfrm>
                <a:off x="4814" y="2404"/>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44,048</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7" name="Rectangle 127">
                <a:extLst>
                  <a:ext uri="{FF2B5EF4-FFF2-40B4-BE49-F238E27FC236}">
                    <a16:creationId xmlns:a16="http://schemas.microsoft.com/office/drawing/2014/main" id="{3CA44149-ADDE-5E26-29DE-CE8129F2A32F}"/>
                  </a:ext>
                </a:extLst>
              </p:cNvPr>
              <p:cNvSpPr>
                <a:spLocks noChangeArrowheads="1"/>
              </p:cNvSpPr>
              <p:nvPr/>
            </p:nvSpPr>
            <p:spPr bwMode="auto">
              <a:xfrm>
                <a:off x="1319" y="2074"/>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8" name="Rectangle 128">
                <a:extLst>
                  <a:ext uri="{FF2B5EF4-FFF2-40B4-BE49-F238E27FC236}">
                    <a16:creationId xmlns:a16="http://schemas.microsoft.com/office/drawing/2014/main" id="{C178A160-AB71-6846-15BC-DE2665E6AFC5}"/>
                  </a:ext>
                </a:extLst>
              </p:cNvPr>
              <p:cNvSpPr>
                <a:spLocks noChangeArrowheads="1"/>
              </p:cNvSpPr>
              <p:nvPr/>
            </p:nvSpPr>
            <p:spPr bwMode="auto">
              <a:xfrm>
                <a:off x="1923" y="2063"/>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8,657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29" name="Rectangle 129">
                <a:extLst>
                  <a:ext uri="{FF2B5EF4-FFF2-40B4-BE49-F238E27FC236}">
                    <a16:creationId xmlns:a16="http://schemas.microsoft.com/office/drawing/2014/main" id="{21849BCA-094E-9967-A292-066371C7849D}"/>
                  </a:ext>
                </a:extLst>
              </p:cNvPr>
              <p:cNvSpPr>
                <a:spLocks noChangeArrowheads="1"/>
              </p:cNvSpPr>
              <p:nvPr/>
            </p:nvSpPr>
            <p:spPr bwMode="auto">
              <a:xfrm>
                <a:off x="2222" y="2063"/>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34,491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0" name="Rectangle 130">
                <a:extLst>
                  <a:ext uri="{FF2B5EF4-FFF2-40B4-BE49-F238E27FC236}">
                    <a16:creationId xmlns:a16="http://schemas.microsoft.com/office/drawing/2014/main" id="{EA128BB8-A439-7923-B5F2-6B8C789F86E6}"/>
                  </a:ext>
                </a:extLst>
              </p:cNvPr>
              <p:cNvSpPr>
                <a:spLocks noChangeArrowheads="1"/>
              </p:cNvSpPr>
              <p:nvPr/>
            </p:nvSpPr>
            <p:spPr bwMode="auto">
              <a:xfrm>
                <a:off x="2522" y="2063"/>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155,095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1" name="Rectangle 131">
                <a:extLst>
                  <a:ext uri="{FF2B5EF4-FFF2-40B4-BE49-F238E27FC236}">
                    <a16:creationId xmlns:a16="http://schemas.microsoft.com/office/drawing/2014/main" id="{C2B8D8CB-BB05-9158-B11A-1DA46D19CE3E}"/>
                  </a:ext>
                </a:extLst>
              </p:cNvPr>
              <p:cNvSpPr>
                <a:spLocks noChangeArrowheads="1"/>
              </p:cNvSpPr>
              <p:nvPr/>
            </p:nvSpPr>
            <p:spPr bwMode="auto">
              <a:xfrm>
                <a:off x="2843" y="2171"/>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2" name="Rectangle 132">
                <a:extLst>
                  <a:ext uri="{FF2B5EF4-FFF2-40B4-BE49-F238E27FC236}">
                    <a16:creationId xmlns:a16="http://schemas.microsoft.com/office/drawing/2014/main" id="{0563D5C0-6D96-3774-4182-5DAA330E70B0}"/>
                  </a:ext>
                </a:extLst>
              </p:cNvPr>
              <p:cNvSpPr>
                <a:spLocks noChangeArrowheads="1"/>
              </p:cNvSpPr>
              <p:nvPr/>
            </p:nvSpPr>
            <p:spPr bwMode="auto">
              <a:xfrm>
                <a:off x="3129" y="2171"/>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3" name="Rectangle 133">
                <a:extLst>
                  <a:ext uri="{FF2B5EF4-FFF2-40B4-BE49-F238E27FC236}">
                    <a16:creationId xmlns:a16="http://schemas.microsoft.com/office/drawing/2014/main" id="{DA6B7F6F-9ACE-3770-BD49-8D459908899F}"/>
                  </a:ext>
                </a:extLst>
              </p:cNvPr>
              <p:cNvSpPr>
                <a:spLocks noChangeArrowheads="1"/>
              </p:cNvSpPr>
              <p:nvPr/>
            </p:nvSpPr>
            <p:spPr bwMode="auto">
              <a:xfrm>
                <a:off x="3414" y="2171"/>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4" name="Rectangle 134">
                <a:extLst>
                  <a:ext uri="{FF2B5EF4-FFF2-40B4-BE49-F238E27FC236}">
                    <a16:creationId xmlns:a16="http://schemas.microsoft.com/office/drawing/2014/main" id="{BEDF6B89-B340-700E-CB3F-6BD85144DE13}"/>
                  </a:ext>
                </a:extLst>
              </p:cNvPr>
              <p:cNvSpPr>
                <a:spLocks noChangeArrowheads="1"/>
              </p:cNvSpPr>
              <p:nvPr/>
            </p:nvSpPr>
            <p:spPr bwMode="auto">
              <a:xfrm>
                <a:off x="3778" y="1790"/>
                <a:ext cx="2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en-US"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164,665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5" name="Rectangle 135">
                <a:extLst>
                  <a:ext uri="{FF2B5EF4-FFF2-40B4-BE49-F238E27FC236}">
                    <a16:creationId xmlns:a16="http://schemas.microsoft.com/office/drawing/2014/main" id="{773C69AD-DDA7-8C97-D865-0004E0FABE67}"/>
                  </a:ext>
                </a:extLst>
              </p:cNvPr>
              <p:cNvSpPr>
                <a:spLocks noChangeArrowheads="1"/>
              </p:cNvSpPr>
              <p:nvPr/>
            </p:nvSpPr>
            <p:spPr bwMode="auto">
              <a:xfrm>
                <a:off x="3778" y="2063"/>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198,243</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6" name="Rectangle 136">
                <a:extLst>
                  <a:ext uri="{FF2B5EF4-FFF2-40B4-BE49-F238E27FC236}">
                    <a16:creationId xmlns:a16="http://schemas.microsoft.com/office/drawing/2014/main" id="{0A8393B0-CCAC-5304-CED8-05034A60277B}"/>
                  </a:ext>
                </a:extLst>
              </p:cNvPr>
              <p:cNvSpPr>
                <a:spLocks noChangeArrowheads="1"/>
              </p:cNvSpPr>
              <p:nvPr/>
            </p:nvSpPr>
            <p:spPr bwMode="auto">
              <a:xfrm>
                <a:off x="5254" y="1499"/>
                <a:ext cx="30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1,500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7" name="Rectangle 137">
                <a:extLst>
                  <a:ext uri="{FF2B5EF4-FFF2-40B4-BE49-F238E27FC236}">
                    <a16:creationId xmlns:a16="http://schemas.microsoft.com/office/drawing/2014/main" id="{EAE3B7D5-A939-5953-6594-80E00227FB4D}"/>
                  </a:ext>
                </a:extLst>
              </p:cNvPr>
              <p:cNvSpPr>
                <a:spLocks noChangeArrowheads="1"/>
              </p:cNvSpPr>
              <p:nvPr/>
            </p:nvSpPr>
            <p:spPr bwMode="auto">
              <a:xfrm>
                <a:off x="5703" y="1507"/>
                <a:ext cx="2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約3年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8" name="Rectangle 138">
                <a:extLst>
                  <a:ext uri="{FF2B5EF4-FFF2-40B4-BE49-F238E27FC236}">
                    <a16:creationId xmlns:a16="http://schemas.microsoft.com/office/drawing/2014/main" id="{D828EB7C-A750-4905-434E-8D830C05808C}"/>
                  </a:ext>
                </a:extLst>
              </p:cNvPr>
              <p:cNvSpPr>
                <a:spLocks noChangeArrowheads="1"/>
              </p:cNvSpPr>
              <p:nvPr/>
            </p:nvSpPr>
            <p:spPr bwMode="auto">
              <a:xfrm>
                <a:off x="300" y="1793"/>
                <a:ext cx="80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令和６年能登半島地震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39" name="Rectangle 139">
                <a:extLst>
                  <a:ext uri="{FF2B5EF4-FFF2-40B4-BE49-F238E27FC236}">
                    <a16:creationId xmlns:a16="http://schemas.microsoft.com/office/drawing/2014/main" id="{3DFB99EE-666F-1514-B24E-F67AFF399F16}"/>
                  </a:ext>
                </a:extLst>
              </p:cNvPr>
              <p:cNvSpPr>
                <a:spLocks noChangeArrowheads="1"/>
              </p:cNvSpPr>
              <p:nvPr/>
            </p:nvSpPr>
            <p:spPr bwMode="auto">
              <a:xfrm>
                <a:off x="1090" y="1782"/>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0" name="Rectangle 140">
                <a:extLst>
                  <a:ext uri="{FF2B5EF4-FFF2-40B4-BE49-F238E27FC236}">
                    <a16:creationId xmlns:a16="http://schemas.microsoft.com/office/drawing/2014/main" id="{261D7EA1-637F-6199-F01B-A5A55C27F01B}"/>
                  </a:ext>
                </a:extLst>
              </p:cNvPr>
              <p:cNvSpPr>
                <a:spLocks noChangeArrowheads="1"/>
              </p:cNvSpPr>
              <p:nvPr/>
            </p:nvSpPr>
            <p:spPr bwMode="auto">
              <a:xfrm>
                <a:off x="1923" y="1790"/>
                <a:ext cx="189"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en-US"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6,520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1" name="Rectangle 141">
                <a:extLst>
                  <a:ext uri="{FF2B5EF4-FFF2-40B4-BE49-F238E27FC236}">
                    <a16:creationId xmlns:a16="http://schemas.microsoft.com/office/drawing/2014/main" id="{A13066C4-190E-3BCE-E4A2-C856CCC2DA4E}"/>
                  </a:ext>
                </a:extLst>
              </p:cNvPr>
              <p:cNvSpPr>
                <a:spLocks noChangeArrowheads="1"/>
              </p:cNvSpPr>
              <p:nvPr/>
            </p:nvSpPr>
            <p:spPr bwMode="auto">
              <a:xfrm>
                <a:off x="2222" y="1790"/>
                <a:ext cx="23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en-US"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23,600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2" name="Rectangle 142">
                <a:extLst>
                  <a:ext uri="{FF2B5EF4-FFF2-40B4-BE49-F238E27FC236}">
                    <a16:creationId xmlns:a16="http://schemas.microsoft.com/office/drawing/2014/main" id="{974E0682-A202-E45D-AE90-BDCCEEA9EADD}"/>
                  </a:ext>
                </a:extLst>
              </p:cNvPr>
              <p:cNvSpPr>
                <a:spLocks noChangeArrowheads="1"/>
              </p:cNvSpPr>
              <p:nvPr/>
            </p:nvSpPr>
            <p:spPr bwMode="auto">
              <a:xfrm>
                <a:off x="2522" y="1790"/>
                <a:ext cx="2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en-US"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134,520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3" name="Rectangle 143">
                <a:extLst>
                  <a:ext uri="{FF2B5EF4-FFF2-40B4-BE49-F238E27FC236}">
                    <a16:creationId xmlns:a16="http://schemas.microsoft.com/office/drawing/2014/main" id="{9FAF481F-525D-DF3B-E61F-11FE5F893605}"/>
                  </a:ext>
                </a:extLst>
              </p:cNvPr>
              <p:cNvSpPr>
                <a:spLocks noChangeArrowheads="1"/>
              </p:cNvSpPr>
              <p:nvPr/>
            </p:nvSpPr>
            <p:spPr bwMode="auto">
              <a:xfrm>
                <a:off x="3058" y="1790"/>
                <a:ext cx="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4" name="Rectangle 144">
                <a:extLst>
                  <a:ext uri="{FF2B5EF4-FFF2-40B4-BE49-F238E27FC236}">
                    <a16:creationId xmlns:a16="http://schemas.microsoft.com/office/drawing/2014/main" id="{51AF0AD4-1E33-124F-843E-BE2B5B9F8CEA}"/>
                  </a:ext>
                </a:extLst>
              </p:cNvPr>
              <p:cNvSpPr>
                <a:spLocks noChangeArrowheads="1"/>
              </p:cNvSpPr>
              <p:nvPr/>
            </p:nvSpPr>
            <p:spPr bwMode="auto">
              <a:xfrm>
                <a:off x="3298" y="1790"/>
                <a:ext cx="9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19</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5" name="Rectangle 145">
                <a:extLst>
                  <a:ext uri="{FF2B5EF4-FFF2-40B4-BE49-F238E27FC236}">
                    <a16:creationId xmlns:a16="http://schemas.microsoft.com/office/drawing/2014/main" id="{BF63705D-7EFB-ABA3-F15F-F690B00AA985}"/>
                  </a:ext>
                </a:extLst>
              </p:cNvPr>
              <p:cNvSpPr>
                <a:spLocks noChangeArrowheads="1"/>
              </p:cNvSpPr>
              <p:nvPr/>
            </p:nvSpPr>
            <p:spPr bwMode="auto">
              <a:xfrm>
                <a:off x="300" y="1521"/>
                <a:ext cx="6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阪神・淡路大震災</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6" name="Rectangle 146">
                <a:extLst>
                  <a:ext uri="{FF2B5EF4-FFF2-40B4-BE49-F238E27FC236}">
                    <a16:creationId xmlns:a16="http://schemas.microsoft.com/office/drawing/2014/main" id="{8100600F-97C4-7642-D9EC-981E7AAB0AEE}"/>
                  </a:ext>
                </a:extLst>
              </p:cNvPr>
              <p:cNvSpPr>
                <a:spLocks noChangeArrowheads="1"/>
              </p:cNvSpPr>
              <p:nvPr/>
            </p:nvSpPr>
            <p:spPr bwMode="auto">
              <a:xfrm>
                <a:off x="932" y="1510"/>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7" name="Rectangle 147">
                <a:extLst>
                  <a:ext uri="{FF2B5EF4-FFF2-40B4-BE49-F238E27FC236}">
                    <a16:creationId xmlns:a16="http://schemas.microsoft.com/office/drawing/2014/main" id="{5993CD7D-E459-3467-B0BB-F1EBA21BC6F7}"/>
                  </a:ext>
                </a:extLst>
              </p:cNvPr>
              <p:cNvSpPr>
                <a:spLocks noChangeArrowheads="1"/>
              </p:cNvSpPr>
              <p:nvPr/>
            </p:nvSpPr>
            <p:spPr bwMode="auto">
              <a:xfrm>
                <a:off x="1319" y="1529"/>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738" b="1" i="0" u="none" strike="noStrike" kern="1200" cap="none" spc="0" normalizeH="0" baseline="0" noProof="0">
                    <a:ln>
                      <a:noFill/>
                    </a:ln>
                    <a:solidFill>
                      <a:srgbClr val="ED7D31"/>
                    </a:solidFill>
                    <a:effectLst/>
                    <a:uLnTx/>
                    <a:uFillTx/>
                    <a:latin typeface="メイリオ" panose="020B0604030504040204" pitchFamily="50" charset="-128"/>
                    <a:ea typeface="メイリオ" panose="020B0604030504040204" pitchFamily="50" charset="-128"/>
                    <a:cs typeface="+mn-cs"/>
                  </a:rPr>
                  <a:t>地震</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8" name="Rectangle 148">
                <a:extLst>
                  <a:ext uri="{FF2B5EF4-FFF2-40B4-BE49-F238E27FC236}">
                    <a16:creationId xmlns:a16="http://schemas.microsoft.com/office/drawing/2014/main" id="{3CE63A1B-4D67-4671-D5FA-52C666489DA2}"/>
                  </a:ext>
                </a:extLst>
              </p:cNvPr>
              <p:cNvSpPr>
                <a:spLocks noChangeArrowheads="1"/>
              </p:cNvSpPr>
              <p:nvPr/>
            </p:nvSpPr>
            <p:spPr bwMode="auto">
              <a:xfrm>
                <a:off x="1833" y="1518"/>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104,906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49" name="Rectangle 149">
                <a:extLst>
                  <a:ext uri="{FF2B5EF4-FFF2-40B4-BE49-F238E27FC236}">
                    <a16:creationId xmlns:a16="http://schemas.microsoft.com/office/drawing/2014/main" id="{958BF4FA-5370-5C81-C95B-D295300A14BE}"/>
                  </a:ext>
                </a:extLst>
              </p:cNvPr>
              <p:cNvSpPr>
                <a:spLocks noChangeArrowheads="1"/>
              </p:cNvSpPr>
              <p:nvPr/>
            </p:nvSpPr>
            <p:spPr bwMode="auto">
              <a:xfrm>
                <a:off x="2177" y="1518"/>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144,274</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0" name="Rectangle 150">
                <a:extLst>
                  <a:ext uri="{FF2B5EF4-FFF2-40B4-BE49-F238E27FC236}">
                    <a16:creationId xmlns:a16="http://schemas.microsoft.com/office/drawing/2014/main" id="{5F5093E6-2445-2FF4-FB40-2E61DEC2FE8E}"/>
                  </a:ext>
                </a:extLst>
              </p:cNvPr>
              <p:cNvSpPr>
                <a:spLocks noChangeArrowheads="1"/>
              </p:cNvSpPr>
              <p:nvPr/>
            </p:nvSpPr>
            <p:spPr bwMode="auto">
              <a:xfrm>
                <a:off x="2522" y="1518"/>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390,506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1" name="Rectangle 151">
                <a:extLst>
                  <a:ext uri="{FF2B5EF4-FFF2-40B4-BE49-F238E27FC236}">
                    <a16:creationId xmlns:a16="http://schemas.microsoft.com/office/drawing/2014/main" id="{75906AE5-0E7A-0A54-8A36-C140DF7ED81E}"/>
                  </a:ext>
                </a:extLst>
              </p:cNvPr>
              <p:cNvSpPr>
                <a:spLocks noChangeArrowheads="1"/>
              </p:cNvSpPr>
              <p:nvPr/>
            </p:nvSpPr>
            <p:spPr bwMode="auto">
              <a:xfrm>
                <a:off x="2843" y="1626"/>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2" name="Rectangle 152">
                <a:extLst>
                  <a:ext uri="{FF2B5EF4-FFF2-40B4-BE49-F238E27FC236}">
                    <a16:creationId xmlns:a16="http://schemas.microsoft.com/office/drawing/2014/main" id="{2435940E-6F35-B9FA-005E-777F1B17D723}"/>
                  </a:ext>
                </a:extLst>
              </p:cNvPr>
              <p:cNvSpPr>
                <a:spLocks noChangeArrowheads="1"/>
              </p:cNvSpPr>
              <p:nvPr/>
            </p:nvSpPr>
            <p:spPr bwMode="auto">
              <a:xfrm>
                <a:off x="3414" y="1899"/>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3" name="Rectangle 153">
                <a:extLst>
                  <a:ext uri="{FF2B5EF4-FFF2-40B4-BE49-F238E27FC236}">
                    <a16:creationId xmlns:a16="http://schemas.microsoft.com/office/drawing/2014/main" id="{125E7CB4-2874-CD05-2027-79AC43ABFBF0}"/>
                  </a:ext>
                </a:extLst>
              </p:cNvPr>
              <p:cNvSpPr>
                <a:spLocks noChangeArrowheads="1"/>
              </p:cNvSpPr>
              <p:nvPr/>
            </p:nvSpPr>
            <p:spPr bwMode="auto">
              <a:xfrm>
                <a:off x="5212" y="1771"/>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422</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4" name="Rectangle 154">
                <a:extLst>
                  <a:ext uri="{FF2B5EF4-FFF2-40B4-BE49-F238E27FC236}">
                    <a16:creationId xmlns:a16="http://schemas.microsoft.com/office/drawing/2014/main" id="{4AD04F48-6C88-D603-04A4-A751F7EE0816}"/>
                  </a:ext>
                </a:extLst>
              </p:cNvPr>
              <p:cNvSpPr>
                <a:spLocks noChangeArrowheads="1"/>
              </p:cNvSpPr>
              <p:nvPr/>
            </p:nvSpPr>
            <p:spPr bwMode="auto">
              <a:xfrm>
                <a:off x="5398" y="1796"/>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5" name="Rectangle 155">
                <a:extLst>
                  <a:ext uri="{FF2B5EF4-FFF2-40B4-BE49-F238E27FC236}">
                    <a16:creationId xmlns:a16="http://schemas.microsoft.com/office/drawing/2014/main" id="{CC1A7831-D277-83C1-58F1-2F8AC5441AE0}"/>
                  </a:ext>
                </a:extLst>
              </p:cNvPr>
              <p:cNvSpPr>
                <a:spLocks noChangeArrowheads="1"/>
              </p:cNvSpPr>
              <p:nvPr/>
            </p:nvSpPr>
            <p:spPr bwMode="auto">
              <a:xfrm>
                <a:off x="5703" y="1843"/>
                <a:ext cx="23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約2年</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6" name="Rectangle 156">
                <a:extLst>
                  <a:ext uri="{FF2B5EF4-FFF2-40B4-BE49-F238E27FC236}">
                    <a16:creationId xmlns:a16="http://schemas.microsoft.com/office/drawing/2014/main" id="{927E456D-BED0-60DD-A86C-D069B78F2FCB}"/>
                  </a:ext>
                </a:extLst>
              </p:cNvPr>
              <p:cNvSpPr>
                <a:spLocks noChangeArrowheads="1"/>
              </p:cNvSpPr>
              <p:nvPr/>
            </p:nvSpPr>
            <p:spPr bwMode="auto">
              <a:xfrm>
                <a:off x="3182" y="1179"/>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9,786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7" name="Rectangle 157">
                <a:extLst>
                  <a:ext uri="{FF2B5EF4-FFF2-40B4-BE49-F238E27FC236}">
                    <a16:creationId xmlns:a16="http://schemas.microsoft.com/office/drawing/2014/main" id="{37325A1F-09DC-1BEE-0186-F2C9BB32A201}"/>
                  </a:ext>
                </a:extLst>
              </p:cNvPr>
              <p:cNvSpPr>
                <a:spLocks noChangeArrowheads="1"/>
              </p:cNvSpPr>
              <p:nvPr/>
            </p:nvSpPr>
            <p:spPr bwMode="auto">
              <a:xfrm>
                <a:off x="3414" y="1354"/>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8" name="Rectangle 158">
                <a:extLst>
                  <a:ext uri="{FF2B5EF4-FFF2-40B4-BE49-F238E27FC236}">
                    <a16:creationId xmlns:a16="http://schemas.microsoft.com/office/drawing/2014/main" id="{8F8E3D10-D162-2814-84B8-D06A3EC9DB92}"/>
                  </a:ext>
                </a:extLst>
              </p:cNvPr>
              <p:cNvSpPr>
                <a:spLocks noChangeArrowheads="1"/>
              </p:cNvSpPr>
              <p:nvPr/>
            </p:nvSpPr>
            <p:spPr bwMode="auto">
              <a:xfrm>
                <a:off x="1553" y="685"/>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発生</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59" name="Rectangle 159">
                <a:extLst>
                  <a:ext uri="{FF2B5EF4-FFF2-40B4-BE49-F238E27FC236}">
                    <a16:creationId xmlns:a16="http://schemas.microsoft.com/office/drawing/2014/main" id="{916CB8C3-BA35-B98E-DF0B-D456DF7E9A27}"/>
                  </a:ext>
                </a:extLst>
              </p:cNvPr>
              <p:cNvSpPr>
                <a:spLocks noChangeArrowheads="1"/>
              </p:cNvSpPr>
              <p:nvPr/>
            </p:nvSpPr>
            <p:spPr bwMode="auto">
              <a:xfrm>
                <a:off x="1553" y="826"/>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年月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0" name="Rectangle 160">
                <a:extLst>
                  <a:ext uri="{FF2B5EF4-FFF2-40B4-BE49-F238E27FC236}">
                    <a16:creationId xmlns:a16="http://schemas.microsoft.com/office/drawing/2014/main" id="{E6074583-9238-CAA2-B1BA-9F72566D4346}"/>
                  </a:ext>
                </a:extLst>
              </p:cNvPr>
              <p:cNvSpPr>
                <a:spLocks noChangeArrowheads="1"/>
              </p:cNvSpPr>
              <p:nvPr/>
            </p:nvSpPr>
            <p:spPr bwMode="auto">
              <a:xfrm>
                <a:off x="3707" y="117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1,166,168</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1" name="Rectangle 161">
                <a:extLst>
                  <a:ext uri="{FF2B5EF4-FFF2-40B4-BE49-F238E27FC236}">
                    <a16:creationId xmlns:a16="http://schemas.microsoft.com/office/drawing/2014/main" id="{5BF0E014-0597-1D65-3E29-CD19D7C78D4A}"/>
                  </a:ext>
                </a:extLst>
              </p:cNvPr>
              <p:cNvSpPr>
                <a:spLocks noChangeArrowheads="1"/>
              </p:cNvSpPr>
              <p:nvPr/>
            </p:nvSpPr>
            <p:spPr bwMode="auto">
              <a:xfrm>
                <a:off x="3778" y="1518"/>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647,260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2" name="Rectangle 162">
                <a:extLst>
                  <a:ext uri="{FF2B5EF4-FFF2-40B4-BE49-F238E27FC236}">
                    <a16:creationId xmlns:a16="http://schemas.microsoft.com/office/drawing/2014/main" id="{C027C652-AE65-38DD-B144-4FF85F2068FB}"/>
                  </a:ext>
                </a:extLst>
              </p:cNvPr>
              <p:cNvSpPr>
                <a:spLocks noChangeArrowheads="1"/>
              </p:cNvSpPr>
              <p:nvPr/>
            </p:nvSpPr>
            <p:spPr bwMode="auto">
              <a:xfrm>
                <a:off x="300" y="1179"/>
                <a:ext cx="4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923"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東日本大震災</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3" name="Rectangle 163">
                <a:extLst>
                  <a:ext uri="{FF2B5EF4-FFF2-40B4-BE49-F238E27FC236}">
                    <a16:creationId xmlns:a16="http://schemas.microsoft.com/office/drawing/2014/main" id="{41269CB1-9CDC-36BD-9BB5-244CB5A78B97}"/>
                  </a:ext>
                </a:extLst>
              </p:cNvPr>
              <p:cNvSpPr>
                <a:spLocks noChangeArrowheads="1"/>
              </p:cNvSpPr>
              <p:nvPr/>
            </p:nvSpPr>
            <p:spPr bwMode="auto">
              <a:xfrm>
                <a:off x="774" y="1168"/>
                <a:ext cx="15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646"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4" name="Rectangle 164">
                <a:extLst>
                  <a:ext uri="{FF2B5EF4-FFF2-40B4-BE49-F238E27FC236}">
                    <a16:creationId xmlns:a16="http://schemas.microsoft.com/office/drawing/2014/main" id="{21C62B93-27C3-1D50-A201-29848B0E23A6}"/>
                  </a:ext>
                </a:extLst>
              </p:cNvPr>
              <p:cNvSpPr>
                <a:spLocks noChangeArrowheads="1"/>
              </p:cNvSpPr>
              <p:nvPr/>
            </p:nvSpPr>
            <p:spPr bwMode="auto">
              <a:xfrm>
                <a:off x="1833" y="1179"/>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122,005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5" name="Rectangle 165">
                <a:extLst>
                  <a:ext uri="{FF2B5EF4-FFF2-40B4-BE49-F238E27FC236}">
                    <a16:creationId xmlns:a16="http://schemas.microsoft.com/office/drawing/2014/main" id="{BE126BB9-0B41-582F-2174-CA12C06D2D38}"/>
                  </a:ext>
                </a:extLst>
              </p:cNvPr>
              <p:cNvSpPr>
                <a:spLocks noChangeArrowheads="1"/>
              </p:cNvSpPr>
              <p:nvPr/>
            </p:nvSpPr>
            <p:spPr bwMode="auto">
              <a:xfrm>
                <a:off x="2177" y="1179"/>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283,156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6" name="Rectangle 166">
                <a:extLst>
                  <a:ext uri="{FF2B5EF4-FFF2-40B4-BE49-F238E27FC236}">
                    <a16:creationId xmlns:a16="http://schemas.microsoft.com/office/drawing/2014/main" id="{3CCFA8A6-7BEA-550D-783D-265D3E6CD0F7}"/>
                  </a:ext>
                </a:extLst>
              </p:cNvPr>
              <p:cNvSpPr>
                <a:spLocks noChangeArrowheads="1"/>
              </p:cNvSpPr>
              <p:nvPr/>
            </p:nvSpPr>
            <p:spPr bwMode="auto">
              <a:xfrm>
                <a:off x="2522" y="1179"/>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749,732</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7" name="Rectangle 167">
                <a:extLst>
                  <a:ext uri="{FF2B5EF4-FFF2-40B4-BE49-F238E27FC236}">
                    <a16:creationId xmlns:a16="http://schemas.microsoft.com/office/drawing/2014/main" id="{9F76239C-C74B-00D4-A710-78BCD64BEA0D}"/>
                  </a:ext>
                </a:extLst>
              </p:cNvPr>
              <p:cNvSpPr>
                <a:spLocks noChangeArrowheads="1"/>
              </p:cNvSpPr>
              <p:nvPr/>
            </p:nvSpPr>
            <p:spPr bwMode="auto">
              <a:xfrm>
                <a:off x="2897" y="1179"/>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1,489</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8" name="Rectangle 168">
                <a:extLst>
                  <a:ext uri="{FF2B5EF4-FFF2-40B4-BE49-F238E27FC236}">
                    <a16:creationId xmlns:a16="http://schemas.microsoft.com/office/drawing/2014/main" id="{767F10F1-B355-62D7-7AE8-C7D36BE0F690}"/>
                  </a:ext>
                </a:extLst>
              </p:cNvPr>
              <p:cNvSpPr>
                <a:spLocks noChangeArrowheads="1"/>
              </p:cNvSpPr>
              <p:nvPr/>
            </p:nvSpPr>
            <p:spPr bwMode="auto">
              <a:xfrm>
                <a:off x="3129" y="1626"/>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69" name="Rectangle 169">
                <a:extLst>
                  <a:ext uri="{FF2B5EF4-FFF2-40B4-BE49-F238E27FC236}">
                    <a16:creationId xmlns:a16="http://schemas.microsoft.com/office/drawing/2014/main" id="{1B4B2CD8-BD0E-F7D9-B597-2641B9D16786}"/>
                  </a:ext>
                </a:extLst>
              </p:cNvPr>
              <p:cNvSpPr>
                <a:spLocks noChangeArrowheads="1"/>
              </p:cNvSpPr>
              <p:nvPr/>
            </p:nvSpPr>
            <p:spPr bwMode="auto">
              <a:xfrm>
                <a:off x="3467" y="1518"/>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7,574</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0" name="Rectangle 170">
                <a:extLst>
                  <a:ext uri="{FF2B5EF4-FFF2-40B4-BE49-F238E27FC236}">
                    <a16:creationId xmlns:a16="http://schemas.microsoft.com/office/drawing/2014/main" id="{CEA85B24-594D-A157-C1C1-47204ADF6061}"/>
                  </a:ext>
                </a:extLst>
              </p:cNvPr>
              <p:cNvSpPr>
                <a:spLocks noChangeArrowheads="1"/>
              </p:cNvSpPr>
              <p:nvPr/>
            </p:nvSpPr>
            <p:spPr bwMode="auto">
              <a:xfrm>
                <a:off x="3778" y="3015"/>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122,667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1" name="Rectangle 171">
                <a:extLst>
                  <a:ext uri="{FF2B5EF4-FFF2-40B4-BE49-F238E27FC236}">
                    <a16:creationId xmlns:a16="http://schemas.microsoft.com/office/drawing/2014/main" id="{48E843CE-1960-729C-B64A-27A564D12CB8}"/>
                  </a:ext>
                </a:extLst>
              </p:cNvPr>
              <p:cNvSpPr>
                <a:spLocks noChangeArrowheads="1"/>
              </p:cNvSpPr>
              <p:nvPr/>
            </p:nvSpPr>
            <p:spPr bwMode="auto">
              <a:xfrm>
                <a:off x="3823" y="3288"/>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16,285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2" name="Rectangle 172">
                <a:extLst>
                  <a:ext uri="{FF2B5EF4-FFF2-40B4-BE49-F238E27FC236}">
                    <a16:creationId xmlns:a16="http://schemas.microsoft.com/office/drawing/2014/main" id="{50BA3915-44F8-C653-882D-9E2D137F7497}"/>
                  </a:ext>
                </a:extLst>
              </p:cNvPr>
              <p:cNvSpPr>
                <a:spLocks noChangeArrowheads="1"/>
              </p:cNvSpPr>
              <p:nvPr/>
            </p:nvSpPr>
            <p:spPr bwMode="auto">
              <a:xfrm>
                <a:off x="4362" y="1057"/>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3" name="Rectangle 173">
                <a:extLst>
                  <a:ext uri="{FF2B5EF4-FFF2-40B4-BE49-F238E27FC236}">
                    <a16:creationId xmlns:a16="http://schemas.microsoft.com/office/drawing/2014/main" id="{A048FAAD-0B7B-117C-2A16-64C351D7CD20}"/>
                  </a:ext>
                </a:extLst>
              </p:cNvPr>
              <p:cNvSpPr>
                <a:spLocks noChangeArrowheads="1"/>
              </p:cNvSpPr>
              <p:nvPr/>
            </p:nvSpPr>
            <p:spPr bwMode="auto">
              <a:xfrm>
                <a:off x="4111" y="1174"/>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14,527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4" name="Rectangle 174">
                <a:extLst>
                  <a:ext uri="{FF2B5EF4-FFF2-40B4-BE49-F238E27FC236}">
                    <a16:creationId xmlns:a16="http://schemas.microsoft.com/office/drawing/2014/main" id="{AED1F1A3-9D93-4F25-7442-2E4C8AEE9E41}"/>
                  </a:ext>
                </a:extLst>
              </p:cNvPr>
              <p:cNvSpPr>
                <a:spLocks noChangeArrowheads="1"/>
              </p:cNvSpPr>
              <p:nvPr/>
            </p:nvSpPr>
            <p:spPr bwMode="auto">
              <a:xfrm>
                <a:off x="4244" y="1290"/>
                <a:ext cx="1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5" name="Rectangle 175">
                <a:extLst>
                  <a:ext uri="{FF2B5EF4-FFF2-40B4-BE49-F238E27FC236}">
                    <a16:creationId xmlns:a16="http://schemas.microsoft.com/office/drawing/2014/main" id="{B963ED98-85EE-E9FE-BE48-8D026F4D1758}"/>
                  </a:ext>
                </a:extLst>
              </p:cNvPr>
              <p:cNvSpPr>
                <a:spLocks noChangeArrowheads="1"/>
              </p:cNvSpPr>
              <p:nvPr/>
            </p:nvSpPr>
            <p:spPr bwMode="auto">
              <a:xfrm>
                <a:off x="4650" y="1057"/>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6" name="Rectangle 176">
                <a:extLst>
                  <a:ext uri="{FF2B5EF4-FFF2-40B4-BE49-F238E27FC236}">
                    <a16:creationId xmlns:a16="http://schemas.microsoft.com/office/drawing/2014/main" id="{E0776610-37EB-8A06-77BD-707B0F4A7920}"/>
                  </a:ext>
                </a:extLst>
              </p:cNvPr>
              <p:cNvSpPr>
                <a:spLocks noChangeArrowheads="1"/>
              </p:cNvSpPr>
              <p:nvPr/>
            </p:nvSpPr>
            <p:spPr bwMode="auto">
              <a:xfrm>
                <a:off x="4399" y="1174"/>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93,869</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7" name="Rectangle 177">
                <a:extLst>
                  <a:ext uri="{FF2B5EF4-FFF2-40B4-BE49-F238E27FC236}">
                    <a16:creationId xmlns:a16="http://schemas.microsoft.com/office/drawing/2014/main" id="{197021BA-097F-1C26-CC4C-3C1612FF78E8}"/>
                  </a:ext>
                </a:extLst>
              </p:cNvPr>
              <p:cNvSpPr>
                <a:spLocks noChangeArrowheads="1"/>
              </p:cNvSpPr>
              <p:nvPr/>
            </p:nvSpPr>
            <p:spPr bwMode="auto">
              <a:xfrm>
                <a:off x="4531" y="1290"/>
                <a:ext cx="1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(※9)</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8" name="Rectangle 178">
                <a:extLst>
                  <a:ext uri="{FF2B5EF4-FFF2-40B4-BE49-F238E27FC236}">
                    <a16:creationId xmlns:a16="http://schemas.microsoft.com/office/drawing/2014/main" id="{282783B8-2BF4-54D2-8358-F9776B8C8952}"/>
                  </a:ext>
                </a:extLst>
              </p:cNvPr>
              <p:cNvSpPr>
                <a:spLocks noChangeArrowheads="1"/>
              </p:cNvSpPr>
              <p:nvPr/>
            </p:nvSpPr>
            <p:spPr bwMode="auto">
              <a:xfrm>
                <a:off x="4698" y="117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1,274,564</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79" name="Rectangle 179">
                <a:extLst>
                  <a:ext uri="{FF2B5EF4-FFF2-40B4-BE49-F238E27FC236}">
                    <a16:creationId xmlns:a16="http://schemas.microsoft.com/office/drawing/2014/main" id="{753536A5-1FB2-BFC8-59E1-E572C7AF7326}"/>
                  </a:ext>
                </a:extLst>
              </p:cNvPr>
              <p:cNvSpPr>
                <a:spLocks noChangeArrowheads="1"/>
              </p:cNvSpPr>
              <p:nvPr/>
            </p:nvSpPr>
            <p:spPr bwMode="auto">
              <a:xfrm>
                <a:off x="4156" y="1518"/>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1,579</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0" name="Rectangle 180">
                <a:extLst>
                  <a:ext uri="{FF2B5EF4-FFF2-40B4-BE49-F238E27FC236}">
                    <a16:creationId xmlns:a16="http://schemas.microsoft.com/office/drawing/2014/main" id="{F9F31D61-7B3C-B6F0-9B19-6912E8C2B567}"/>
                  </a:ext>
                </a:extLst>
              </p:cNvPr>
              <p:cNvSpPr>
                <a:spLocks noChangeArrowheads="1"/>
              </p:cNvSpPr>
              <p:nvPr/>
            </p:nvSpPr>
            <p:spPr bwMode="auto">
              <a:xfrm>
                <a:off x="4399" y="1518"/>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40,917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1" name="Rectangle 181">
                <a:extLst>
                  <a:ext uri="{FF2B5EF4-FFF2-40B4-BE49-F238E27FC236}">
                    <a16:creationId xmlns:a16="http://schemas.microsoft.com/office/drawing/2014/main" id="{B104C3D7-EB95-4F7A-A91E-8B066DDC92FD}"/>
                  </a:ext>
                </a:extLst>
              </p:cNvPr>
              <p:cNvSpPr>
                <a:spLocks noChangeArrowheads="1"/>
              </p:cNvSpPr>
              <p:nvPr/>
            </p:nvSpPr>
            <p:spPr bwMode="auto">
              <a:xfrm>
                <a:off x="4769" y="1518"/>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689,756</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2" name="Rectangle 182">
                <a:extLst>
                  <a:ext uri="{FF2B5EF4-FFF2-40B4-BE49-F238E27FC236}">
                    <a16:creationId xmlns:a16="http://schemas.microsoft.com/office/drawing/2014/main" id="{7BCCC5C0-BB12-E37E-5675-A477C3074FCC}"/>
                  </a:ext>
                </a:extLst>
              </p:cNvPr>
              <p:cNvSpPr>
                <a:spLocks noChangeArrowheads="1"/>
              </p:cNvSpPr>
              <p:nvPr/>
            </p:nvSpPr>
            <p:spPr bwMode="auto">
              <a:xfrm>
                <a:off x="4227" y="1790"/>
                <a:ext cx="12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a:t>
                </a:r>
                <a:r>
                  <a:rPr kumimoji="0" lang="en-US"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7</a:t>
                </a: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3" name="Rectangle 183">
                <a:extLst>
                  <a:ext uri="{FF2B5EF4-FFF2-40B4-BE49-F238E27FC236}">
                    <a16:creationId xmlns:a16="http://schemas.microsoft.com/office/drawing/2014/main" id="{15625858-97C4-4C6E-4A0D-E0612A5BA011}"/>
                  </a:ext>
                </a:extLst>
              </p:cNvPr>
              <p:cNvSpPr>
                <a:spLocks noChangeArrowheads="1"/>
              </p:cNvSpPr>
              <p:nvPr/>
            </p:nvSpPr>
            <p:spPr bwMode="auto">
              <a:xfrm>
                <a:off x="4399" y="1790"/>
                <a:ext cx="23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en-US"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38,393</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4" name="Rectangle 184">
                <a:extLst>
                  <a:ext uri="{FF2B5EF4-FFF2-40B4-BE49-F238E27FC236}">
                    <a16:creationId xmlns:a16="http://schemas.microsoft.com/office/drawing/2014/main" id="{4F6620F9-B91A-6B52-8D26-C95D1B1FF735}"/>
                  </a:ext>
                </a:extLst>
              </p:cNvPr>
              <p:cNvSpPr>
                <a:spLocks noChangeArrowheads="1"/>
              </p:cNvSpPr>
              <p:nvPr/>
            </p:nvSpPr>
            <p:spPr bwMode="auto">
              <a:xfrm>
                <a:off x="4769" y="1790"/>
                <a:ext cx="2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en-US"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203,531</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5" name="Rectangle 185">
                <a:extLst>
                  <a:ext uri="{FF2B5EF4-FFF2-40B4-BE49-F238E27FC236}">
                    <a16:creationId xmlns:a16="http://schemas.microsoft.com/office/drawing/2014/main" id="{96A150CE-AA45-81F1-8F63-6DECA944B795}"/>
                  </a:ext>
                </a:extLst>
              </p:cNvPr>
              <p:cNvSpPr>
                <a:spLocks noChangeArrowheads="1"/>
              </p:cNvSpPr>
              <p:nvPr/>
            </p:nvSpPr>
            <p:spPr bwMode="auto">
              <a:xfrm>
                <a:off x="4227" y="2063"/>
                <a:ext cx="1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467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6" name="Rectangle 186">
                <a:extLst>
                  <a:ext uri="{FF2B5EF4-FFF2-40B4-BE49-F238E27FC236}">
                    <a16:creationId xmlns:a16="http://schemas.microsoft.com/office/drawing/2014/main" id="{AAE27C2A-60CC-2DC0-E2ED-9134203B2769}"/>
                  </a:ext>
                </a:extLst>
              </p:cNvPr>
              <p:cNvSpPr>
                <a:spLocks noChangeArrowheads="1"/>
              </p:cNvSpPr>
              <p:nvPr/>
            </p:nvSpPr>
            <p:spPr bwMode="auto">
              <a:xfrm>
                <a:off x="4399" y="2063"/>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12,918</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7" name="Rectangle 187">
                <a:extLst>
                  <a:ext uri="{FF2B5EF4-FFF2-40B4-BE49-F238E27FC236}">
                    <a16:creationId xmlns:a16="http://schemas.microsoft.com/office/drawing/2014/main" id="{F550A4FF-BD02-D5DB-9757-6E71BB8BCFBC}"/>
                  </a:ext>
                </a:extLst>
              </p:cNvPr>
              <p:cNvSpPr>
                <a:spLocks noChangeArrowheads="1"/>
              </p:cNvSpPr>
              <p:nvPr/>
            </p:nvSpPr>
            <p:spPr bwMode="auto">
              <a:xfrm>
                <a:off x="4769" y="2063"/>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211,628</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8" name="Rectangle 188">
                <a:extLst>
                  <a:ext uri="{FF2B5EF4-FFF2-40B4-BE49-F238E27FC236}">
                    <a16:creationId xmlns:a16="http://schemas.microsoft.com/office/drawing/2014/main" id="{5E52165C-9824-71D2-E296-7BC3FFC3F4AC}"/>
                  </a:ext>
                </a:extLst>
              </p:cNvPr>
              <p:cNvSpPr>
                <a:spLocks noChangeArrowheads="1"/>
              </p:cNvSpPr>
              <p:nvPr/>
            </p:nvSpPr>
            <p:spPr bwMode="auto">
              <a:xfrm>
                <a:off x="4362" y="2282"/>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89" name="Rectangle 189">
                <a:extLst>
                  <a:ext uri="{FF2B5EF4-FFF2-40B4-BE49-F238E27FC236}">
                    <a16:creationId xmlns:a16="http://schemas.microsoft.com/office/drawing/2014/main" id="{075BCBA6-F2C2-EC30-A510-7765B96DC09C}"/>
                  </a:ext>
                </a:extLst>
              </p:cNvPr>
              <p:cNvSpPr>
                <a:spLocks noChangeArrowheads="1"/>
              </p:cNvSpPr>
              <p:nvPr/>
            </p:nvSpPr>
            <p:spPr bwMode="auto">
              <a:xfrm>
                <a:off x="4227" y="2399"/>
                <a:ext cx="1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623</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0" name="Rectangle 190">
                <a:extLst>
                  <a:ext uri="{FF2B5EF4-FFF2-40B4-BE49-F238E27FC236}">
                    <a16:creationId xmlns:a16="http://schemas.microsoft.com/office/drawing/2014/main" id="{516C0C56-57A5-DDF6-B792-DECA3ACB3A91}"/>
                  </a:ext>
                </a:extLst>
              </p:cNvPr>
              <p:cNvSpPr>
                <a:spLocks noChangeArrowheads="1"/>
              </p:cNvSpPr>
              <p:nvPr/>
            </p:nvSpPr>
            <p:spPr bwMode="auto">
              <a:xfrm>
                <a:off x="4213" y="2515"/>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1" name="Rectangle 191">
                <a:extLst>
                  <a:ext uri="{FF2B5EF4-FFF2-40B4-BE49-F238E27FC236}">
                    <a16:creationId xmlns:a16="http://schemas.microsoft.com/office/drawing/2014/main" id="{FA85F632-9989-8CB3-5436-D87CBEFCBCC7}"/>
                  </a:ext>
                </a:extLst>
              </p:cNvPr>
              <p:cNvSpPr>
                <a:spLocks noChangeArrowheads="1"/>
              </p:cNvSpPr>
              <p:nvPr/>
            </p:nvSpPr>
            <p:spPr bwMode="auto">
              <a:xfrm>
                <a:off x="4650" y="2279"/>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2" name="Rectangle 192">
                <a:extLst>
                  <a:ext uri="{FF2B5EF4-FFF2-40B4-BE49-F238E27FC236}">
                    <a16:creationId xmlns:a16="http://schemas.microsoft.com/office/drawing/2014/main" id="{DBF69D09-A5F0-F8FB-AEA3-62276D1B3176}"/>
                  </a:ext>
                </a:extLst>
              </p:cNvPr>
              <p:cNvSpPr>
                <a:spLocks noChangeArrowheads="1"/>
              </p:cNvSpPr>
              <p:nvPr/>
            </p:nvSpPr>
            <p:spPr bwMode="auto">
              <a:xfrm>
                <a:off x="4444" y="2404"/>
                <a:ext cx="2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4,590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3" name="Rectangle 193">
                <a:extLst>
                  <a:ext uri="{FF2B5EF4-FFF2-40B4-BE49-F238E27FC236}">
                    <a16:creationId xmlns:a16="http://schemas.microsoft.com/office/drawing/2014/main" id="{BD6B4C47-1153-E72B-5A59-20BD9DAC1343}"/>
                  </a:ext>
                </a:extLst>
              </p:cNvPr>
              <p:cNvSpPr>
                <a:spLocks noChangeArrowheads="1"/>
              </p:cNvSpPr>
              <p:nvPr/>
            </p:nvSpPr>
            <p:spPr bwMode="auto">
              <a:xfrm>
                <a:off x="4500" y="2521"/>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554"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(※10)</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4" name="Rectangle 194">
                <a:extLst>
                  <a:ext uri="{FF2B5EF4-FFF2-40B4-BE49-F238E27FC236}">
                    <a16:creationId xmlns:a16="http://schemas.microsoft.com/office/drawing/2014/main" id="{906D5136-1085-2FD2-938E-0DB683C3C97F}"/>
                  </a:ext>
                </a:extLst>
              </p:cNvPr>
              <p:cNvSpPr>
                <a:spLocks noChangeArrowheads="1"/>
              </p:cNvSpPr>
              <p:nvPr/>
            </p:nvSpPr>
            <p:spPr bwMode="auto">
              <a:xfrm>
                <a:off x="4100" y="3396"/>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5" name="Rectangle 195">
                <a:extLst>
                  <a:ext uri="{FF2B5EF4-FFF2-40B4-BE49-F238E27FC236}">
                    <a16:creationId xmlns:a16="http://schemas.microsoft.com/office/drawing/2014/main" id="{0C0CE6CC-6BBD-99DF-6E46-12AFE4398111}"/>
                  </a:ext>
                </a:extLst>
              </p:cNvPr>
              <p:cNvSpPr>
                <a:spLocks noChangeArrowheads="1"/>
              </p:cNvSpPr>
              <p:nvPr/>
            </p:nvSpPr>
            <p:spPr bwMode="auto">
              <a:xfrm>
                <a:off x="4388" y="3396"/>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6" name="Rectangle 196">
                <a:extLst>
                  <a:ext uri="{FF2B5EF4-FFF2-40B4-BE49-F238E27FC236}">
                    <a16:creationId xmlns:a16="http://schemas.microsoft.com/office/drawing/2014/main" id="{57EC74C6-72C8-C09C-3E71-8AF5018DBBD4}"/>
                  </a:ext>
                </a:extLst>
              </p:cNvPr>
              <p:cNvSpPr>
                <a:spLocks noChangeArrowheads="1"/>
              </p:cNvSpPr>
              <p:nvPr/>
            </p:nvSpPr>
            <p:spPr bwMode="auto">
              <a:xfrm>
                <a:off x="4814" y="3288"/>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16,285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7" name="Rectangle 197">
                <a:extLst>
                  <a:ext uri="{FF2B5EF4-FFF2-40B4-BE49-F238E27FC236}">
                    <a16:creationId xmlns:a16="http://schemas.microsoft.com/office/drawing/2014/main" id="{7A16ED26-55EF-8BFE-25B0-5B0C0C822C05}"/>
                  </a:ext>
                </a:extLst>
              </p:cNvPr>
              <p:cNvSpPr>
                <a:spLocks noChangeArrowheads="1"/>
              </p:cNvSpPr>
              <p:nvPr/>
            </p:nvSpPr>
            <p:spPr bwMode="auto">
              <a:xfrm>
                <a:off x="4825" y="835"/>
                <a:ext cx="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1015"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計</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8" name="Rectangle 198">
                <a:extLst>
                  <a:ext uri="{FF2B5EF4-FFF2-40B4-BE49-F238E27FC236}">
                    <a16:creationId xmlns:a16="http://schemas.microsoft.com/office/drawing/2014/main" id="{77490566-363F-D49C-CEC5-4EBAA205A069}"/>
                  </a:ext>
                </a:extLst>
              </p:cNvPr>
              <p:cNvSpPr>
                <a:spLocks noChangeArrowheads="1"/>
              </p:cNvSpPr>
              <p:nvPr/>
            </p:nvSpPr>
            <p:spPr bwMode="auto">
              <a:xfrm>
                <a:off x="4227" y="2743"/>
                <a:ext cx="1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187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99" name="Rectangle 199">
                <a:extLst>
                  <a:ext uri="{FF2B5EF4-FFF2-40B4-BE49-F238E27FC236}">
                    <a16:creationId xmlns:a16="http://schemas.microsoft.com/office/drawing/2014/main" id="{CF065154-91AE-C99B-E9E3-C5D880DB1682}"/>
                  </a:ext>
                </a:extLst>
              </p:cNvPr>
              <p:cNvSpPr>
                <a:spLocks noChangeArrowheads="1"/>
              </p:cNvSpPr>
              <p:nvPr/>
            </p:nvSpPr>
            <p:spPr bwMode="auto">
              <a:xfrm>
                <a:off x="4399" y="2743"/>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13,784</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0" name="Rectangle 200">
                <a:extLst>
                  <a:ext uri="{FF2B5EF4-FFF2-40B4-BE49-F238E27FC236}">
                    <a16:creationId xmlns:a16="http://schemas.microsoft.com/office/drawing/2014/main" id="{81D94A33-962D-7BA4-8D6F-F772559B6680}"/>
                  </a:ext>
                </a:extLst>
              </p:cNvPr>
              <p:cNvSpPr>
                <a:spLocks noChangeArrowheads="1"/>
              </p:cNvSpPr>
              <p:nvPr/>
            </p:nvSpPr>
            <p:spPr bwMode="auto">
              <a:xfrm>
                <a:off x="4100" y="3124"/>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1" name="Rectangle 201">
                <a:extLst>
                  <a:ext uri="{FF2B5EF4-FFF2-40B4-BE49-F238E27FC236}">
                    <a16:creationId xmlns:a16="http://schemas.microsoft.com/office/drawing/2014/main" id="{982F39B1-AC9E-525D-54F2-459122FF1549}"/>
                  </a:ext>
                </a:extLst>
              </p:cNvPr>
              <p:cNvSpPr>
                <a:spLocks noChangeArrowheads="1"/>
              </p:cNvSpPr>
              <p:nvPr/>
            </p:nvSpPr>
            <p:spPr bwMode="auto">
              <a:xfrm>
                <a:off x="4388" y="3124"/>
                <a:ext cx="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2" name="Rectangle 202">
                <a:extLst>
                  <a:ext uri="{FF2B5EF4-FFF2-40B4-BE49-F238E27FC236}">
                    <a16:creationId xmlns:a16="http://schemas.microsoft.com/office/drawing/2014/main" id="{13997AEC-8B60-2769-3627-6059532146A0}"/>
                  </a:ext>
                </a:extLst>
              </p:cNvPr>
              <p:cNvSpPr>
                <a:spLocks noChangeArrowheads="1"/>
              </p:cNvSpPr>
              <p:nvPr/>
            </p:nvSpPr>
            <p:spPr bwMode="auto">
              <a:xfrm>
                <a:off x="4769" y="3015"/>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122,667</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3" name="Rectangle 203">
                <a:extLst>
                  <a:ext uri="{FF2B5EF4-FFF2-40B4-BE49-F238E27FC236}">
                    <a16:creationId xmlns:a16="http://schemas.microsoft.com/office/drawing/2014/main" id="{FCD91F3A-8013-D0DD-7733-E1943C0F6D4F}"/>
                  </a:ext>
                </a:extLst>
              </p:cNvPr>
              <p:cNvSpPr>
                <a:spLocks noChangeArrowheads="1"/>
              </p:cNvSpPr>
              <p:nvPr/>
            </p:nvSpPr>
            <p:spPr bwMode="auto">
              <a:xfrm>
                <a:off x="4769" y="2743"/>
                <a:ext cx="2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0" lang="ja-JP" altLang="ja-JP" sz="831"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190,555</a:t>
                </a:r>
                <a:endParaRPr kumimoji="0" lang="ja-JP" altLang="ja-JP" sz="1662"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04" name="Rectangle 204">
                <a:extLst>
                  <a:ext uri="{FF2B5EF4-FFF2-40B4-BE49-F238E27FC236}">
                    <a16:creationId xmlns:a16="http://schemas.microsoft.com/office/drawing/2014/main" id="{EDBE3AA0-4BD1-7013-C464-84A12313411F}"/>
                  </a:ext>
                </a:extLst>
              </p:cNvPr>
              <p:cNvSpPr>
                <a:spLocks noChangeArrowheads="1"/>
              </p:cNvSpPr>
              <p:nvPr/>
            </p:nvSpPr>
            <p:spPr bwMode="auto">
              <a:xfrm>
                <a:off x="283"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sp>
          <p:nvSpPr>
            <p:cNvPr id="6" name="Rectangle 206">
              <a:extLst>
                <a:ext uri="{FF2B5EF4-FFF2-40B4-BE49-F238E27FC236}">
                  <a16:creationId xmlns:a16="http://schemas.microsoft.com/office/drawing/2014/main" id="{54C53CEE-ABD6-7870-F0FE-68B74C8AE582}"/>
                </a:ext>
              </a:extLst>
            </p:cNvPr>
            <p:cNvSpPr>
              <a:spLocks noChangeArrowheads="1"/>
            </p:cNvSpPr>
            <p:nvPr/>
          </p:nvSpPr>
          <p:spPr bwMode="auto">
            <a:xfrm>
              <a:off x="1268"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 name="Rectangle 207">
              <a:extLst>
                <a:ext uri="{FF2B5EF4-FFF2-40B4-BE49-F238E27FC236}">
                  <a16:creationId xmlns:a16="http://schemas.microsoft.com/office/drawing/2014/main" id="{A8F4D591-4557-D880-8022-DE6127C90558}"/>
                </a:ext>
              </a:extLst>
            </p:cNvPr>
            <p:cNvSpPr>
              <a:spLocks noChangeArrowheads="1"/>
            </p:cNvSpPr>
            <p:nvPr/>
          </p:nvSpPr>
          <p:spPr bwMode="auto">
            <a:xfrm>
              <a:off x="1491"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Line 208">
              <a:extLst>
                <a:ext uri="{FF2B5EF4-FFF2-40B4-BE49-F238E27FC236}">
                  <a16:creationId xmlns:a16="http://schemas.microsoft.com/office/drawing/2014/main" id="{FE889E68-3C3F-D6B7-EE6C-F14605F4D74F}"/>
                </a:ext>
              </a:extLst>
            </p:cNvPr>
            <p:cNvSpPr>
              <a:spLocks noChangeShapeType="1"/>
            </p:cNvSpPr>
            <p:nvPr/>
          </p:nvSpPr>
          <p:spPr bwMode="auto">
            <a:xfrm flipV="1">
              <a:off x="1796"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 name="Rectangle 209">
              <a:extLst>
                <a:ext uri="{FF2B5EF4-FFF2-40B4-BE49-F238E27FC236}">
                  <a16:creationId xmlns:a16="http://schemas.microsoft.com/office/drawing/2014/main" id="{9532C2A2-6419-6A2E-9A40-6FE1976D199D}"/>
                </a:ext>
              </a:extLst>
            </p:cNvPr>
            <p:cNvSpPr>
              <a:spLocks noChangeArrowheads="1"/>
            </p:cNvSpPr>
            <p:nvPr/>
          </p:nvSpPr>
          <p:spPr bwMode="auto">
            <a:xfrm>
              <a:off x="1796"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 name="Line 210">
              <a:extLst>
                <a:ext uri="{FF2B5EF4-FFF2-40B4-BE49-F238E27FC236}">
                  <a16:creationId xmlns:a16="http://schemas.microsoft.com/office/drawing/2014/main" id="{C8FBA191-DA02-2A8E-9A8C-AA3F0C5728CF}"/>
                </a:ext>
              </a:extLst>
            </p:cNvPr>
            <p:cNvSpPr>
              <a:spLocks noChangeShapeType="1"/>
            </p:cNvSpPr>
            <p:nvPr/>
          </p:nvSpPr>
          <p:spPr bwMode="auto">
            <a:xfrm flipV="1">
              <a:off x="5076"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 name="Rectangle 211">
              <a:extLst>
                <a:ext uri="{FF2B5EF4-FFF2-40B4-BE49-F238E27FC236}">
                  <a16:creationId xmlns:a16="http://schemas.microsoft.com/office/drawing/2014/main" id="{EF209A75-6393-B89B-9A18-6011E04592F6}"/>
                </a:ext>
              </a:extLst>
            </p:cNvPr>
            <p:cNvSpPr>
              <a:spLocks noChangeArrowheads="1"/>
            </p:cNvSpPr>
            <p:nvPr/>
          </p:nvSpPr>
          <p:spPr bwMode="auto">
            <a:xfrm>
              <a:off x="5076"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 name="Rectangle 212">
              <a:extLst>
                <a:ext uri="{FF2B5EF4-FFF2-40B4-BE49-F238E27FC236}">
                  <a16:creationId xmlns:a16="http://schemas.microsoft.com/office/drawing/2014/main" id="{6315BA8D-EFC3-611F-FB65-7B128298185F}"/>
                </a:ext>
              </a:extLst>
            </p:cNvPr>
            <p:cNvSpPr>
              <a:spLocks noChangeArrowheads="1"/>
            </p:cNvSpPr>
            <p:nvPr/>
          </p:nvSpPr>
          <p:spPr bwMode="auto">
            <a:xfrm>
              <a:off x="1799" y="615"/>
              <a:ext cx="376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 name="Line 213">
              <a:extLst>
                <a:ext uri="{FF2B5EF4-FFF2-40B4-BE49-F238E27FC236}">
                  <a16:creationId xmlns:a16="http://schemas.microsoft.com/office/drawing/2014/main" id="{A9875990-C758-B92D-3B9E-C174FAD76A54}"/>
                </a:ext>
              </a:extLst>
            </p:cNvPr>
            <p:cNvSpPr>
              <a:spLocks noChangeShapeType="1"/>
            </p:cNvSpPr>
            <p:nvPr/>
          </p:nvSpPr>
          <p:spPr bwMode="auto">
            <a:xfrm flipV="1">
              <a:off x="5556"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 name="Rectangle 214">
              <a:extLst>
                <a:ext uri="{FF2B5EF4-FFF2-40B4-BE49-F238E27FC236}">
                  <a16:creationId xmlns:a16="http://schemas.microsoft.com/office/drawing/2014/main" id="{B9823539-AFE3-6AE1-2A8C-3DAAD72CA2A5}"/>
                </a:ext>
              </a:extLst>
            </p:cNvPr>
            <p:cNvSpPr>
              <a:spLocks noChangeArrowheads="1"/>
            </p:cNvSpPr>
            <p:nvPr/>
          </p:nvSpPr>
          <p:spPr bwMode="auto">
            <a:xfrm>
              <a:off x="5556"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1" name="Rectangle 215">
              <a:extLst>
                <a:ext uri="{FF2B5EF4-FFF2-40B4-BE49-F238E27FC236}">
                  <a16:creationId xmlns:a16="http://schemas.microsoft.com/office/drawing/2014/main" id="{AF0B2764-F177-7AE7-A7DC-6AEAB8AEC3D2}"/>
                </a:ext>
              </a:extLst>
            </p:cNvPr>
            <p:cNvSpPr>
              <a:spLocks noChangeArrowheads="1"/>
            </p:cNvSpPr>
            <p:nvPr/>
          </p:nvSpPr>
          <p:spPr bwMode="auto">
            <a:xfrm>
              <a:off x="5954" y="618"/>
              <a:ext cx="3"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 name="Rectangle 216">
              <a:extLst>
                <a:ext uri="{FF2B5EF4-FFF2-40B4-BE49-F238E27FC236}">
                  <a16:creationId xmlns:a16="http://schemas.microsoft.com/office/drawing/2014/main" id="{379EF49E-E664-9A8E-4892-79A8F3DB492B}"/>
                </a:ext>
              </a:extLst>
            </p:cNvPr>
            <p:cNvSpPr>
              <a:spLocks noChangeArrowheads="1"/>
            </p:cNvSpPr>
            <p:nvPr/>
          </p:nvSpPr>
          <p:spPr bwMode="auto">
            <a:xfrm>
              <a:off x="1799" y="776"/>
              <a:ext cx="2284"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4" name="Line 217">
              <a:extLst>
                <a:ext uri="{FF2B5EF4-FFF2-40B4-BE49-F238E27FC236}">
                  <a16:creationId xmlns:a16="http://schemas.microsoft.com/office/drawing/2014/main" id="{AE3567EF-D7B1-294B-4771-8545CB8EEE3F}"/>
                </a:ext>
              </a:extLst>
            </p:cNvPr>
            <p:cNvSpPr>
              <a:spLocks noChangeShapeType="1"/>
            </p:cNvSpPr>
            <p:nvPr/>
          </p:nvSpPr>
          <p:spPr bwMode="auto">
            <a:xfrm flipV="1">
              <a:off x="4085"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5" name="Rectangle 218">
              <a:extLst>
                <a:ext uri="{FF2B5EF4-FFF2-40B4-BE49-F238E27FC236}">
                  <a16:creationId xmlns:a16="http://schemas.microsoft.com/office/drawing/2014/main" id="{AF1B9AE3-EB77-6889-A482-B71617B9D673}"/>
                </a:ext>
              </a:extLst>
            </p:cNvPr>
            <p:cNvSpPr>
              <a:spLocks noChangeArrowheads="1"/>
            </p:cNvSpPr>
            <p:nvPr/>
          </p:nvSpPr>
          <p:spPr bwMode="auto">
            <a:xfrm>
              <a:off x="4085"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6" name="Rectangle 219">
              <a:extLst>
                <a:ext uri="{FF2B5EF4-FFF2-40B4-BE49-F238E27FC236}">
                  <a16:creationId xmlns:a16="http://schemas.microsoft.com/office/drawing/2014/main" id="{8603FC10-13D2-7391-8B8C-A73C3362D5DB}"/>
                </a:ext>
              </a:extLst>
            </p:cNvPr>
            <p:cNvSpPr>
              <a:spLocks noChangeArrowheads="1"/>
            </p:cNvSpPr>
            <p:nvPr/>
          </p:nvSpPr>
          <p:spPr bwMode="auto">
            <a:xfrm>
              <a:off x="4088" y="776"/>
              <a:ext cx="5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7" name="Line 220">
              <a:extLst>
                <a:ext uri="{FF2B5EF4-FFF2-40B4-BE49-F238E27FC236}">
                  <a16:creationId xmlns:a16="http://schemas.microsoft.com/office/drawing/2014/main" id="{D6B2329B-0098-2025-21DB-1F0B3F4F736A}"/>
                </a:ext>
              </a:extLst>
            </p:cNvPr>
            <p:cNvSpPr>
              <a:spLocks noChangeShapeType="1"/>
            </p:cNvSpPr>
            <p:nvPr/>
          </p:nvSpPr>
          <p:spPr bwMode="auto">
            <a:xfrm flipV="1">
              <a:off x="4661"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8" name="Rectangle 221">
              <a:extLst>
                <a:ext uri="{FF2B5EF4-FFF2-40B4-BE49-F238E27FC236}">
                  <a16:creationId xmlns:a16="http://schemas.microsoft.com/office/drawing/2014/main" id="{6FA8BEF0-36BF-EE0B-6853-E87C77A77B36}"/>
                </a:ext>
              </a:extLst>
            </p:cNvPr>
            <p:cNvSpPr>
              <a:spLocks noChangeArrowheads="1"/>
            </p:cNvSpPr>
            <p:nvPr/>
          </p:nvSpPr>
          <p:spPr bwMode="auto">
            <a:xfrm>
              <a:off x="4661"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9" name="Rectangle 222">
              <a:extLst>
                <a:ext uri="{FF2B5EF4-FFF2-40B4-BE49-F238E27FC236}">
                  <a16:creationId xmlns:a16="http://schemas.microsoft.com/office/drawing/2014/main" id="{73689E14-B724-985C-3DBD-3EEE51C6C70D}"/>
                </a:ext>
              </a:extLst>
            </p:cNvPr>
            <p:cNvSpPr>
              <a:spLocks noChangeArrowheads="1"/>
            </p:cNvSpPr>
            <p:nvPr/>
          </p:nvSpPr>
          <p:spPr bwMode="auto">
            <a:xfrm>
              <a:off x="4659" y="776"/>
              <a:ext cx="42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0" name="Line 223">
              <a:extLst>
                <a:ext uri="{FF2B5EF4-FFF2-40B4-BE49-F238E27FC236}">
                  <a16:creationId xmlns:a16="http://schemas.microsoft.com/office/drawing/2014/main" id="{5A519BF7-D5EE-4584-776D-DD34273E0283}"/>
                </a:ext>
              </a:extLst>
            </p:cNvPr>
            <p:cNvSpPr>
              <a:spLocks noChangeShapeType="1"/>
            </p:cNvSpPr>
            <p:nvPr/>
          </p:nvSpPr>
          <p:spPr bwMode="auto">
            <a:xfrm flipV="1">
              <a:off x="2140"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1" name="Rectangle 224">
              <a:extLst>
                <a:ext uri="{FF2B5EF4-FFF2-40B4-BE49-F238E27FC236}">
                  <a16:creationId xmlns:a16="http://schemas.microsoft.com/office/drawing/2014/main" id="{0B380788-4961-F5B8-5DD4-9F7E418FD619}"/>
                </a:ext>
              </a:extLst>
            </p:cNvPr>
            <p:cNvSpPr>
              <a:spLocks noChangeArrowheads="1"/>
            </p:cNvSpPr>
            <p:nvPr/>
          </p:nvSpPr>
          <p:spPr bwMode="auto">
            <a:xfrm>
              <a:off x="2140"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2" name="Line 225">
              <a:extLst>
                <a:ext uri="{FF2B5EF4-FFF2-40B4-BE49-F238E27FC236}">
                  <a16:creationId xmlns:a16="http://schemas.microsoft.com/office/drawing/2014/main" id="{FABBC917-F009-C5A1-A45B-A15464591886}"/>
                </a:ext>
              </a:extLst>
            </p:cNvPr>
            <p:cNvSpPr>
              <a:spLocks noChangeShapeType="1"/>
            </p:cNvSpPr>
            <p:nvPr/>
          </p:nvSpPr>
          <p:spPr bwMode="auto">
            <a:xfrm flipV="1">
              <a:off x="2485"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3" name="Rectangle 226">
              <a:extLst>
                <a:ext uri="{FF2B5EF4-FFF2-40B4-BE49-F238E27FC236}">
                  <a16:creationId xmlns:a16="http://schemas.microsoft.com/office/drawing/2014/main" id="{AB780DAD-E855-4F0A-4F10-913CCA530861}"/>
                </a:ext>
              </a:extLst>
            </p:cNvPr>
            <p:cNvSpPr>
              <a:spLocks noChangeArrowheads="1"/>
            </p:cNvSpPr>
            <p:nvPr/>
          </p:nvSpPr>
          <p:spPr bwMode="auto">
            <a:xfrm>
              <a:off x="2485"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4" name="Line 227">
              <a:extLst>
                <a:ext uri="{FF2B5EF4-FFF2-40B4-BE49-F238E27FC236}">
                  <a16:creationId xmlns:a16="http://schemas.microsoft.com/office/drawing/2014/main" id="{63768E69-91CE-EB4E-3BA9-3A599D160E7A}"/>
                </a:ext>
              </a:extLst>
            </p:cNvPr>
            <p:cNvSpPr>
              <a:spLocks noChangeShapeType="1"/>
            </p:cNvSpPr>
            <p:nvPr/>
          </p:nvSpPr>
          <p:spPr bwMode="auto">
            <a:xfrm flipV="1">
              <a:off x="2829"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5" name="Rectangle 228">
              <a:extLst>
                <a:ext uri="{FF2B5EF4-FFF2-40B4-BE49-F238E27FC236}">
                  <a16:creationId xmlns:a16="http://schemas.microsoft.com/office/drawing/2014/main" id="{770A2AFF-F828-5EF3-A10B-7E7E2CC0BEED}"/>
                </a:ext>
              </a:extLst>
            </p:cNvPr>
            <p:cNvSpPr>
              <a:spLocks noChangeArrowheads="1"/>
            </p:cNvSpPr>
            <p:nvPr/>
          </p:nvSpPr>
          <p:spPr bwMode="auto">
            <a:xfrm>
              <a:off x="2829"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6" name="Line 229">
              <a:extLst>
                <a:ext uri="{FF2B5EF4-FFF2-40B4-BE49-F238E27FC236}">
                  <a16:creationId xmlns:a16="http://schemas.microsoft.com/office/drawing/2014/main" id="{3969FE30-E139-2E36-043E-FB7550DC7BA7}"/>
                </a:ext>
              </a:extLst>
            </p:cNvPr>
            <p:cNvSpPr>
              <a:spLocks noChangeShapeType="1"/>
            </p:cNvSpPr>
            <p:nvPr/>
          </p:nvSpPr>
          <p:spPr bwMode="auto">
            <a:xfrm flipV="1">
              <a:off x="3114"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7" name="Rectangle 230">
              <a:extLst>
                <a:ext uri="{FF2B5EF4-FFF2-40B4-BE49-F238E27FC236}">
                  <a16:creationId xmlns:a16="http://schemas.microsoft.com/office/drawing/2014/main" id="{DCF021D2-78B5-9241-38FC-812E497449C3}"/>
                </a:ext>
              </a:extLst>
            </p:cNvPr>
            <p:cNvSpPr>
              <a:spLocks noChangeArrowheads="1"/>
            </p:cNvSpPr>
            <p:nvPr/>
          </p:nvSpPr>
          <p:spPr bwMode="auto">
            <a:xfrm>
              <a:off x="3114"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8" name="Line 231">
              <a:extLst>
                <a:ext uri="{FF2B5EF4-FFF2-40B4-BE49-F238E27FC236}">
                  <a16:creationId xmlns:a16="http://schemas.microsoft.com/office/drawing/2014/main" id="{B225CE2E-6AA7-C002-902C-8AF78EC6E9BD}"/>
                </a:ext>
              </a:extLst>
            </p:cNvPr>
            <p:cNvSpPr>
              <a:spLocks noChangeShapeType="1"/>
            </p:cNvSpPr>
            <p:nvPr/>
          </p:nvSpPr>
          <p:spPr bwMode="auto">
            <a:xfrm flipV="1">
              <a:off x="3400"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9" name="Rectangle 232">
              <a:extLst>
                <a:ext uri="{FF2B5EF4-FFF2-40B4-BE49-F238E27FC236}">
                  <a16:creationId xmlns:a16="http://schemas.microsoft.com/office/drawing/2014/main" id="{1E1BD561-F133-C396-F62E-98A6CE5E235B}"/>
                </a:ext>
              </a:extLst>
            </p:cNvPr>
            <p:cNvSpPr>
              <a:spLocks noChangeArrowheads="1"/>
            </p:cNvSpPr>
            <p:nvPr/>
          </p:nvSpPr>
          <p:spPr bwMode="auto">
            <a:xfrm>
              <a:off x="3400" y="61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0" name="Rectangle 233">
              <a:extLst>
                <a:ext uri="{FF2B5EF4-FFF2-40B4-BE49-F238E27FC236}">
                  <a16:creationId xmlns:a16="http://schemas.microsoft.com/office/drawing/2014/main" id="{BB09CF02-E5CF-3EDA-7AEB-72324B61A23E}"/>
                </a:ext>
              </a:extLst>
            </p:cNvPr>
            <p:cNvSpPr>
              <a:spLocks noChangeArrowheads="1"/>
            </p:cNvSpPr>
            <p:nvPr/>
          </p:nvSpPr>
          <p:spPr bwMode="auto">
            <a:xfrm>
              <a:off x="1799" y="921"/>
              <a:ext cx="188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1" name="Line 234">
              <a:extLst>
                <a:ext uri="{FF2B5EF4-FFF2-40B4-BE49-F238E27FC236}">
                  <a16:creationId xmlns:a16="http://schemas.microsoft.com/office/drawing/2014/main" id="{ED6EC0B7-06DB-6FAF-69E7-40E6C4C74B3D}"/>
                </a:ext>
              </a:extLst>
            </p:cNvPr>
            <p:cNvSpPr>
              <a:spLocks noChangeShapeType="1"/>
            </p:cNvSpPr>
            <p:nvPr/>
          </p:nvSpPr>
          <p:spPr bwMode="auto">
            <a:xfrm flipV="1">
              <a:off x="3685"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2" name="Rectangle 235">
              <a:extLst>
                <a:ext uri="{FF2B5EF4-FFF2-40B4-BE49-F238E27FC236}">
                  <a16:creationId xmlns:a16="http://schemas.microsoft.com/office/drawing/2014/main" id="{8317A3FC-0D1A-FF73-DA30-F0BAB41039DE}"/>
                </a:ext>
              </a:extLst>
            </p:cNvPr>
            <p:cNvSpPr>
              <a:spLocks noChangeArrowheads="1"/>
            </p:cNvSpPr>
            <p:nvPr/>
          </p:nvSpPr>
          <p:spPr bwMode="auto">
            <a:xfrm>
              <a:off x="3685" y="61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3" name="Rectangle 236">
              <a:extLst>
                <a:ext uri="{FF2B5EF4-FFF2-40B4-BE49-F238E27FC236}">
                  <a16:creationId xmlns:a16="http://schemas.microsoft.com/office/drawing/2014/main" id="{1F63A6F0-5DAD-99BF-6C5F-115FB7D05200}"/>
                </a:ext>
              </a:extLst>
            </p:cNvPr>
            <p:cNvSpPr>
              <a:spLocks noChangeArrowheads="1"/>
            </p:cNvSpPr>
            <p:nvPr/>
          </p:nvSpPr>
          <p:spPr bwMode="auto">
            <a:xfrm>
              <a:off x="4083" y="776"/>
              <a:ext cx="5"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4" name="Line 237">
              <a:extLst>
                <a:ext uri="{FF2B5EF4-FFF2-40B4-BE49-F238E27FC236}">
                  <a16:creationId xmlns:a16="http://schemas.microsoft.com/office/drawing/2014/main" id="{609FECD7-C4B5-8E0A-EBE6-481495A41D99}"/>
                </a:ext>
              </a:extLst>
            </p:cNvPr>
            <p:cNvSpPr>
              <a:spLocks noChangeShapeType="1"/>
            </p:cNvSpPr>
            <p:nvPr/>
          </p:nvSpPr>
          <p:spPr bwMode="auto">
            <a:xfrm flipV="1">
              <a:off x="4373"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5" name="Rectangle 238">
              <a:extLst>
                <a:ext uri="{FF2B5EF4-FFF2-40B4-BE49-F238E27FC236}">
                  <a16:creationId xmlns:a16="http://schemas.microsoft.com/office/drawing/2014/main" id="{AD5366F5-9AFE-1A52-9C03-DD05DF69E2A6}"/>
                </a:ext>
              </a:extLst>
            </p:cNvPr>
            <p:cNvSpPr>
              <a:spLocks noChangeArrowheads="1"/>
            </p:cNvSpPr>
            <p:nvPr/>
          </p:nvSpPr>
          <p:spPr bwMode="auto">
            <a:xfrm>
              <a:off x="4373" y="61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6" name="Rectangle 239">
              <a:extLst>
                <a:ext uri="{FF2B5EF4-FFF2-40B4-BE49-F238E27FC236}">
                  <a16:creationId xmlns:a16="http://schemas.microsoft.com/office/drawing/2014/main" id="{6F58CB37-5D96-8EE2-4544-A73515910AA6}"/>
                </a:ext>
              </a:extLst>
            </p:cNvPr>
            <p:cNvSpPr>
              <a:spLocks noChangeArrowheads="1"/>
            </p:cNvSpPr>
            <p:nvPr/>
          </p:nvSpPr>
          <p:spPr bwMode="auto">
            <a:xfrm>
              <a:off x="4659" y="782"/>
              <a:ext cx="5" cy="1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7" name="Rectangle 240">
              <a:extLst>
                <a:ext uri="{FF2B5EF4-FFF2-40B4-BE49-F238E27FC236}">
                  <a16:creationId xmlns:a16="http://schemas.microsoft.com/office/drawing/2014/main" id="{8560F726-4D7C-80ED-E2A4-1A0ED62A6805}"/>
                </a:ext>
              </a:extLst>
            </p:cNvPr>
            <p:cNvSpPr>
              <a:spLocks noChangeArrowheads="1"/>
            </p:cNvSpPr>
            <p:nvPr/>
          </p:nvSpPr>
          <p:spPr bwMode="auto">
            <a:xfrm>
              <a:off x="4088" y="921"/>
              <a:ext cx="57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8" name="Rectangle 241">
              <a:extLst>
                <a:ext uri="{FF2B5EF4-FFF2-40B4-BE49-F238E27FC236}">
                  <a16:creationId xmlns:a16="http://schemas.microsoft.com/office/drawing/2014/main" id="{82734950-0A50-1356-335A-6443B409C19F}"/>
                </a:ext>
              </a:extLst>
            </p:cNvPr>
            <p:cNvSpPr>
              <a:spLocks noChangeArrowheads="1"/>
            </p:cNvSpPr>
            <p:nvPr/>
          </p:nvSpPr>
          <p:spPr bwMode="auto">
            <a:xfrm>
              <a:off x="280" y="1029"/>
              <a:ext cx="5677"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9" name="Rectangle 242">
              <a:extLst>
                <a:ext uri="{FF2B5EF4-FFF2-40B4-BE49-F238E27FC236}">
                  <a16:creationId xmlns:a16="http://schemas.microsoft.com/office/drawing/2014/main" id="{6C03F16F-DD00-3A68-3BCF-44F22E1A22B4}"/>
                </a:ext>
              </a:extLst>
            </p:cNvPr>
            <p:cNvSpPr>
              <a:spLocks noChangeArrowheads="1"/>
            </p:cNvSpPr>
            <p:nvPr/>
          </p:nvSpPr>
          <p:spPr bwMode="auto">
            <a:xfrm>
              <a:off x="1265" y="618"/>
              <a:ext cx="6"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0" name="Rectangle 243">
              <a:extLst>
                <a:ext uri="{FF2B5EF4-FFF2-40B4-BE49-F238E27FC236}">
                  <a16:creationId xmlns:a16="http://schemas.microsoft.com/office/drawing/2014/main" id="{C3AB4697-8B5C-B9F0-2C28-992FD4B76B18}"/>
                </a:ext>
              </a:extLst>
            </p:cNvPr>
            <p:cNvSpPr>
              <a:spLocks noChangeArrowheads="1"/>
            </p:cNvSpPr>
            <p:nvPr/>
          </p:nvSpPr>
          <p:spPr bwMode="auto">
            <a:xfrm>
              <a:off x="1488" y="618"/>
              <a:ext cx="6"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1" name="Rectangle 244">
              <a:extLst>
                <a:ext uri="{FF2B5EF4-FFF2-40B4-BE49-F238E27FC236}">
                  <a16:creationId xmlns:a16="http://schemas.microsoft.com/office/drawing/2014/main" id="{8EAD78E9-A5C1-0011-0B2D-DB752611205C}"/>
                </a:ext>
              </a:extLst>
            </p:cNvPr>
            <p:cNvSpPr>
              <a:spLocks noChangeArrowheads="1"/>
            </p:cNvSpPr>
            <p:nvPr/>
          </p:nvSpPr>
          <p:spPr bwMode="auto">
            <a:xfrm>
              <a:off x="1793" y="615"/>
              <a:ext cx="6"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2" name="Rectangle 245">
              <a:extLst>
                <a:ext uri="{FF2B5EF4-FFF2-40B4-BE49-F238E27FC236}">
                  <a16:creationId xmlns:a16="http://schemas.microsoft.com/office/drawing/2014/main" id="{C7A1ECA1-6252-2F1C-70FB-842827BA35E9}"/>
                </a:ext>
              </a:extLst>
            </p:cNvPr>
            <p:cNvSpPr>
              <a:spLocks noChangeArrowheads="1"/>
            </p:cNvSpPr>
            <p:nvPr/>
          </p:nvSpPr>
          <p:spPr bwMode="auto">
            <a:xfrm>
              <a:off x="2138"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3" name="Rectangle 246">
              <a:extLst>
                <a:ext uri="{FF2B5EF4-FFF2-40B4-BE49-F238E27FC236}">
                  <a16:creationId xmlns:a16="http://schemas.microsoft.com/office/drawing/2014/main" id="{5A52BBD2-A8FE-6B74-5F94-E3D406D36A8A}"/>
                </a:ext>
              </a:extLst>
            </p:cNvPr>
            <p:cNvSpPr>
              <a:spLocks noChangeArrowheads="1"/>
            </p:cNvSpPr>
            <p:nvPr/>
          </p:nvSpPr>
          <p:spPr bwMode="auto">
            <a:xfrm>
              <a:off x="2482" y="926"/>
              <a:ext cx="6"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4" name="Rectangle 247">
              <a:extLst>
                <a:ext uri="{FF2B5EF4-FFF2-40B4-BE49-F238E27FC236}">
                  <a16:creationId xmlns:a16="http://schemas.microsoft.com/office/drawing/2014/main" id="{4A854DC1-8C87-3E6C-F525-A3149877A838}"/>
                </a:ext>
              </a:extLst>
            </p:cNvPr>
            <p:cNvSpPr>
              <a:spLocks noChangeArrowheads="1"/>
            </p:cNvSpPr>
            <p:nvPr/>
          </p:nvSpPr>
          <p:spPr bwMode="auto">
            <a:xfrm>
              <a:off x="2826" y="926"/>
              <a:ext cx="6"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5" name="Rectangle 248">
              <a:extLst>
                <a:ext uri="{FF2B5EF4-FFF2-40B4-BE49-F238E27FC236}">
                  <a16:creationId xmlns:a16="http://schemas.microsoft.com/office/drawing/2014/main" id="{E984EDC8-1A94-1EC7-D6D5-17412473AB37}"/>
                </a:ext>
              </a:extLst>
            </p:cNvPr>
            <p:cNvSpPr>
              <a:spLocks noChangeArrowheads="1"/>
            </p:cNvSpPr>
            <p:nvPr/>
          </p:nvSpPr>
          <p:spPr bwMode="auto">
            <a:xfrm>
              <a:off x="3112"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6" name="Rectangle 249">
              <a:extLst>
                <a:ext uri="{FF2B5EF4-FFF2-40B4-BE49-F238E27FC236}">
                  <a16:creationId xmlns:a16="http://schemas.microsoft.com/office/drawing/2014/main" id="{58C287CC-7C07-767C-7C7F-8A32D5B94B9F}"/>
                </a:ext>
              </a:extLst>
            </p:cNvPr>
            <p:cNvSpPr>
              <a:spLocks noChangeArrowheads="1"/>
            </p:cNvSpPr>
            <p:nvPr/>
          </p:nvSpPr>
          <p:spPr bwMode="auto">
            <a:xfrm>
              <a:off x="3397"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7" name="Rectangle 250">
              <a:extLst>
                <a:ext uri="{FF2B5EF4-FFF2-40B4-BE49-F238E27FC236}">
                  <a16:creationId xmlns:a16="http://schemas.microsoft.com/office/drawing/2014/main" id="{0B127DDE-A8A5-0391-A342-D333EECF2333}"/>
                </a:ext>
              </a:extLst>
            </p:cNvPr>
            <p:cNvSpPr>
              <a:spLocks noChangeArrowheads="1"/>
            </p:cNvSpPr>
            <p:nvPr/>
          </p:nvSpPr>
          <p:spPr bwMode="auto">
            <a:xfrm>
              <a:off x="3682"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8" name="Rectangle 251">
              <a:extLst>
                <a:ext uri="{FF2B5EF4-FFF2-40B4-BE49-F238E27FC236}">
                  <a16:creationId xmlns:a16="http://schemas.microsoft.com/office/drawing/2014/main" id="{FD155ED0-FE59-9B5E-BDE9-67BB71962AAF}"/>
                </a:ext>
              </a:extLst>
            </p:cNvPr>
            <p:cNvSpPr>
              <a:spLocks noChangeArrowheads="1"/>
            </p:cNvSpPr>
            <p:nvPr/>
          </p:nvSpPr>
          <p:spPr bwMode="auto">
            <a:xfrm>
              <a:off x="4083"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59" name="Rectangle 252">
              <a:extLst>
                <a:ext uri="{FF2B5EF4-FFF2-40B4-BE49-F238E27FC236}">
                  <a16:creationId xmlns:a16="http://schemas.microsoft.com/office/drawing/2014/main" id="{1E3BE6AB-6F3A-4DFB-72A2-F03AEFCCEE1F}"/>
                </a:ext>
              </a:extLst>
            </p:cNvPr>
            <p:cNvSpPr>
              <a:spLocks noChangeArrowheads="1"/>
            </p:cNvSpPr>
            <p:nvPr/>
          </p:nvSpPr>
          <p:spPr bwMode="auto">
            <a:xfrm>
              <a:off x="4371" y="926"/>
              <a:ext cx="5" cy="1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0" name="Rectangle 253">
              <a:extLst>
                <a:ext uri="{FF2B5EF4-FFF2-40B4-BE49-F238E27FC236}">
                  <a16:creationId xmlns:a16="http://schemas.microsoft.com/office/drawing/2014/main" id="{399D73D7-0B3E-F9E0-90A5-20E26597A83A}"/>
                </a:ext>
              </a:extLst>
            </p:cNvPr>
            <p:cNvSpPr>
              <a:spLocks noChangeArrowheads="1"/>
            </p:cNvSpPr>
            <p:nvPr/>
          </p:nvSpPr>
          <p:spPr bwMode="auto">
            <a:xfrm>
              <a:off x="4659" y="921"/>
              <a:ext cx="5"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1" name="Rectangle 254">
              <a:extLst>
                <a:ext uri="{FF2B5EF4-FFF2-40B4-BE49-F238E27FC236}">
                  <a16:creationId xmlns:a16="http://schemas.microsoft.com/office/drawing/2014/main" id="{4A2A9076-52D7-FF75-F867-35DE0650FA38}"/>
                </a:ext>
              </a:extLst>
            </p:cNvPr>
            <p:cNvSpPr>
              <a:spLocks noChangeArrowheads="1"/>
            </p:cNvSpPr>
            <p:nvPr/>
          </p:nvSpPr>
          <p:spPr bwMode="auto">
            <a:xfrm>
              <a:off x="5073" y="621"/>
              <a:ext cx="6"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2" name="Rectangle 255">
              <a:extLst>
                <a:ext uri="{FF2B5EF4-FFF2-40B4-BE49-F238E27FC236}">
                  <a16:creationId xmlns:a16="http://schemas.microsoft.com/office/drawing/2014/main" id="{75202346-31C6-6628-94E5-99D5DE0D214A}"/>
                </a:ext>
              </a:extLst>
            </p:cNvPr>
            <p:cNvSpPr>
              <a:spLocks noChangeArrowheads="1"/>
            </p:cNvSpPr>
            <p:nvPr/>
          </p:nvSpPr>
          <p:spPr bwMode="auto">
            <a:xfrm>
              <a:off x="5553" y="621"/>
              <a:ext cx="6"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3" name="Rectangle 256">
              <a:extLst>
                <a:ext uri="{FF2B5EF4-FFF2-40B4-BE49-F238E27FC236}">
                  <a16:creationId xmlns:a16="http://schemas.microsoft.com/office/drawing/2014/main" id="{69E0E5E8-ED71-6D33-DE9F-1EC52B70FF49}"/>
                </a:ext>
              </a:extLst>
            </p:cNvPr>
            <p:cNvSpPr>
              <a:spLocks noChangeArrowheads="1"/>
            </p:cNvSpPr>
            <p:nvPr/>
          </p:nvSpPr>
          <p:spPr bwMode="auto">
            <a:xfrm>
              <a:off x="286" y="1438"/>
              <a:ext cx="150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4" name="Rectangle 257">
              <a:extLst>
                <a:ext uri="{FF2B5EF4-FFF2-40B4-BE49-F238E27FC236}">
                  <a16:creationId xmlns:a16="http://schemas.microsoft.com/office/drawing/2014/main" id="{D52B133D-DBC6-D3CB-C6FA-EBF8421FD38C}"/>
                </a:ext>
              </a:extLst>
            </p:cNvPr>
            <p:cNvSpPr>
              <a:spLocks noChangeArrowheads="1"/>
            </p:cNvSpPr>
            <p:nvPr/>
          </p:nvSpPr>
          <p:spPr bwMode="auto">
            <a:xfrm>
              <a:off x="1793" y="1438"/>
              <a:ext cx="416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5" name="Rectangle 258">
              <a:extLst>
                <a:ext uri="{FF2B5EF4-FFF2-40B4-BE49-F238E27FC236}">
                  <a16:creationId xmlns:a16="http://schemas.microsoft.com/office/drawing/2014/main" id="{1E862EE8-C071-C029-01AA-7A8B464AC9AE}"/>
                </a:ext>
              </a:extLst>
            </p:cNvPr>
            <p:cNvSpPr>
              <a:spLocks noChangeArrowheads="1"/>
            </p:cNvSpPr>
            <p:nvPr/>
          </p:nvSpPr>
          <p:spPr bwMode="auto">
            <a:xfrm>
              <a:off x="1793"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6" name="Rectangle 259">
              <a:extLst>
                <a:ext uri="{FF2B5EF4-FFF2-40B4-BE49-F238E27FC236}">
                  <a16:creationId xmlns:a16="http://schemas.microsoft.com/office/drawing/2014/main" id="{CC949679-F704-30D7-AD5D-0C729935B316}"/>
                </a:ext>
              </a:extLst>
            </p:cNvPr>
            <p:cNvSpPr>
              <a:spLocks noChangeArrowheads="1"/>
            </p:cNvSpPr>
            <p:nvPr/>
          </p:nvSpPr>
          <p:spPr bwMode="auto">
            <a:xfrm>
              <a:off x="2138"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7" name="Rectangle 260">
              <a:extLst>
                <a:ext uri="{FF2B5EF4-FFF2-40B4-BE49-F238E27FC236}">
                  <a16:creationId xmlns:a16="http://schemas.microsoft.com/office/drawing/2014/main" id="{B5C2D315-F46B-5B3B-2DB1-9D8F07BC7E59}"/>
                </a:ext>
              </a:extLst>
            </p:cNvPr>
            <p:cNvSpPr>
              <a:spLocks noChangeArrowheads="1"/>
            </p:cNvSpPr>
            <p:nvPr/>
          </p:nvSpPr>
          <p:spPr bwMode="auto">
            <a:xfrm>
              <a:off x="2482"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8" name="Rectangle 261">
              <a:extLst>
                <a:ext uri="{FF2B5EF4-FFF2-40B4-BE49-F238E27FC236}">
                  <a16:creationId xmlns:a16="http://schemas.microsoft.com/office/drawing/2014/main" id="{FCB5D8A7-6260-1C6C-B258-7C52128C14BC}"/>
                </a:ext>
              </a:extLst>
            </p:cNvPr>
            <p:cNvSpPr>
              <a:spLocks noChangeArrowheads="1"/>
            </p:cNvSpPr>
            <p:nvPr/>
          </p:nvSpPr>
          <p:spPr bwMode="auto">
            <a:xfrm>
              <a:off x="2826"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69" name="Rectangle 262">
              <a:extLst>
                <a:ext uri="{FF2B5EF4-FFF2-40B4-BE49-F238E27FC236}">
                  <a16:creationId xmlns:a16="http://schemas.microsoft.com/office/drawing/2014/main" id="{6BC636E1-CC11-1451-C6BC-79DE9ACB1BF8}"/>
                </a:ext>
              </a:extLst>
            </p:cNvPr>
            <p:cNvSpPr>
              <a:spLocks noChangeArrowheads="1"/>
            </p:cNvSpPr>
            <p:nvPr/>
          </p:nvSpPr>
          <p:spPr bwMode="auto">
            <a:xfrm>
              <a:off x="3112"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0" name="Rectangle 263">
              <a:extLst>
                <a:ext uri="{FF2B5EF4-FFF2-40B4-BE49-F238E27FC236}">
                  <a16:creationId xmlns:a16="http://schemas.microsoft.com/office/drawing/2014/main" id="{E9472248-3F2F-C81C-F28D-395C84ACA8EF}"/>
                </a:ext>
              </a:extLst>
            </p:cNvPr>
            <p:cNvSpPr>
              <a:spLocks noChangeArrowheads="1"/>
            </p:cNvSpPr>
            <p:nvPr/>
          </p:nvSpPr>
          <p:spPr bwMode="auto">
            <a:xfrm>
              <a:off x="3397"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1" name="Rectangle 264">
              <a:extLst>
                <a:ext uri="{FF2B5EF4-FFF2-40B4-BE49-F238E27FC236}">
                  <a16:creationId xmlns:a16="http://schemas.microsoft.com/office/drawing/2014/main" id="{71E6252A-1ABF-9E88-872F-8D26D439EB54}"/>
                </a:ext>
              </a:extLst>
            </p:cNvPr>
            <p:cNvSpPr>
              <a:spLocks noChangeArrowheads="1"/>
            </p:cNvSpPr>
            <p:nvPr/>
          </p:nvSpPr>
          <p:spPr bwMode="auto">
            <a:xfrm>
              <a:off x="3682"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2" name="Rectangle 265">
              <a:extLst>
                <a:ext uri="{FF2B5EF4-FFF2-40B4-BE49-F238E27FC236}">
                  <a16:creationId xmlns:a16="http://schemas.microsoft.com/office/drawing/2014/main" id="{ABDF2B8A-F0FF-F3EE-D6F0-ABEF8D4183D4}"/>
                </a:ext>
              </a:extLst>
            </p:cNvPr>
            <p:cNvSpPr>
              <a:spLocks noChangeArrowheads="1"/>
            </p:cNvSpPr>
            <p:nvPr/>
          </p:nvSpPr>
          <p:spPr bwMode="auto">
            <a:xfrm>
              <a:off x="4083"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3" name="Rectangle 266">
              <a:extLst>
                <a:ext uri="{FF2B5EF4-FFF2-40B4-BE49-F238E27FC236}">
                  <a16:creationId xmlns:a16="http://schemas.microsoft.com/office/drawing/2014/main" id="{22EC0CA9-D459-5687-120A-A0E77A60CBA0}"/>
                </a:ext>
              </a:extLst>
            </p:cNvPr>
            <p:cNvSpPr>
              <a:spLocks noChangeArrowheads="1"/>
            </p:cNvSpPr>
            <p:nvPr/>
          </p:nvSpPr>
          <p:spPr bwMode="auto">
            <a:xfrm>
              <a:off x="4371"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4" name="Rectangle 267">
              <a:extLst>
                <a:ext uri="{FF2B5EF4-FFF2-40B4-BE49-F238E27FC236}">
                  <a16:creationId xmlns:a16="http://schemas.microsoft.com/office/drawing/2014/main" id="{7FD1DAF0-C641-0C88-1799-01C057552F11}"/>
                </a:ext>
              </a:extLst>
            </p:cNvPr>
            <p:cNvSpPr>
              <a:spLocks noChangeArrowheads="1"/>
            </p:cNvSpPr>
            <p:nvPr/>
          </p:nvSpPr>
          <p:spPr bwMode="auto">
            <a:xfrm>
              <a:off x="4659" y="1038"/>
              <a:ext cx="5"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5" name="Rectangle 268">
              <a:extLst>
                <a:ext uri="{FF2B5EF4-FFF2-40B4-BE49-F238E27FC236}">
                  <a16:creationId xmlns:a16="http://schemas.microsoft.com/office/drawing/2014/main" id="{534B0CEF-D0FE-D76C-47C5-9D38047E9285}"/>
                </a:ext>
              </a:extLst>
            </p:cNvPr>
            <p:cNvSpPr>
              <a:spLocks noChangeArrowheads="1"/>
            </p:cNvSpPr>
            <p:nvPr/>
          </p:nvSpPr>
          <p:spPr bwMode="auto">
            <a:xfrm>
              <a:off x="5073"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6" name="Rectangle 269">
              <a:extLst>
                <a:ext uri="{FF2B5EF4-FFF2-40B4-BE49-F238E27FC236}">
                  <a16:creationId xmlns:a16="http://schemas.microsoft.com/office/drawing/2014/main" id="{9AAF5972-D809-1A5D-D4BA-5E374EF42089}"/>
                </a:ext>
              </a:extLst>
            </p:cNvPr>
            <p:cNvSpPr>
              <a:spLocks noChangeArrowheads="1"/>
            </p:cNvSpPr>
            <p:nvPr/>
          </p:nvSpPr>
          <p:spPr bwMode="auto">
            <a:xfrm>
              <a:off x="5553"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7" name="Rectangle 270">
              <a:extLst>
                <a:ext uri="{FF2B5EF4-FFF2-40B4-BE49-F238E27FC236}">
                  <a16:creationId xmlns:a16="http://schemas.microsoft.com/office/drawing/2014/main" id="{19B41F1C-AB74-01A1-1881-80FACBECAD22}"/>
                </a:ext>
              </a:extLst>
            </p:cNvPr>
            <p:cNvSpPr>
              <a:spLocks noChangeArrowheads="1"/>
            </p:cNvSpPr>
            <p:nvPr/>
          </p:nvSpPr>
          <p:spPr bwMode="auto">
            <a:xfrm>
              <a:off x="5951" y="1038"/>
              <a:ext cx="6"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8" name="Rectangle 271">
              <a:extLst>
                <a:ext uri="{FF2B5EF4-FFF2-40B4-BE49-F238E27FC236}">
                  <a16:creationId xmlns:a16="http://schemas.microsoft.com/office/drawing/2014/main" id="{DCD67384-B0EC-CA79-6E68-26CA78ADB4FE}"/>
                </a:ext>
              </a:extLst>
            </p:cNvPr>
            <p:cNvSpPr>
              <a:spLocks noChangeArrowheads="1"/>
            </p:cNvSpPr>
            <p:nvPr/>
          </p:nvSpPr>
          <p:spPr bwMode="auto">
            <a:xfrm>
              <a:off x="286" y="1710"/>
              <a:ext cx="150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9" name="Rectangle 272">
              <a:extLst>
                <a:ext uri="{FF2B5EF4-FFF2-40B4-BE49-F238E27FC236}">
                  <a16:creationId xmlns:a16="http://schemas.microsoft.com/office/drawing/2014/main" id="{99B807C4-A43B-F4FC-586D-58EEF102AB9F}"/>
                </a:ext>
              </a:extLst>
            </p:cNvPr>
            <p:cNvSpPr>
              <a:spLocks noChangeArrowheads="1"/>
            </p:cNvSpPr>
            <p:nvPr/>
          </p:nvSpPr>
          <p:spPr bwMode="auto">
            <a:xfrm>
              <a:off x="1793" y="1710"/>
              <a:ext cx="416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0" name="Rectangle 273">
              <a:extLst>
                <a:ext uri="{FF2B5EF4-FFF2-40B4-BE49-F238E27FC236}">
                  <a16:creationId xmlns:a16="http://schemas.microsoft.com/office/drawing/2014/main" id="{C8E356B1-EF50-C03D-778E-DD9AEBA72685}"/>
                </a:ext>
              </a:extLst>
            </p:cNvPr>
            <p:cNvSpPr>
              <a:spLocks noChangeArrowheads="1"/>
            </p:cNvSpPr>
            <p:nvPr/>
          </p:nvSpPr>
          <p:spPr bwMode="auto">
            <a:xfrm>
              <a:off x="1793"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1" name="Rectangle 274">
              <a:extLst>
                <a:ext uri="{FF2B5EF4-FFF2-40B4-BE49-F238E27FC236}">
                  <a16:creationId xmlns:a16="http://schemas.microsoft.com/office/drawing/2014/main" id="{01918D56-D8FE-7F03-E8C1-EBEA81B4D0A7}"/>
                </a:ext>
              </a:extLst>
            </p:cNvPr>
            <p:cNvSpPr>
              <a:spLocks noChangeArrowheads="1"/>
            </p:cNvSpPr>
            <p:nvPr/>
          </p:nvSpPr>
          <p:spPr bwMode="auto">
            <a:xfrm>
              <a:off x="2138"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2" name="Rectangle 275">
              <a:extLst>
                <a:ext uri="{FF2B5EF4-FFF2-40B4-BE49-F238E27FC236}">
                  <a16:creationId xmlns:a16="http://schemas.microsoft.com/office/drawing/2014/main" id="{CDC6703A-DEAB-5278-016D-40286AC689DF}"/>
                </a:ext>
              </a:extLst>
            </p:cNvPr>
            <p:cNvSpPr>
              <a:spLocks noChangeArrowheads="1"/>
            </p:cNvSpPr>
            <p:nvPr/>
          </p:nvSpPr>
          <p:spPr bwMode="auto">
            <a:xfrm>
              <a:off x="2482"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3" name="Rectangle 276">
              <a:extLst>
                <a:ext uri="{FF2B5EF4-FFF2-40B4-BE49-F238E27FC236}">
                  <a16:creationId xmlns:a16="http://schemas.microsoft.com/office/drawing/2014/main" id="{9838C7D1-6897-26B4-4414-57EEA002393E}"/>
                </a:ext>
              </a:extLst>
            </p:cNvPr>
            <p:cNvSpPr>
              <a:spLocks noChangeArrowheads="1"/>
            </p:cNvSpPr>
            <p:nvPr/>
          </p:nvSpPr>
          <p:spPr bwMode="auto">
            <a:xfrm>
              <a:off x="2826"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4" name="Rectangle 277">
              <a:extLst>
                <a:ext uri="{FF2B5EF4-FFF2-40B4-BE49-F238E27FC236}">
                  <a16:creationId xmlns:a16="http://schemas.microsoft.com/office/drawing/2014/main" id="{64BCC64F-16C5-C330-ED02-7923473B4ACA}"/>
                </a:ext>
              </a:extLst>
            </p:cNvPr>
            <p:cNvSpPr>
              <a:spLocks noChangeArrowheads="1"/>
            </p:cNvSpPr>
            <p:nvPr/>
          </p:nvSpPr>
          <p:spPr bwMode="auto">
            <a:xfrm>
              <a:off x="3112"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5" name="Rectangle 278">
              <a:extLst>
                <a:ext uri="{FF2B5EF4-FFF2-40B4-BE49-F238E27FC236}">
                  <a16:creationId xmlns:a16="http://schemas.microsoft.com/office/drawing/2014/main" id="{9FB58775-BB76-75D7-6AEA-6305D3D01BF4}"/>
                </a:ext>
              </a:extLst>
            </p:cNvPr>
            <p:cNvSpPr>
              <a:spLocks noChangeArrowheads="1"/>
            </p:cNvSpPr>
            <p:nvPr/>
          </p:nvSpPr>
          <p:spPr bwMode="auto">
            <a:xfrm>
              <a:off x="3397"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6" name="Rectangle 279">
              <a:extLst>
                <a:ext uri="{FF2B5EF4-FFF2-40B4-BE49-F238E27FC236}">
                  <a16:creationId xmlns:a16="http://schemas.microsoft.com/office/drawing/2014/main" id="{5D79A1FB-286B-3906-4480-BBA9BFBF5DC8}"/>
                </a:ext>
              </a:extLst>
            </p:cNvPr>
            <p:cNvSpPr>
              <a:spLocks noChangeArrowheads="1"/>
            </p:cNvSpPr>
            <p:nvPr/>
          </p:nvSpPr>
          <p:spPr bwMode="auto">
            <a:xfrm>
              <a:off x="3682"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7" name="Rectangle 280">
              <a:extLst>
                <a:ext uri="{FF2B5EF4-FFF2-40B4-BE49-F238E27FC236}">
                  <a16:creationId xmlns:a16="http://schemas.microsoft.com/office/drawing/2014/main" id="{0C78F20A-CFE1-FB71-CD54-94C5BBF28D42}"/>
                </a:ext>
              </a:extLst>
            </p:cNvPr>
            <p:cNvSpPr>
              <a:spLocks noChangeArrowheads="1"/>
            </p:cNvSpPr>
            <p:nvPr/>
          </p:nvSpPr>
          <p:spPr bwMode="auto">
            <a:xfrm>
              <a:off x="4083"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8" name="Rectangle 281">
              <a:extLst>
                <a:ext uri="{FF2B5EF4-FFF2-40B4-BE49-F238E27FC236}">
                  <a16:creationId xmlns:a16="http://schemas.microsoft.com/office/drawing/2014/main" id="{EFAF2750-112E-1DF3-33F3-3F30A5A38620}"/>
                </a:ext>
              </a:extLst>
            </p:cNvPr>
            <p:cNvSpPr>
              <a:spLocks noChangeArrowheads="1"/>
            </p:cNvSpPr>
            <p:nvPr/>
          </p:nvSpPr>
          <p:spPr bwMode="auto">
            <a:xfrm>
              <a:off x="4371"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9" name="Rectangle 282">
              <a:extLst>
                <a:ext uri="{FF2B5EF4-FFF2-40B4-BE49-F238E27FC236}">
                  <a16:creationId xmlns:a16="http://schemas.microsoft.com/office/drawing/2014/main" id="{B39AA7E6-98C3-6FCC-4C83-F1CB1A2C1F85}"/>
                </a:ext>
              </a:extLst>
            </p:cNvPr>
            <p:cNvSpPr>
              <a:spLocks noChangeArrowheads="1"/>
            </p:cNvSpPr>
            <p:nvPr/>
          </p:nvSpPr>
          <p:spPr bwMode="auto">
            <a:xfrm>
              <a:off x="4659" y="1446"/>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0" name="Rectangle 283">
              <a:extLst>
                <a:ext uri="{FF2B5EF4-FFF2-40B4-BE49-F238E27FC236}">
                  <a16:creationId xmlns:a16="http://schemas.microsoft.com/office/drawing/2014/main" id="{0C510853-8752-2E92-CEA5-387D5B3CC1EB}"/>
                </a:ext>
              </a:extLst>
            </p:cNvPr>
            <p:cNvSpPr>
              <a:spLocks noChangeArrowheads="1"/>
            </p:cNvSpPr>
            <p:nvPr/>
          </p:nvSpPr>
          <p:spPr bwMode="auto">
            <a:xfrm>
              <a:off x="5073"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1" name="Rectangle 284">
              <a:extLst>
                <a:ext uri="{FF2B5EF4-FFF2-40B4-BE49-F238E27FC236}">
                  <a16:creationId xmlns:a16="http://schemas.microsoft.com/office/drawing/2014/main" id="{8A0B30A3-29A8-0278-B806-FF5C0B282954}"/>
                </a:ext>
              </a:extLst>
            </p:cNvPr>
            <p:cNvSpPr>
              <a:spLocks noChangeArrowheads="1"/>
            </p:cNvSpPr>
            <p:nvPr/>
          </p:nvSpPr>
          <p:spPr bwMode="auto">
            <a:xfrm>
              <a:off x="5553"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2" name="Rectangle 285">
              <a:extLst>
                <a:ext uri="{FF2B5EF4-FFF2-40B4-BE49-F238E27FC236}">
                  <a16:creationId xmlns:a16="http://schemas.microsoft.com/office/drawing/2014/main" id="{36A5E14A-F4BB-1535-695F-DC8769C4C0E1}"/>
                </a:ext>
              </a:extLst>
            </p:cNvPr>
            <p:cNvSpPr>
              <a:spLocks noChangeArrowheads="1"/>
            </p:cNvSpPr>
            <p:nvPr/>
          </p:nvSpPr>
          <p:spPr bwMode="auto">
            <a:xfrm>
              <a:off x="5951" y="1446"/>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3" name="Rectangle 286">
              <a:extLst>
                <a:ext uri="{FF2B5EF4-FFF2-40B4-BE49-F238E27FC236}">
                  <a16:creationId xmlns:a16="http://schemas.microsoft.com/office/drawing/2014/main" id="{ACA13CB9-3CC5-BE42-68BB-B69B1130B9D6}"/>
                </a:ext>
              </a:extLst>
            </p:cNvPr>
            <p:cNvSpPr>
              <a:spLocks noChangeArrowheads="1"/>
            </p:cNvSpPr>
            <p:nvPr/>
          </p:nvSpPr>
          <p:spPr bwMode="auto">
            <a:xfrm>
              <a:off x="286" y="1982"/>
              <a:ext cx="150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4" name="Rectangle 287">
              <a:extLst>
                <a:ext uri="{FF2B5EF4-FFF2-40B4-BE49-F238E27FC236}">
                  <a16:creationId xmlns:a16="http://schemas.microsoft.com/office/drawing/2014/main" id="{3ACA6873-762E-9862-DCA6-19B03DFEC253}"/>
                </a:ext>
              </a:extLst>
            </p:cNvPr>
            <p:cNvSpPr>
              <a:spLocks noChangeArrowheads="1"/>
            </p:cNvSpPr>
            <p:nvPr/>
          </p:nvSpPr>
          <p:spPr bwMode="auto">
            <a:xfrm>
              <a:off x="1793" y="1982"/>
              <a:ext cx="416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5" name="Rectangle 288">
              <a:extLst>
                <a:ext uri="{FF2B5EF4-FFF2-40B4-BE49-F238E27FC236}">
                  <a16:creationId xmlns:a16="http://schemas.microsoft.com/office/drawing/2014/main" id="{56C41CD7-8FB3-6BCC-975E-7C2BF0A5DF2A}"/>
                </a:ext>
              </a:extLst>
            </p:cNvPr>
            <p:cNvSpPr>
              <a:spLocks noChangeArrowheads="1"/>
            </p:cNvSpPr>
            <p:nvPr/>
          </p:nvSpPr>
          <p:spPr bwMode="auto">
            <a:xfrm>
              <a:off x="1793"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6" name="Rectangle 289">
              <a:extLst>
                <a:ext uri="{FF2B5EF4-FFF2-40B4-BE49-F238E27FC236}">
                  <a16:creationId xmlns:a16="http://schemas.microsoft.com/office/drawing/2014/main" id="{03CC2BD2-1DA8-3EAF-5408-7D1AA07E0AD0}"/>
                </a:ext>
              </a:extLst>
            </p:cNvPr>
            <p:cNvSpPr>
              <a:spLocks noChangeArrowheads="1"/>
            </p:cNvSpPr>
            <p:nvPr/>
          </p:nvSpPr>
          <p:spPr bwMode="auto">
            <a:xfrm>
              <a:off x="2138"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7" name="Rectangle 290">
              <a:extLst>
                <a:ext uri="{FF2B5EF4-FFF2-40B4-BE49-F238E27FC236}">
                  <a16:creationId xmlns:a16="http://schemas.microsoft.com/office/drawing/2014/main" id="{FD073DF7-B994-D8B5-1166-C9C1DF9FDA5A}"/>
                </a:ext>
              </a:extLst>
            </p:cNvPr>
            <p:cNvSpPr>
              <a:spLocks noChangeArrowheads="1"/>
            </p:cNvSpPr>
            <p:nvPr/>
          </p:nvSpPr>
          <p:spPr bwMode="auto">
            <a:xfrm>
              <a:off x="2482"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8" name="Rectangle 291">
              <a:extLst>
                <a:ext uri="{FF2B5EF4-FFF2-40B4-BE49-F238E27FC236}">
                  <a16:creationId xmlns:a16="http://schemas.microsoft.com/office/drawing/2014/main" id="{80BEE66A-8FC3-9582-336A-C36CB8281846}"/>
                </a:ext>
              </a:extLst>
            </p:cNvPr>
            <p:cNvSpPr>
              <a:spLocks noChangeArrowheads="1"/>
            </p:cNvSpPr>
            <p:nvPr/>
          </p:nvSpPr>
          <p:spPr bwMode="auto">
            <a:xfrm>
              <a:off x="2826"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99" name="Rectangle 292">
              <a:extLst>
                <a:ext uri="{FF2B5EF4-FFF2-40B4-BE49-F238E27FC236}">
                  <a16:creationId xmlns:a16="http://schemas.microsoft.com/office/drawing/2014/main" id="{01152492-4D69-1EA5-99E9-9818AD729167}"/>
                </a:ext>
              </a:extLst>
            </p:cNvPr>
            <p:cNvSpPr>
              <a:spLocks noChangeArrowheads="1"/>
            </p:cNvSpPr>
            <p:nvPr/>
          </p:nvSpPr>
          <p:spPr bwMode="auto">
            <a:xfrm>
              <a:off x="3112"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0" name="Rectangle 293">
              <a:extLst>
                <a:ext uri="{FF2B5EF4-FFF2-40B4-BE49-F238E27FC236}">
                  <a16:creationId xmlns:a16="http://schemas.microsoft.com/office/drawing/2014/main" id="{9AEF657C-4EB1-A686-11BF-ADE8AEA923AC}"/>
                </a:ext>
              </a:extLst>
            </p:cNvPr>
            <p:cNvSpPr>
              <a:spLocks noChangeArrowheads="1"/>
            </p:cNvSpPr>
            <p:nvPr/>
          </p:nvSpPr>
          <p:spPr bwMode="auto">
            <a:xfrm>
              <a:off x="3397"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1" name="Rectangle 294">
              <a:extLst>
                <a:ext uri="{FF2B5EF4-FFF2-40B4-BE49-F238E27FC236}">
                  <a16:creationId xmlns:a16="http://schemas.microsoft.com/office/drawing/2014/main" id="{54ED23D2-1134-3E28-7715-E8FD2375444E}"/>
                </a:ext>
              </a:extLst>
            </p:cNvPr>
            <p:cNvSpPr>
              <a:spLocks noChangeArrowheads="1"/>
            </p:cNvSpPr>
            <p:nvPr/>
          </p:nvSpPr>
          <p:spPr bwMode="auto">
            <a:xfrm>
              <a:off x="3682"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2" name="Rectangle 295">
              <a:extLst>
                <a:ext uri="{FF2B5EF4-FFF2-40B4-BE49-F238E27FC236}">
                  <a16:creationId xmlns:a16="http://schemas.microsoft.com/office/drawing/2014/main" id="{86DCEDA0-4B1A-D72C-2F32-88B31C975E2F}"/>
                </a:ext>
              </a:extLst>
            </p:cNvPr>
            <p:cNvSpPr>
              <a:spLocks noChangeArrowheads="1"/>
            </p:cNvSpPr>
            <p:nvPr/>
          </p:nvSpPr>
          <p:spPr bwMode="auto">
            <a:xfrm>
              <a:off x="4083"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3" name="Rectangle 296">
              <a:extLst>
                <a:ext uri="{FF2B5EF4-FFF2-40B4-BE49-F238E27FC236}">
                  <a16:creationId xmlns:a16="http://schemas.microsoft.com/office/drawing/2014/main" id="{8D018DA2-7D58-C401-4239-EDF3F5FAEBD6}"/>
                </a:ext>
              </a:extLst>
            </p:cNvPr>
            <p:cNvSpPr>
              <a:spLocks noChangeArrowheads="1"/>
            </p:cNvSpPr>
            <p:nvPr/>
          </p:nvSpPr>
          <p:spPr bwMode="auto">
            <a:xfrm>
              <a:off x="4371"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4" name="Rectangle 297">
              <a:extLst>
                <a:ext uri="{FF2B5EF4-FFF2-40B4-BE49-F238E27FC236}">
                  <a16:creationId xmlns:a16="http://schemas.microsoft.com/office/drawing/2014/main" id="{08B5BB67-967D-6285-873F-1015868177F8}"/>
                </a:ext>
              </a:extLst>
            </p:cNvPr>
            <p:cNvSpPr>
              <a:spLocks noChangeArrowheads="1"/>
            </p:cNvSpPr>
            <p:nvPr/>
          </p:nvSpPr>
          <p:spPr bwMode="auto">
            <a:xfrm>
              <a:off x="4659" y="1718"/>
              <a:ext cx="5"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5" name="Rectangle 298">
              <a:extLst>
                <a:ext uri="{FF2B5EF4-FFF2-40B4-BE49-F238E27FC236}">
                  <a16:creationId xmlns:a16="http://schemas.microsoft.com/office/drawing/2014/main" id="{2F86FAA9-DE11-1AFD-1DAC-8C33A126A52B}"/>
                </a:ext>
              </a:extLst>
            </p:cNvPr>
            <p:cNvSpPr>
              <a:spLocks noChangeArrowheads="1"/>
            </p:cNvSpPr>
            <p:nvPr/>
          </p:nvSpPr>
          <p:spPr bwMode="auto">
            <a:xfrm>
              <a:off x="5073"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6" name="Rectangle 299">
              <a:extLst>
                <a:ext uri="{FF2B5EF4-FFF2-40B4-BE49-F238E27FC236}">
                  <a16:creationId xmlns:a16="http://schemas.microsoft.com/office/drawing/2014/main" id="{51CA5E4E-CC2B-C337-052F-94C5AE461FB3}"/>
                </a:ext>
              </a:extLst>
            </p:cNvPr>
            <p:cNvSpPr>
              <a:spLocks noChangeArrowheads="1"/>
            </p:cNvSpPr>
            <p:nvPr/>
          </p:nvSpPr>
          <p:spPr bwMode="auto">
            <a:xfrm>
              <a:off x="5553"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7" name="Rectangle 300">
              <a:extLst>
                <a:ext uri="{FF2B5EF4-FFF2-40B4-BE49-F238E27FC236}">
                  <a16:creationId xmlns:a16="http://schemas.microsoft.com/office/drawing/2014/main" id="{0C282BE0-1F03-1B03-BFC9-D14ED603AC4B}"/>
                </a:ext>
              </a:extLst>
            </p:cNvPr>
            <p:cNvSpPr>
              <a:spLocks noChangeArrowheads="1"/>
            </p:cNvSpPr>
            <p:nvPr/>
          </p:nvSpPr>
          <p:spPr bwMode="auto">
            <a:xfrm>
              <a:off x="5951" y="1718"/>
              <a:ext cx="6" cy="2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8" name="Rectangle 301">
              <a:extLst>
                <a:ext uri="{FF2B5EF4-FFF2-40B4-BE49-F238E27FC236}">
                  <a16:creationId xmlns:a16="http://schemas.microsoft.com/office/drawing/2014/main" id="{DA216F28-31A6-914D-DE57-D1CA66551C11}"/>
                </a:ext>
              </a:extLst>
            </p:cNvPr>
            <p:cNvSpPr>
              <a:spLocks noChangeArrowheads="1"/>
            </p:cNvSpPr>
            <p:nvPr/>
          </p:nvSpPr>
          <p:spPr bwMode="auto">
            <a:xfrm>
              <a:off x="286" y="2254"/>
              <a:ext cx="56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9" name="Rectangle 302">
              <a:extLst>
                <a:ext uri="{FF2B5EF4-FFF2-40B4-BE49-F238E27FC236}">
                  <a16:creationId xmlns:a16="http://schemas.microsoft.com/office/drawing/2014/main" id="{A3633E00-DCF5-56FD-EB9C-D26A222029E5}"/>
                </a:ext>
              </a:extLst>
            </p:cNvPr>
            <p:cNvSpPr>
              <a:spLocks noChangeArrowheads="1"/>
            </p:cNvSpPr>
            <p:nvPr/>
          </p:nvSpPr>
          <p:spPr bwMode="auto">
            <a:xfrm>
              <a:off x="286" y="2663"/>
              <a:ext cx="567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0" name="Rectangle 303">
              <a:extLst>
                <a:ext uri="{FF2B5EF4-FFF2-40B4-BE49-F238E27FC236}">
                  <a16:creationId xmlns:a16="http://schemas.microsoft.com/office/drawing/2014/main" id="{BBE1187E-F7EC-AEB7-2608-22B6B0FD16CB}"/>
                </a:ext>
              </a:extLst>
            </p:cNvPr>
            <p:cNvSpPr>
              <a:spLocks noChangeArrowheads="1"/>
            </p:cNvSpPr>
            <p:nvPr/>
          </p:nvSpPr>
          <p:spPr bwMode="auto">
            <a:xfrm>
              <a:off x="286" y="2935"/>
              <a:ext cx="567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1" name="Rectangle 304">
              <a:extLst>
                <a:ext uri="{FF2B5EF4-FFF2-40B4-BE49-F238E27FC236}">
                  <a16:creationId xmlns:a16="http://schemas.microsoft.com/office/drawing/2014/main" id="{1791E1E4-B80D-7AD4-F77E-F7E598E37EE3}"/>
                </a:ext>
              </a:extLst>
            </p:cNvPr>
            <p:cNvSpPr>
              <a:spLocks noChangeArrowheads="1"/>
            </p:cNvSpPr>
            <p:nvPr/>
          </p:nvSpPr>
          <p:spPr bwMode="auto">
            <a:xfrm>
              <a:off x="286" y="3207"/>
              <a:ext cx="56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2" name="Rectangle 305">
              <a:extLst>
                <a:ext uri="{FF2B5EF4-FFF2-40B4-BE49-F238E27FC236}">
                  <a16:creationId xmlns:a16="http://schemas.microsoft.com/office/drawing/2014/main" id="{C96CF8DC-3219-0087-A915-AE805522EBFD}"/>
                </a:ext>
              </a:extLst>
            </p:cNvPr>
            <p:cNvSpPr>
              <a:spLocks noChangeArrowheads="1"/>
            </p:cNvSpPr>
            <p:nvPr/>
          </p:nvSpPr>
          <p:spPr bwMode="auto">
            <a:xfrm>
              <a:off x="280" y="1038"/>
              <a:ext cx="6" cy="24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3" name="Rectangle 306">
              <a:extLst>
                <a:ext uri="{FF2B5EF4-FFF2-40B4-BE49-F238E27FC236}">
                  <a16:creationId xmlns:a16="http://schemas.microsoft.com/office/drawing/2014/main" id="{437AA793-1F49-3EC3-0DB5-DA7F31C8A6D5}"/>
                </a:ext>
              </a:extLst>
            </p:cNvPr>
            <p:cNvSpPr>
              <a:spLocks noChangeArrowheads="1"/>
            </p:cNvSpPr>
            <p:nvPr/>
          </p:nvSpPr>
          <p:spPr bwMode="auto">
            <a:xfrm>
              <a:off x="1265" y="1038"/>
              <a:ext cx="6" cy="24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4" name="Rectangle 307">
              <a:extLst>
                <a:ext uri="{FF2B5EF4-FFF2-40B4-BE49-F238E27FC236}">
                  <a16:creationId xmlns:a16="http://schemas.microsoft.com/office/drawing/2014/main" id="{87594CA1-8B61-935B-E4CD-FC08D455F3BB}"/>
                </a:ext>
              </a:extLst>
            </p:cNvPr>
            <p:cNvSpPr>
              <a:spLocks noChangeArrowheads="1"/>
            </p:cNvSpPr>
            <p:nvPr/>
          </p:nvSpPr>
          <p:spPr bwMode="auto">
            <a:xfrm>
              <a:off x="1488" y="1038"/>
              <a:ext cx="6" cy="24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5" name="Rectangle 308">
              <a:extLst>
                <a:ext uri="{FF2B5EF4-FFF2-40B4-BE49-F238E27FC236}">
                  <a16:creationId xmlns:a16="http://schemas.microsoft.com/office/drawing/2014/main" id="{89ED4700-B380-BA9F-40C1-2EED362501BF}"/>
                </a:ext>
              </a:extLst>
            </p:cNvPr>
            <p:cNvSpPr>
              <a:spLocks noChangeArrowheads="1"/>
            </p:cNvSpPr>
            <p:nvPr/>
          </p:nvSpPr>
          <p:spPr bwMode="auto">
            <a:xfrm>
              <a:off x="1793"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6" name="Rectangle 309">
              <a:extLst>
                <a:ext uri="{FF2B5EF4-FFF2-40B4-BE49-F238E27FC236}">
                  <a16:creationId xmlns:a16="http://schemas.microsoft.com/office/drawing/2014/main" id="{0B9B4E96-4A52-1D95-FE5D-422F0745AF68}"/>
                </a:ext>
              </a:extLst>
            </p:cNvPr>
            <p:cNvSpPr>
              <a:spLocks noChangeArrowheads="1"/>
            </p:cNvSpPr>
            <p:nvPr/>
          </p:nvSpPr>
          <p:spPr bwMode="auto">
            <a:xfrm>
              <a:off x="2138"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7" name="Rectangle 310">
              <a:extLst>
                <a:ext uri="{FF2B5EF4-FFF2-40B4-BE49-F238E27FC236}">
                  <a16:creationId xmlns:a16="http://schemas.microsoft.com/office/drawing/2014/main" id="{7AA4E07C-B227-38FD-54BD-5142E778665B}"/>
                </a:ext>
              </a:extLst>
            </p:cNvPr>
            <p:cNvSpPr>
              <a:spLocks noChangeArrowheads="1"/>
            </p:cNvSpPr>
            <p:nvPr/>
          </p:nvSpPr>
          <p:spPr bwMode="auto">
            <a:xfrm>
              <a:off x="2482"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8" name="Rectangle 311">
              <a:extLst>
                <a:ext uri="{FF2B5EF4-FFF2-40B4-BE49-F238E27FC236}">
                  <a16:creationId xmlns:a16="http://schemas.microsoft.com/office/drawing/2014/main" id="{0BEE3D27-5160-5BD9-131A-41CD81324343}"/>
                </a:ext>
              </a:extLst>
            </p:cNvPr>
            <p:cNvSpPr>
              <a:spLocks noChangeArrowheads="1"/>
            </p:cNvSpPr>
            <p:nvPr/>
          </p:nvSpPr>
          <p:spPr bwMode="auto">
            <a:xfrm>
              <a:off x="2826"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9" name="Rectangle 312">
              <a:extLst>
                <a:ext uri="{FF2B5EF4-FFF2-40B4-BE49-F238E27FC236}">
                  <a16:creationId xmlns:a16="http://schemas.microsoft.com/office/drawing/2014/main" id="{44B41D74-ACCB-8DC6-FCF6-43040FFDF3D6}"/>
                </a:ext>
              </a:extLst>
            </p:cNvPr>
            <p:cNvSpPr>
              <a:spLocks noChangeArrowheads="1"/>
            </p:cNvSpPr>
            <p:nvPr/>
          </p:nvSpPr>
          <p:spPr bwMode="auto">
            <a:xfrm>
              <a:off x="3112"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0" name="Rectangle 313">
              <a:extLst>
                <a:ext uri="{FF2B5EF4-FFF2-40B4-BE49-F238E27FC236}">
                  <a16:creationId xmlns:a16="http://schemas.microsoft.com/office/drawing/2014/main" id="{A0A3E1BB-5013-63A1-3C23-AD6319680EE4}"/>
                </a:ext>
              </a:extLst>
            </p:cNvPr>
            <p:cNvSpPr>
              <a:spLocks noChangeArrowheads="1"/>
            </p:cNvSpPr>
            <p:nvPr/>
          </p:nvSpPr>
          <p:spPr bwMode="auto">
            <a:xfrm>
              <a:off x="3397"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1" name="Rectangle 314">
              <a:extLst>
                <a:ext uri="{FF2B5EF4-FFF2-40B4-BE49-F238E27FC236}">
                  <a16:creationId xmlns:a16="http://schemas.microsoft.com/office/drawing/2014/main" id="{ACE59019-8BDB-5485-2975-CC81C2871D52}"/>
                </a:ext>
              </a:extLst>
            </p:cNvPr>
            <p:cNvSpPr>
              <a:spLocks noChangeArrowheads="1"/>
            </p:cNvSpPr>
            <p:nvPr/>
          </p:nvSpPr>
          <p:spPr bwMode="auto">
            <a:xfrm>
              <a:off x="3682"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2" name="Rectangle 315">
              <a:extLst>
                <a:ext uri="{FF2B5EF4-FFF2-40B4-BE49-F238E27FC236}">
                  <a16:creationId xmlns:a16="http://schemas.microsoft.com/office/drawing/2014/main" id="{D0D67BD1-FFF6-DDAF-9DFE-7EAE7DFC9B20}"/>
                </a:ext>
              </a:extLst>
            </p:cNvPr>
            <p:cNvSpPr>
              <a:spLocks noChangeArrowheads="1"/>
            </p:cNvSpPr>
            <p:nvPr/>
          </p:nvSpPr>
          <p:spPr bwMode="auto">
            <a:xfrm>
              <a:off x="4083"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3" name="Rectangle 316">
              <a:extLst>
                <a:ext uri="{FF2B5EF4-FFF2-40B4-BE49-F238E27FC236}">
                  <a16:creationId xmlns:a16="http://schemas.microsoft.com/office/drawing/2014/main" id="{A444C90B-E0B8-734D-CDBE-9749F66A7CFB}"/>
                </a:ext>
              </a:extLst>
            </p:cNvPr>
            <p:cNvSpPr>
              <a:spLocks noChangeArrowheads="1"/>
            </p:cNvSpPr>
            <p:nvPr/>
          </p:nvSpPr>
          <p:spPr bwMode="auto">
            <a:xfrm>
              <a:off x="4371"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4" name="Rectangle 317">
              <a:extLst>
                <a:ext uri="{FF2B5EF4-FFF2-40B4-BE49-F238E27FC236}">
                  <a16:creationId xmlns:a16="http://schemas.microsoft.com/office/drawing/2014/main" id="{4778EC85-C4A6-7AD3-E095-26E2522E3CFB}"/>
                </a:ext>
              </a:extLst>
            </p:cNvPr>
            <p:cNvSpPr>
              <a:spLocks noChangeArrowheads="1"/>
            </p:cNvSpPr>
            <p:nvPr/>
          </p:nvSpPr>
          <p:spPr bwMode="auto">
            <a:xfrm>
              <a:off x="4659" y="1990"/>
              <a:ext cx="5"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5" name="Rectangle 318">
              <a:extLst>
                <a:ext uri="{FF2B5EF4-FFF2-40B4-BE49-F238E27FC236}">
                  <a16:creationId xmlns:a16="http://schemas.microsoft.com/office/drawing/2014/main" id="{F129DFC2-4201-FF4E-53FF-8AA75DEC6AFF}"/>
                </a:ext>
              </a:extLst>
            </p:cNvPr>
            <p:cNvSpPr>
              <a:spLocks noChangeArrowheads="1"/>
            </p:cNvSpPr>
            <p:nvPr/>
          </p:nvSpPr>
          <p:spPr bwMode="auto">
            <a:xfrm>
              <a:off x="5073"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6" name="Rectangle 319">
              <a:extLst>
                <a:ext uri="{FF2B5EF4-FFF2-40B4-BE49-F238E27FC236}">
                  <a16:creationId xmlns:a16="http://schemas.microsoft.com/office/drawing/2014/main" id="{2E6A6A8B-DF70-51CC-0BE6-AB919FF05041}"/>
                </a:ext>
              </a:extLst>
            </p:cNvPr>
            <p:cNvSpPr>
              <a:spLocks noChangeArrowheads="1"/>
            </p:cNvSpPr>
            <p:nvPr/>
          </p:nvSpPr>
          <p:spPr bwMode="auto">
            <a:xfrm>
              <a:off x="5553"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7" name="Rectangle 320">
              <a:extLst>
                <a:ext uri="{FF2B5EF4-FFF2-40B4-BE49-F238E27FC236}">
                  <a16:creationId xmlns:a16="http://schemas.microsoft.com/office/drawing/2014/main" id="{9D11F0E2-67E8-5A23-71C8-39FFC4FD49C6}"/>
                </a:ext>
              </a:extLst>
            </p:cNvPr>
            <p:cNvSpPr>
              <a:spLocks noChangeArrowheads="1"/>
            </p:cNvSpPr>
            <p:nvPr/>
          </p:nvSpPr>
          <p:spPr bwMode="auto">
            <a:xfrm>
              <a:off x="286" y="3479"/>
              <a:ext cx="5671"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8" name="Rectangle 321">
              <a:extLst>
                <a:ext uri="{FF2B5EF4-FFF2-40B4-BE49-F238E27FC236}">
                  <a16:creationId xmlns:a16="http://schemas.microsoft.com/office/drawing/2014/main" id="{AC001D4D-1463-554F-B0D7-61BB90652169}"/>
                </a:ext>
              </a:extLst>
            </p:cNvPr>
            <p:cNvSpPr>
              <a:spLocks noChangeArrowheads="1"/>
            </p:cNvSpPr>
            <p:nvPr/>
          </p:nvSpPr>
          <p:spPr bwMode="auto">
            <a:xfrm>
              <a:off x="5951" y="1990"/>
              <a:ext cx="6" cy="1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29" name="Line 322">
              <a:extLst>
                <a:ext uri="{FF2B5EF4-FFF2-40B4-BE49-F238E27FC236}">
                  <a16:creationId xmlns:a16="http://schemas.microsoft.com/office/drawing/2014/main" id="{C97E6B69-5F0A-83C2-39AF-921C2E6510B4}"/>
                </a:ext>
              </a:extLst>
            </p:cNvPr>
            <p:cNvSpPr>
              <a:spLocks noChangeShapeType="1"/>
            </p:cNvSpPr>
            <p:nvPr/>
          </p:nvSpPr>
          <p:spPr bwMode="auto">
            <a:xfrm>
              <a:off x="283"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0" name="Rectangle 323">
              <a:extLst>
                <a:ext uri="{FF2B5EF4-FFF2-40B4-BE49-F238E27FC236}">
                  <a16:creationId xmlns:a16="http://schemas.microsoft.com/office/drawing/2014/main" id="{9497EF18-6A2F-9BB1-E7B9-07A562578282}"/>
                </a:ext>
              </a:extLst>
            </p:cNvPr>
            <p:cNvSpPr>
              <a:spLocks noChangeArrowheads="1"/>
            </p:cNvSpPr>
            <p:nvPr/>
          </p:nvSpPr>
          <p:spPr bwMode="auto">
            <a:xfrm>
              <a:off x="283"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1" name="Line 324">
              <a:extLst>
                <a:ext uri="{FF2B5EF4-FFF2-40B4-BE49-F238E27FC236}">
                  <a16:creationId xmlns:a16="http://schemas.microsoft.com/office/drawing/2014/main" id="{B8382C70-16CD-9563-2D6F-9A64852245C6}"/>
                </a:ext>
              </a:extLst>
            </p:cNvPr>
            <p:cNvSpPr>
              <a:spLocks noChangeShapeType="1"/>
            </p:cNvSpPr>
            <p:nvPr/>
          </p:nvSpPr>
          <p:spPr bwMode="auto">
            <a:xfrm>
              <a:off x="1268"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2" name="Rectangle 325">
              <a:extLst>
                <a:ext uri="{FF2B5EF4-FFF2-40B4-BE49-F238E27FC236}">
                  <a16:creationId xmlns:a16="http://schemas.microsoft.com/office/drawing/2014/main" id="{0561E2FC-37C8-FCF1-B59A-2446477C35A7}"/>
                </a:ext>
              </a:extLst>
            </p:cNvPr>
            <p:cNvSpPr>
              <a:spLocks noChangeArrowheads="1"/>
            </p:cNvSpPr>
            <p:nvPr/>
          </p:nvSpPr>
          <p:spPr bwMode="auto">
            <a:xfrm>
              <a:off x="1268"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3" name="Line 326">
              <a:extLst>
                <a:ext uri="{FF2B5EF4-FFF2-40B4-BE49-F238E27FC236}">
                  <a16:creationId xmlns:a16="http://schemas.microsoft.com/office/drawing/2014/main" id="{DAA73E0F-F703-A14A-4DB8-63E0BDCCB8FE}"/>
                </a:ext>
              </a:extLst>
            </p:cNvPr>
            <p:cNvSpPr>
              <a:spLocks noChangeShapeType="1"/>
            </p:cNvSpPr>
            <p:nvPr/>
          </p:nvSpPr>
          <p:spPr bwMode="auto">
            <a:xfrm>
              <a:off x="1491"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4" name="Rectangle 327">
              <a:extLst>
                <a:ext uri="{FF2B5EF4-FFF2-40B4-BE49-F238E27FC236}">
                  <a16:creationId xmlns:a16="http://schemas.microsoft.com/office/drawing/2014/main" id="{29252E33-0962-F5E1-DCEA-5BF3ACB9A3DF}"/>
                </a:ext>
              </a:extLst>
            </p:cNvPr>
            <p:cNvSpPr>
              <a:spLocks noChangeArrowheads="1"/>
            </p:cNvSpPr>
            <p:nvPr/>
          </p:nvSpPr>
          <p:spPr bwMode="auto">
            <a:xfrm>
              <a:off x="1491"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5" name="Line 328">
              <a:extLst>
                <a:ext uri="{FF2B5EF4-FFF2-40B4-BE49-F238E27FC236}">
                  <a16:creationId xmlns:a16="http://schemas.microsoft.com/office/drawing/2014/main" id="{DB878F88-AA5C-13E8-F098-FDA920FCD94B}"/>
                </a:ext>
              </a:extLst>
            </p:cNvPr>
            <p:cNvSpPr>
              <a:spLocks noChangeShapeType="1"/>
            </p:cNvSpPr>
            <p:nvPr/>
          </p:nvSpPr>
          <p:spPr bwMode="auto">
            <a:xfrm>
              <a:off x="1796"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6" name="Rectangle 329">
              <a:extLst>
                <a:ext uri="{FF2B5EF4-FFF2-40B4-BE49-F238E27FC236}">
                  <a16:creationId xmlns:a16="http://schemas.microsoft.com/office/drawing/2014/main" id="{1B51E21D-B44C-FD5C-694B-D664DD634B2D}"/>
                </a:ext>
              </a:extLst>
            </p:cNvPr>
            <p:cNvSpPr>
              <a:spLocks noChangeArrowheads="1"/>
            </p:cNvSpPr>
            <p:nvPr/>
          </p:nvSpPr>
          <p:spPr bwMode="auto">
            <a:xfrm>
              <a:off x="1796"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7" name="Line 330">
              <a:extLst>
                <a:ext uri="{FF2B5EF4-FFF2-40B4-BE49-F238E27FC236}">
                  <a16:creationId xmlns:a16="http://schemas.microsoft.com/office/drawing/2014/main" id="{B6EB9A72-2D35-5F09-2E2C-F4FE92DF5407}"/>
                </a:ext>
              </a:extLst>
            </p:cNvPr>
            <p:cNvSpPr>
              <a:spLocks noChangeShapeType="1"/>
            </p:cNvSpPr>
            <p:nvPr/>
          </p:nvSpPr>
          <p:spPr bwMode="auto">
            <a:xfrm>
              <a:off x="2140"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8" name="Rectangle 331">
              <a:extLst>
                <a:ext uri="{FF2B5EF4-FFF2-40B4-BE49-F238E27FC236}">
                  <a16:creationId xmlns:a16="http://schemas.microsoft.com/office/drawing/2014/main" id="{78AAAF49-E251-707A-5C82-781A7994B38F}"/>
                </a:ext>
              </a:extLst>
            </p:cNvPr>
            <p:cNvSpPr>
              <a:spLocks noChangeArrowheads="1"/>
            </p:cNvSpPr>
            <p:nvPr/>
          </p:nvSpPr>
          <p:spPr bwMode="auto">
            <a:xfrm>
              <a:off x="2140"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9" name="Line 332">
              <a:extLst>
                <a:ext uri="{FF2B5EF4-FFF2-40B4-BE49-F238E27FC236}">
                  <a16:creationId xmlns:a16="http://schemas.microsoft.com/office/drawing/2014/main" id="{AF7C6896-A1A2-C4E8-E3B8-2A482CF1859E}"/>
                </a:ext>
              </a:extLst>
            </p:cNvPr>
            <p:cNvSpPr>
              <a:spLocks noChangeShapeType="1"/>
            </p:cNvSpPr>
            <p:nvPr/>
          </p:nvSpPr>
          <p:spPr bwMode="auto">
            <a:xfrm>
              <a:off x="2485"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0" name="Rectangle 333">
              <a:extLst>
                <a:ext uri="{FF2B5EF4-FFF2-40B4-BE49-F238E27FC236}">
                  <a16:creationId xmlns:a16="http://schemas.microsoft.com/office/drawing/2014/main" id="{5CED4689-AA5C-FE92-2E45-D1D6A6FCC01E}"/>
                </a:ext>
              </a:extLst>
            </p:cNvPr>
            <p:cNvSpPr>
              <a:spLocks noChangeArrowheads="1"/>
            </p:cNvSpPr>
            <p:nvPr/>
          </p:nvSpPr>
          <p:spPr bwMode="auto">
            <a:xfrm>
              <a:off x="2485"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1" name="Line 334">
              <a:extLst>
                <a:ext uri="{FF2B5EF4-FFF2-40B4-BE49-F238E27FC236}">
                  <a16:creationId xmlns:a16="http://schemas.microsoft.com/office/drawing/2014/main" id="{45BCA3C1-4757-70BA-26A0-73A6C6AD28D0}"/>
                </a:ext>
              </a:extLst>
            </p:cNvPr>
            <p:cNvSpPr>
              <a:spLocks noChangeShapeType="1"/>
            </p:cNvSpPr>
            <p:nvPr/>
          </p:nvSpPr>
          <p:spPr bwMode="auto">
            <a:xfrm>
              <a:off x="2829"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2" name="Rectangle 335">
              <a:extLst>
                <a:ext uri="{FF2B5EF4-FFF2-40B4-BE49-F238E27FC236}">
                  <a16:creationId xmlns:a16="http://schemas.microsoft.com/office/drawing/2014/main" id="{726FCAF8-D07C-268E-733A-C54612558DBB}"/>
                </a:ext>
              </a:extLst>
            </p:cNvPr>
            <p:cNvSpPr>
              <a:spLocks noChangeArrowheads="1"/>
            </p:cNvSpPr>
            <p:nvPr/>
          </p:nvSpPr>
          <p:spPr bwMode="auto">
            <a:xfrm>
              <a:off x="2829"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3" name="Line 336">
              <a:extLst>
                <a:ext uri="{FF2B5EF4-FFF2-40B4-BE49-F238E27FC236}">
                  <a16:creationId xmlns:a16="http://schemas.microsoft.com/office/drawing/2014/main" id="{CFCB60FD-EAD4-FC6C-C659-93F61BAD22B4}"/>
                </a:ext>
              </a:extLst>
            </p:cNvPr>
            <p:cNvSpPr>
              <a:spLocks noChangeShapeType="1"/>
            </p:cNvSpPr>
            <p:nvPr/>
          </p:nvSpPr>
          <p:spPr bwMode="auto">
            <a:xfrm>
              <a:off x="3114"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4" name="Rectangle 337">
              <a:extLst>
                <a:ext uri="{FF2B5EF4-FFF2-40B4-BE49-F238E27FC236}">
                  <a16:creationId xmlns:a16="http://schemas.microsoft.com/office/drawing/2014/main" id="{0ACACEF7-A95C-0D07-F2DD-826C1A0CDBEE}"/>
                </a:ext>
              </a:extLst>
            </p:cNvPr>
            <p:cNvSpPr>
              <a:spLocks noChangeArrowheads="1"/>
            </p:cNvSpPr>
            <p:nvPr/>
          </p:nvSpPr>
          <p:spPr bwMode="auto">
            <a:xfrm>
              <a:off x="3114"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5" name="Line 338">
              <a:extLst>
                <a:ext uri="{FF2B5EF4-FFF2-40B4-BE49-F238E27FC236}">
                  <a16:creationId xmlns:a16="http://schemas.microsoft.com/office/drawing/2014/main" id="{BB5C58FF-D4C3-9BA4-BBA0-158AB149B42D}"/>
                </a:ext>
              </a:extLst>
            </p:cNvPr>
            <p:cNvSpPr>
              <a:spLocks noChangeShapeType="1"/>
            </p:cNvSpPr>
            <p:nvPr/>
          </p:nvSpPr>
          <p:spPr bwMode="auto">
            <a:xfrm>
              <a:off x="3400"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6" name="Rectangle 339">
              <a:extLst>
                <a:ext uri="{FF2B5EF4-FFF2-40B4-BE49-F238E27FC236}">
                  <a16:creationId xmlns:a16="http://schemas.microsoft.com/office/drawing/2014/main" id="{19A16B38-AFBD-F74E-1FD4-A6A9910F58C9}"/>
                </a:ext>
              </a:extLst>
            </p:cNvPr>
            <p:cNvSpPr>
              <a:spLocks noChangeArrowheads="1"/>
            </p:cNvSpPr>
            <p:nvPr/>
          </p:nvSpPr>
          <p:spPr bwMode="auto">
            <a:xfrm>
              <a:off x="3400" y="348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7" name="Line 340">
              <a:extLst>
                <a:ext uri="{FF2B5EF4-FFF2-40B4-BE49-F238E27FC236}">
                  <a16:creationId xmlns:a16="http://schemas.microsoft.com/office/drawing/2014/main" id="{3058BE18-DDE1-28BD-790B-5F64E35E87C5}"/>
                </a:ext>
              </a:extLst>
            </p:cNvPr>
            <p:cNvSpPr>
              <a:spLocks noChangeShapeType="1"/>
            </p:cNvSpPr>
            <p:nvPr/>
          </p:nvSpPr>
          <p:spPr bwMode="auto">
            <a:xfrm>
              <a:off x="3685"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8" name="Rectangle 341">
              <a:extLst>
                <a:ext uri="{FF2B5EF4-FFF2-40B4-BE49-F238E27FC236}">
                  <a16:creationId xmlns:a16="http://schemas.microsoft.com/office/drawing/2014/main" id="{6F3D84A4-56B3-9E48-1FB5-D6782AC31E22}"/>
                </a:ext>
              </a:extLst>
            </p:cNvPr>
            <p:cNvSpPr>
              <a:spLocks noChangeArrowheads="1"/>
            </p:cNvSpPr>
            <p:nvPr/>
          </p:nvSpPr>
          <p:spPr bwMode="auto">
            <a:xfrm>
              <a:off x="3685" y="3485"/>
              <a:ext cx="2"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9" name="Line 342">
              <a:extLst>
                <a:ext uri="{FF2B5EF4-FFF2-40B4-BE49-F238E27FC236}">
                  <a16:creationId xmlns:a16="http://schemas.microsoft.com/office/drawing/2014/main" id="{F87370ED-0014-7429-9693-D56CB989A81A}"/>
                </a:ext>
              </a:extLst>
            </p:cNvPr>
            <p:cNvSpPr>
              <a:spLocks noChangeShapeType="1"/>
            </p:cNvSpPr>
            <p:nvPr/>
          </p:nvSpPr>
          <p:spPr bwMode="auto">
            <a:xfrm>
              <a:off x="4085"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0" name="Rectangle 343">
              <a:extLst>
                <a:ext uri="{FF2B5EF4-FFF2-40B4-BE49-F238E27FC236}">
                  <a16:creationId xmlns:a16="http://schemas.microsoft.com/office/drawing/2014/main" id="{14B18680-4AB2-54B6-A3BE-8269119E1749}"/>
                </a:ext>
              </a:extLst>
            </p:cNvPr>
            <p:cNvSpPr>
              <a:spLocks noChangeArrowheads="1"/>
            </p:cNvSpPr>
            <p:nvPr/>
          </p:nvSpPr>
          <p:spPr bwMode="auto">
            <a:xfrm>
              <a:off x="4085"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1" name="Line 344">
              <a:extLst>
                <a:ext uri="{FF2B5EF4-FFF2-40B4-BE49-F238E27FC236}">
                  <a16:creationId xmlns:a16="http://schemas.microsoft.com/office/drawing/2014/main" id="{667B6682-D184-ECB9-8137-2AA1BF03D967}"/>
                </a:ext>
              </a:extLst>
            </p:cNvPr>
            <p:cNvSpPr>
              <a:spLocks noChangeShapeType="1"/>
            </p:cNvSpPr>
            <p:nvPr/>
          </p:nvSpPr>
          <p:spPr bwMode="auto">
            <a:xfrm>
              <a:off x="4373"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2" name="Rectangle 345">
              <a:extLst>
                <a:ext uri="{FF2B5EF4-FFF2-40B4-BE49-F238E27FC236}">
                  <a16:creationId xmlns:a16="http://schemas.microsoft.com/office/drawing/2014/main" id="{82D83482-007E-8B72-634F-8FE3F014DA99}"/>
                </a:ext>
              </a:extLst>
            </p:cNvPr>
            <p:cNvSpPr>
              <a:spLocks noChangeArrowheads="1"/>
            </p:cNvSpPr>
            <p:nvPr/>
          </p:nvSpPr>
          <p:spPr bwMode="auto">
            <a:xfrm>
              <a:off x="4373"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3" name="Line 346">
              <a:extLst>
                <a:ext uri="{FF2B5EF4-FFF2-40B4-BE49-F238E27FC236}">
                  <a16:creationId xmlns:a16="http://schemas.microsoft.com/office/drawing/2014/main" id="{D54EF277-C048-0F85-64E9-8109652E44CD}"/>
                </a:ext>
              </a:extLst>
            </p:cNvPr>
            <p:cNvSpPr>
              <a:spLocks noChangeShapeType="1"/>
            </p:cNvSpPr>
            <p:nvPr/>
          </p:nvSpPr>
          <p:spPr bwMode="auto">
            <a:xfrm>
              <a:off x="4661"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4" name="Rectangle 347">
              <a:extLst>
                <a:ext uri="{FF2B5EF4-FFF2-40B4-BE49-F238E27FC236}">
                  <a16:creationId xmlns:a16="http://schemas.microsoft.com/office/drawing/2014/main" id="{E21902F1-8823-A776-6D05-DF26A008FF92}"/>
                </a:ext>
              </a:extLst>
            </p:cNvPr>
            <p:cNvSpPr>
              <a:spLocks noChangeArrowheads="1"/>
            </p:cNvSpPr>
            <p:nvPr/>
          </p:nvSpPr>
          <p:spPr bwMode="auto">
            <a:xfrm>
              <a:off x="4661"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5" name="Line 348">
              <a:extLst>
                <a:ext uri="{FF2B5EF4-FFF2-40B4-BE49-F238E27FC236}">
                  <a16:creationId xmlns:a16="http://schemas.microsoft.com/office/drawing/2014/main" id="{88F3E3DE-60E1-CC03-56A7-06B00A3F52CB}"/>
                </a:ext>
              </a:extLst>
            </p:cNvPr>
            <p:cNvSpPr>
              <a:spLocks noChangeShapeType="1"/>
            </p:cNvSpPr>
            <p:nvPr/>
          </p:nvSpPr>
          <p:spPr bwMode="auto">
            <a:xfrm>
              <a:off x="5076"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6" name="Rectangle 349">
              <a:extLst>
                <a:ext uri="{FF2B5EF4-FFF2-40B4-BE49-F238E27FC236}">
                  <a16:creationId xmlns:a16="http://schemas.microsoft.com/office/drawing/2014/main" id="{6D8CE10D-9E9B-D7E6-DF9D-F7419682A8AA}"/>
                </a:ext>
              </a:extLst>
            </p:cNvPr>
            <p:cNvSpPr>
              <a:spLocks noChangeArrowheads="1"/>
            </p:cNvSpPr>
            <p:nvPr/>
          </p:nvSpPr>
          <p:spPr bwMode="auto">
            <a:xfrm>
              <a:off x="5076"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7" name="Line 350">
              <a:extLst>
                <a:ext uri="{FF2B5EF4-FFF2-40B4-BE49-F238E27FC236}">
                  <a16:creationId xmlns:a16="http://schemas.microsoft.com/office/drawing/2014/main" id="{37DB6C4C-E9E0-8760-4EC2-9445524F9319}"/>
                </a:ext>
              </a:extLst>
            </p:cNvPr>
            <p:cNvSpPr>
              <a:spLocks noChangeShapeType="1"/>
            </p:cNvSpPr>
            <p:nvPr/>
          </p:nvSpPr>
          <p:spPr bwMode="auto">
            <a:xfrm>
              <a:off x="5556"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8" name="Rectangle 351">
              <a:extLst>
                <a:ext uri="{FF2B5EF4-FFF2-40B4-BE49-F238E27FC236}">
                  <a16:creationId xmlns:a16="http://schemas.microsoft.com/office/drawing/2014/main" id="{25B8BEA6-8071-A475-F0F2-19052E9D4704}"/>
                </a:ext>
              </a:extLst>
            </p:cNvPr>
            <p:cNvSpPr>
              <a:spLocks noChangeArrowheads="1"/>
            </p:cNvSpPr>
            <p:nvPr/>
          </p:nvSpPr>
          <p:spPr bwMode="auto">
            <a:xfrm>
              <a:off x="5556"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59" name="Line 352">
              <a:extLst>
                <a:ext uri="{FF2B5EF4-FFF2-40B4-BE49-F238E27FC236}">
                  <a16:creationId xmlns:a16="http://schemas.microsoft.com/office/drawing/2014/main" id="{AB1E069D-5AD1-3516-319B-DA596BAA96D6}"/>
                </a:ext>
              </a:extLst>
            </p:cNvPr>
            <p:cNvSpPr>
              <a:spLocks noChangeShapeType="1"/>
            </p:cNvSpPr>
            <p:nvPr/>
          </p:nvSpPr>
          <p:spPr bwMode="auto">
            <a:xfrm>
              <a:off x="5954" y="34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0" name="Rectangle 353">
              <a:extLst>
                <a:ext uri="{FF2B5EF4-FFF2-40B4-BE49-F238E27FC236}">
                  <a16:creationId xmlns:a16="http://schemas.microsoft.com/office/drawing/2014/main" id="{F6F1AC8A-63D8-61BC-A992-8410AEB39EF3}"/>
                </a:ext>
              </a:extLst>
            </p:cNvPr>
            <p:cNvSpPr>
              <a:spLocks noChangeArrowheads="1"/>
            </p:cNvSpPr>
            <p:nvPr/>
          </p:nvSpPr>
          <p:spPr bwMode="auto">
            <a:xfrm>
              <a:off x="5954" y="34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1" name="Line 354">
              <a:extLst>
                <a:ext uri="{FF2B5EF4-FFF2-40B4-BE49-F238E27FC236}">
                  <a16:creationId xmlns:a16="http://schemas.microsoft.com/office/drawing/2014/main" id="{DB52A766-DB04-67A2-01FB-8F13DBE7C456}"/>
                </a:ext>
              </a:extLst>
            </p:cNvPr>
            <p:cNvSpPr>
              <a:spLocks noChangeShapeType="1"/>
            </p:cNvSpPr>
            <p:nvPr/>
          </p:nvSpPr>
          <p:spPr bwMode="auto">
            <a:xfrm>
              <a:off x="5957" y="6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2" name="Rectangle 355">
              <a:extLst>
                <a:ext uri="{FF2B5EF4-FFF2-40B4-BE49-F238E27FC236}">
                  <a16:creationId xmlns:a16="http://schemas.microsoft.com/office/drawing/2014/main" id="{329B0655-E101-C4E5-E15B-3E86AC19414D}"/>
                </a:ext>
              </a:extLst>
            </p:cNvPr>
            <p:cNvSpPr>
              <a:spLocks noChangeArrowheads="1"/>
            </p:cNvSpPr>
            <p:nvPr/>
          </p:nvSpPr>
          <p:spPr bwMode="auto">
            <a:xfrm>
              <a:off x="5957" y="618"/>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3" name="Line 356">
              <a:extLst>
                <a:ext uri="{FF2B5EF4-FFF2-40B4-BE49-F238E27FC236}">
                  <a16:creationId xmlns:a16="http://schemas.microsoft.com/office/drawing/2014/main" id="{842F1AFC-E85C-C36D-DF0C-DDE7948B8302}"/>
                </a:ext>
              </a:extLst>
            </p:cNvPr>
            <p:cNvSpPr>
              <a:spLocks noChangeShapeType="1"/>
            </p:cNvSpPr>
            <p:nvPr/>
          </p:nvSpPr>
          <p:spPr bwMode="auto">
            <a:xfrm>
              <a:off x="5957" y="77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4" name="Rectangle 357">
              <a:extLst>
                <a:ext uri="{FF2B5EF4-FFF2-40B4-BE49-F238E27FC236}">
                  <a16:creationId xmlns:a16="http://schemas.microsoft.com/office/drawing/2014/main" id="{8A611258-6CDF-E5F3-B3E5-62E17B4AF30D}"/>
                </a:ext>
              </a:extLst>
            </p:cNvPr>
            <p:cNvSpPr>
              <a:spLocks noChangeArrowheads="1"/>
            </p:cNvSpPr>
            <p:nvPr/>
          </p:nvSpPr>
          <p:spPr bwMode="auto">
            <a:xfrm>
              <a:off x="5957" y="779"/>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5" name="Line 358">
              <a:extLst>
                <a:ext uri="{FF2B5EF4-FFF2-40B4-BE49-F238E27FC236}">
                  <a16:creationId xmlns:a16="http://schemas.microsoft.com/office/drawing/2014/main" id="{A53D5949-9269-FECD-B789-BD632B697C0B}"/>
                </a:ext>
              </a:extLst>
            </p:cNvPr>
            <p:cNvSpPr>
              <a:spLocks noChangeShapeType="1"/>
            </p:cNvSpPr>
            <p:nvPr/>
          </p:nvSpPr>
          <p:spPr bwMode="auto">
            <a:xfrm>
              <a:off x="5957" y="92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6" name="Rectangle 359">
              <a:extLst>
                <a:ext uri="{FF2B5EF4-FFF2-40B4-BE49-F238E27FC236}">
                  <a16:creationId xmlns:a16="http://schemas.microsoft.com/office/drawing/2014/main" id="{FFC58D26-E7E3-61D5-8919-F8CEDAE14F60}"/>
                </a:ext>
              </a:extLst>
            </p:cNvPr>
            <p:cNvSpPr>
              <a:spLocks noChangeArrowheads="1"/>
            </p:cNvSpPr>
            <p:nvPr/>
          </p:nvSpPr>
          <p:spPr bwMode="auto">
            <a:xfrm>
              <a:off x="5957" y="924"/>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7" name="Line 360">
              <a:extLst>
                <a:ext uri="{FF2B5EF4-FFF2-40B4-BE49-F238E27FC236}">
                  <a16:creationId xmlns:a16="http://schemas.microsoft.com/office/drawing/2014/main" id="{96614E6A-4FDD-D8F4-6577-AB3BA41AE8BA}"/>
                </a:ext>
              </a:extLst>
            </p:cNvPr>
            <p:cNvSpPr>
              <a:spLocks noChangeShapeType="1"/>
            </p:cNvSpPr>
            <p:nvPr/>
          </p:nvSpPr>
          <p:spPr bwMode="auto">
            <a:xfrm>
              <a:off x="5957" y="103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8" name="Rectangle 361">
              <a:extLst>
                <a:ext uri="{FF2B5EF4-FFF2-40B4-BE49-F238E27FC236}">
                  <a16:creationId xmlns:a16="http://schemas.microsoft.com/office/drawing/2014/main" id="{115F7FDC-1061-378C-0DFC-8F186B0BA4B9}"/>
                </a:ext>
              </a:extLst>
            </p:cNvPr>
            <p:cNvSpPr>
              <a:spLocks noChangeArrowheads="1"/>
            </p:cNvSpPr>
            <p:nvPr/>
          </p:nvSpPr>
          <p:spPr bwMode="auto">
            <a:xfrm>
              <a:off x="5957" y="1032"/>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9" name="Line 362">
              <a:extLst>
                <a:ext uri="{FF2B5EF4-FFF2-40B4-BE49-F238E27FC236}">
                  <a16:creationId xmlns:a16="http://schemas.microsoft.com/office/drawing/2014/main" id="{7ED990D0-38F2-81C9-5E51-66367DD5EFE8}"/>
                </a:ext>
              </a:extLst>
            </p:cNvPr>
            <p:cNvSpPr>
              <a:spLocks noChangeShapeType="1"/>
            </p:cNvSpPr>
            <p:nvPr/>
          </p:nvSpPr>
          <p:spPr bwMode="auto">
            <a:xfrm>
              <a:off x="5957" y="116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0" name="Rectangle 363">
              <a:extLst>
                <a:ext uri="{FF2B5EF4-FFF2-40B4-BE49-F238E27FC236}">
                  <a16:creationId xmlns:a16="http://schemas.microsoft.com/office/drawing/2014/main" id="{E1E252BF-317C-6BE8-DE43-91C1398064A2}"/>
                </a:ext>
              </a:extLst>
            </p:cNvPr>
            <p:cNvSpPr>
              <a:spLocks noChangeArrowheads="1"/>
            </p:cNvSpPr>
            <p:nvPr/>
          </p:nvSpPr>
          <p:spPr bwMode="auto">
            <a:xfrm>
              <a:off x="5957" y="1168"/>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1" name="Line 364">
              <a:extLst>
                <a:ext uri="{FF2B5EF4-FFF2-40B4-BE49-F238E27FC236}">
                  <a16:creationId xmlns:a16="http://schemas.microsoft.com/office/drawing/2014/main" id="{A525DF81-CC5A-0052-C0D2-19589247D3C2}"/>
                </a:ext>
              </a:extLst>
            </p:cNvPr>
            <p:cNvSpPr>
              <a:spLocks noChangeShapeType="1"/>
            </p:cNvSpPr>
            <p:nvPr/>
          </p:nvSpPr>
          <p:spPr bwMode="auto">
            <a:xfrm>
              <a:off x="5957" y="130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2" name="Rectangle 365">
              <a:extLst>
                <a:ext uri="{FF2B5EF4-FFF2-40B4-BE49-F238E27FC236}">
                  <a16:creationId xmlns:a16="http://schemas.microsoft.com/office/drawing/2014/main" id="{B0B20638-FC7A-1198-AD76-83B4C306BD92}"/>
                </a:ext>
              </a:extLst>
            </p:cNvPr>
            <p:cNvSpPr>
              <a:spLocks noChangeArrowheads="1"/>
            </p:cNvSpPr>
            <p:nvPr/>
          </p:nvSpPr>
          <p:spPr bwMode="auto">
            <a:xfrm>
              <a:off x="5957" y="1304"/>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3" name="Line 366">
              <a:extLst>
                <a:ext uri="{FF2B5EF4-FFF2-40B4-BE49-F238E27FC236}">
                  <a16:creationId xmlns:a16="http://schemas.microsoft.com/office/drawing/2014/main" id="{91E40768-66DA-50EA-5D5D-AAD001566305}"/>
                </a:ext>
              </a:extLst>
            </p:cNvPr>
            <p:cNvSpPr>
              <a:spLocks noChangeShapeType="1"/>
            </p:cNvSpPr>
            <p:nvPr/>
          </p:nvSpPr>
          <p:spPr bwMode="auto">
            <a:xfrm>
              <a:off x="5957" y="1440"/>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4" name="Rectangle 367">
              <a:extLst>
                <a:ext uri="{FF2B5EF4-FFF2-40B4-BE49-F238E27FC236}">
                  <a16:creationId xmlns:a16="http://schemas.microsoft.com/office/drawing/2014/main" id="{1B14E8FF-AF73-A462-01C8-9466ADF1D561}"/>
                </a:ext>
              </a:extLst>
            </p:cNvPr>
            <p:cNvSpPr>
              <a:spLocks noChangeArrowheads="1"/>
            </p:cNvSpPr>
            <p:nvPr/>
          </p:nvSpPr>
          <p:spPr bwMode="auto">
            <a:xfrm>
              <a:off x="5957" y="1440"/>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5" name="Line 368">
              <a:extLst>
                <a:ext uri="{FF2B5EF4-FFF2-40B4-BE49-F238E27FC236}">
                  <a16:creationId xmlns:a16="http://schemas.microsoft.com/office/drawing/2014/main" id="{256F8047-8AB3-BBD3-757D-108C8DC8EB84}"/>
                </a:ext>
              </a:extLst>
            </p:cNvPr>
            <p:cNvSpPr>
              <a:spLocks noChangeShapeType="1"/>
            </p:cNvSpPr>
            <p:nvPr/>
          </p:nvSpPr>
          <p:spPr bwMode="auto">
            <a:xfrm>
              <a:off x="5957" y="1576"/>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6" name="Rectangle 369">
              <a:extLst>
                <a:ext uri="{FF2B5EF4-FFF2-40B4-BE49-F238E27FC236}">
                  <a16:creationId xmlns:a16="http://schemas.microsoft.com/office/drawing/2014/main" id="{9BB1C814-8815-8DB6-1F3B-B55D556A84B5}"/>
                </a:ext>
              </a:extLst>
            </p:cNvPr>
            <p:cNvSpPr>
              <a:spLocks noChangeArrowheads="1"/>
            </p:cNvSpPr>
            <p:nvPr/>
          </p:nvSpPr>
          <p:spPr bwMode="auto">
            <a:xfrm>
              <a:off x="5957" y="1576"/>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7" name="Line 370">
              <a:extLst>
                <a:ext uri="{FF2B5EF4-FFF2-40B4-BE49-F238E27FC236}">
                  <a16:creationId xmlns:a16="http://schemas.microsoft.com/office/drawing/2014/main" id="{5D8EB3E3-6C94-BB55-2A0D-CCA29EBD8CB2}"/>
                </a:ext>
              </a:extLst>
            </p:cNvPr>
            <p:cNvSpPr>
              <a:spLocks noChangeShapeType="1"/>
            </p:cNvSpPr>
            <p:nvPr/>
          </p:nvSpPr>
          <p:spPr bwMode="auto">
            <a:xfrm>
              <a:off x="5957" y="1713"/>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8" name="Rectangle 371">
              <a:extLst>
                <a:ext uri="{FF2B5EF4-FFF2-40B4-BE49-F238E27FC236}">
                  <a16:creationId xmlns:a16="http://schemas.microsoft.com/office/drawing/2014/main" id="{9E96ECC3-9E7C-2C8B-4198-94C4163E466C}"/>
                </a:ext>
              </a:extLst>
            </p:cNvPr>
            <p:cNvSpPr>
              <a:spLocks noChangeArrowheads="1"/>
            </p:cNvSpPr>
            <p:nvPr/>
          </p:nvSpPr>
          <p:spPr bwMode="auto">
            <a:xfrm>
              <a:off x="5957" y="1713"/>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9" name="Line 372">
              <a:extLst>
                <a:ext uri="{FF2B5EF4-FFF2-40B4-BE49-F238E27FC236}">
                  <a16:creationId xmlns:a16="http://schemas.microsoft.com/office/drawing/2014/main" id="{2F324AC8-AE7F-318F-7488-975E9BDE4B68}"/>
                </a:ext>
              </a:extLst>
            </p:cNvPr>
            <p:cNvSpPr>
              <a:spLocks noChangeShapeType="1"/>
            </p:cNvSpPr>
            <p:nvPr/>
          </p:nvSpPr>
          <p:spPr bwMode="auto">
            <a:xfrm>
              <a:off x="5957" y="184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0" name="Rectangle 373">
              <a:extLst>
                <a:ext uri="{FF2B5EF4-FFF2-40B4-BE49-F238E27FC236}">
                  <a16:creationId xmlns:a16="http://schemas.microsoft.com/office/drawing/2014/main" id="{7D7661F9-9E12-4B1A-DBE4-D226F70AC443}"/>
                </a:ext>
              </a:extLst>
            </p:cNvPr>
            <p:cNvSpPr>
              <a:spLocks noChangeArrowheads="1"/>
            </p:cNvSpPr>
            <p:nvPr/>
          </p:nvSpPr>
          <p:spPr bwMode="auto">
            <a:xfrm>
              <a:off x="5957" y="1849"/>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1" name="Line 374">
              <a:extLst>
                <a:ext uri="{FF2B5EF4-FFF2-40B4-BE49-F238E27FC236}">
                  <a16:creationId xmlns:a16="http://schemas.microsoft.com/office/drawing/2014/main" id="{EF207E8F-B374-4BD2-EA0B-310521AF5F16}"/>
                </a:ext>
              </a:extLst>
            </p:cNvPr>
            <p:cNvSpPr>
              <a:spLocks noChangeShapeType="1"/>
            </p:cNvSpPr>
            <p:nvPr/>
          </p:nvSpPr>
          <p:spPr bwMode="auto">
            <a:xfrm>
              <a:off x="5957" y="19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2" name="Rectangle 375">
              <a:extLst>
                <a:ext uri="{FF2B5EF4-FFF2-40B4-BE49-F238E27FC236}">
                  <a16:creationId xmlns:a16="http://schemas.microsoft.com/office/drawing/2014/main" id="{7278A545-C6A2-1E18-DCE0-DC818901D3EF}"/>
                </a:ext>
              </a:extLst>
            </p:cNvPr>
            <p:cNvSpPr>
              <a:spLocks noChangeArrowheads="1"/>
            </p:cNvSpPr>
            <p:nvPr/>
          </p:nvSpPr>
          <p:spPr bwMode="auto">
            <a:xfrm>
              <a:off x="5957" y="198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3" name="Line 376">
              <a:extLst>
                <a:ext uri="{FF2B5EF4-FFF2-40B4-BE49-F238E27FC236}">
                  <a16:creationId xmlns:a16="http://schemas.microsoft.com/office/drawing/2014/main" id="{DD70E283-CD87-D5F0-9E28-7F8AACC074E2}"/>
                </a:ext>
              </a:extLst>
            </p:cNvPr>
            <p:cNvSpPr>
              <a:spLocks noChangeShapeType="1"/>
            </p:cNvSpPr>
            <p:nvPr/>
          </p:nvSpPr>
          <p:spPr bwMode="auto">
            <a:xfrm>
              <a:off x="5957" y="2121"/>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4" name="Rectangle 377">
              <a:extLst>
                <a:ext uri="{FF2B5EF4-FFF2-40B4-BE49-F238E27FC236}">
                  <a16:creationId xmlns:a16="http://schemas.microsoft.com/office/drawing/2014/main" id="{77E75430-D756-3D0E-96EE-A67D30FFC661}"/>
                </a:ext>
              </a:extLst>
            </p:cNvPr>
            <p:cNvSpPr>
              <a:spLocks noChangeArrowheads="1"/>
            </p:cNvSpPr>
            <p:nvPr/>
          </p:nvSpPr>
          <p:spPr bwMode="auto">
            <a:xfrm>
              <a:off x="5957" y="2121"/>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5" name="Line 378">
              <a:extLst>
                <a:ext uri="{FF2B5EF4-FFF2-40B4-BE49-F238E27FC236}">
                  <a16:creationId xmlns:a16="http://schemas.microsoft.com/office/drawing/2014/main" id="{F114B69D-1108-BE2C-DAEF-6C48585213CD}"/>
                </a:ext>
              </a:extLst>
            </p:cNvPr>
            <p:cNvSpPr>
              <a:spLocks noChangeShapeType="1"/>
            </p:cNvSpPr>
            <p:nvPr/>
          </p:nvSpPr>
          <p:spPr bwMode="auto">
            <a:xfrm>
              <a:off x="5957" y="2257"/>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6" name="Rectangle 379">
              <a:extLst>
                <a:ext uri="{FF2B5EF4-FFF2-40B4-BE49-F238E27FC236}">
                  <a16:creationId xmlns:a16="http://schemas.microsoft.com/office/drawing/2014/main" id="{F9BA89CC-44A5-CFFA-CB27-9C727A30BD88}"/>
                </a:ext>
              </a:extLst>
            </p:cNvPr>
            <p:cNvSpPr>
              <a:spLocks noChangeArrowheads="1"/>
            </p:cNvSpPr>
            <p:nvPr/>
          </p:nvSpPr>
          <p:spPr bwMode="auto">
            <a:xfrm>
              <a:off x="5957" y="2257"/>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7" name="Line 380">
              <a:extLst>
                <a:ext uri="{FF2B5EF4-FFF2-40B4-BE49-F238E27FC236}">
                  <a16:creationId xmlns:a16="http://schemas.microsoft.com/office/drawing/2014/main" id="{856CE63E-CB20-975F-9CF7-9072C04EC41A}"/>
                </a:ext>
              </a:extLst>
            </p:cNvPr>
            <p:cNvSpPr>
              <a:spLocks noChangeShapeType="1"/>
            </p:cNvSpPr>
            <p:nvPr/>
          </p:nvSpPr>
          <p:spPr bwMode="auto">
            <a:xfrm>
              <a:off x="5957" y="2393"/>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8" name="Rectangle 381">
              <a:extLst>
                <a:ext uri="{FF2B5EF4-FFF2-40B4-BE49-F238E27FC236}">
                  <a16:creationId xmlns:a16="http://schemas.microsoft.com/office/drawing/2014/main" id="{22AC03CB-E739-899D-CDCD-7DB03EAEEF53}"/>
                </a:ext>
              </a:extLst>
            </p:cNvPr>
            <p:cNvSpPr>
              <a:spLocks noChangeArrowheads="1"/>
            </p:cNvSpPr>
            <p:nvPr/>
          </p:nvSpPr>
          <p:spPr bwMode="auto">
            <a:xfrm>
              <a:off x="5957" y="2393"/>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89" name="Line 382">
              <a:extLst>
                <a:ext uri="{FF2B5EF4-FFF2-40B4-BE49-F238E27FC236}">
                  <a16:creationId xmlns:a16="http://schemas.microsoft.com/office/drawing/2014/main" id="{AB9CACAB-BAB4-8FAB-CF82-821AE18FCB5F}"/>
                </a:ext>
              </a:extLst>
            </p:cNvPr>
            <p:cNvSpPr>
              <a:spLocks noChangeShapeType="1"/>
            </p:cNvSpPr>
            <p:nvPr/>
          </p:nvSpPr>
          <p:spPr bwMode="auto">
            <a:xfrm>
              <a:off x="5957" y="252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0" name="Rectangle 383">
              <a:extLst>
                <a:ext uri="{FF2B5EF4-FFF2-40B4-BE49-F238E27FC236}">
                  <a16:creationId xmlns:a16="http://schemas.microsoft.com/office/drawing/2014/main" id="{5EF6CE41-90A2-F6E9-31CD-D30AAF6D4580}"/>
                </a:ext>
              </a:extLst>
            </p:cNvPr>
            <p:cNvSpPr>
              <a:spLocks noChangeArrowheads="1"/>
            </p:cNvSpPr>
            <p:nvPr/>
          </p:nvSpPr>
          <p:spPr bwMode="auto">
            <a:xfrm>
              <a:off x="5957" y="2529"/>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1" name="Line 384">
              <a:extLst>
                <a:ext uri="{FF2B5EF4-FFF2-40B4-BE49-F238E27FC236}">
                  <a16:creationId xmlns:a16="http://schemas.microsoft.com/office/drawing/2014/main" id="{634551BA-81A5-3DDF-ACC8-9A1D455D9851}"/>
                </a:ext>
              </a:extLst>
            </p:cNvPr>
            <p:cNvSpPr>
              <a:spLocks noChangeShapeType="1"/>
            </p:cNvSpPr>
            <p:nvPr/>
          </p:nvSpPr>
          <p:spPr bwMode="auto">
            <a:xfrm>
              <a:off x="5957" y="26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2" name="Rectangle 385">
              <a:extLst>
                <a:ext uri="{FF2B5EF4-FFF2-40B4-BE49-F238E27FC236}">
                  <a16:creationId xmlns:a16="http://schemas.microsoft.com/office/drawing/2014/main" id="{F2C9D6BA-77D7-531C-2A90-456446635157}"/>
                </a:ext>
              </a:extLst>
            </p:cNvPr>
            <p:cNvSpPr>
              <a:spLocks noChangeArrowheads="1"/>
            </p:cNvSpPr>
            <p:nvPr/>
          </p:nvSpPr>
          <p:spPr bwMode="auto">
            <a:xfrm>
              <a:off x="5957" y="2665"/>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3" name="Line 386">
              <a:extLst>
                <a:ext uri="{FF2B5EF4-FFF2-40B4-BE49-F238E27FC236}">
                  <a16:creationId xmlns:a16="http://schemas.microsoft.com/office/drawing/2014/main" id="{7112E862-E618-AA5A-0A52-5324FE73A1F7}"/>
                </a:ext>
              </a:extLst>
            </p:cNvPr>
            <p:cNvSpPr>
              <a:spLocks noChangeShapeType="1"/>
            </p:cNvSpPr>
            <p:nvPr/>
          </p:nvSpPr>
          <p:spPr bwMode="auto">
            <a:xfrm>
              <a:off x="5957" y="280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4" name="Rectangle 387">
              <a:extLst>
                <a:ext uri="{FF2B5EF4-FFF2-40B4-BE49-F238E27FC236}">
                  <a16:creationId xmlns:a16="http://schemas.microsoft.com/office/drawing/2014/main" id="{8F63EFF6-D50C-9BC7-C85A-C3ADD3A15C17}"/>
                </a:ext>
              </a:extLst>
            </p:cNvPr>
            <p:cNvSpPr>
              <a:spLocks noChangeArrowheads="1"/>
            </p:cNvSpPr>
            <p:nvPr/>
          </p:nvSpPr>
          <p:spPr bwMode="auto">
            <a:xfrm>
              <a:off x="5957" y="2802"/>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5" name="Line 388">
              <a:extLst>
                <a:ext uri="{FF2B5EF4-FFF2-40B4-BE49-F238E27FC236}">
                  <a16:creationId xmlns:a16="http://schemas.microsoft.com/office/drawing/2014/main" id="{5B029909-AFB3-3D8A-E340-3996321EEBA3}"/>
                </a:ext>
              </a:extLst>
            </p:cNvPr>
            <p:cNvSpPr>
              <a:spLocks noChangeShapeType="1"/>
            </p:cNvSpPr>
            <p:nvPr/>
          </p:nvSpPr>
          <p:spPr bwMode="auto">
            <a:xfrm>
              <a:off x="5957" y="293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6" name="Rectangle 389">
              <a:extLst>
                <a:ext uri="{FF2B5EF4-FFF2-40B4-BE49-F238E27FC236}">
                  <a16:creationId xmlns:a16="http://schemas.microsoft.com/office/drawing/2014/main" id="{11697762-4870-7C22-3329-BA071D318DE7}"/>
                </a:ext>
              </a:extLst>
            </p:cNvPr>
            <p:cNvSpPr>
              <a:spLocks noChangeArrowheads="1"/>
            </p:cNvSpPr>
            <p:nvPr/>
          </p:nvSpPr>
          <p:spPr bwMode="auto">
            <a:xfrm>
              <a:off x="5957" y="2938"/>
              <a:ext cx="3" cy="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7" name="Line 390">
              <a:extLst>
                <a:ext uri="{FF2B5EF4-FFF2-40B4-BE49-F238E27FC236}">
                  <a16:creationId xmlns:a16="http://schemas.microsoft.com/office/drawing/2014/main" id="{560682E4-0BA7-B951-92E0-E611C5D4A812}"/>
                </a:ext>
              </a:extLst>
            </p:cNvPr>
            <p:cNvSpPr>
              <a:spLocks noChangeShapeType="1"/>
            </p:cNvSpPr>
            <p:nvPr/>
          </p:nvSpPr>
          <p:spPr bwMode="auto">
            <a:xfrm>
              <a:off x="5957" y="307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8" name="Rectangle 391">
              <a:extLst>
                <a:ext uri="{FF2B5EF4-FFF2-40B4-BE49-F238E27FC236}">
                  <a16:creationId xmlns:a16="http://schemas.microsoft.com/office/drawing/2014/main" id="{B637E36B-17CC-BF07-A198-35E815CC736A}"/>
                </a:ext>
              </a:extLst>
            </p:cNvPr>
            <p:cNvSpPr>
              <a:spLocks noChangeArrowheads="1"/>
            </p:cNvSpPr>
            <p:nvPr/>
          </p:nvSpPr>
          <p:spPr bwMode="auto">
            <a:xfrm>
              <a:off x="5957" y="3074"/>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9" name="Line 392">
              <a:extLst>
                <a:ext uri="{FF2B5EF4-FFF2-40B4-BE49-F238E27FC236}">
                  <a16:creationId xmlns:a16="http://schemas.microsoft.com/office/drawing/2014/main" id="{89E7E68D-16EB-E7D7-9A78-0DD631189400}"/>
                </a:ext>
              </a:extLst>
            </p:cNvPr>
            <p:cNvSpPr>
              <a:spLocks noChangeShapeType="1"/>
            </p:cNvSpPr>
            <p:nvPr/>
          </p:nvSpPr>
          <p:spPr bwMode="auto">
            <a:xfrm>
              <a:off x="5957" y="3210"/>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0" name="Rectangle 393">
              <a:extLst>
                <a:ext uri="{FF2B5EF4-FFF2-40B4-BE49-F238E27FC236}">
                  <a16:creationId xmlns:a16="http://schemas.microsoft.com/office/drawing/2014/main" id="{9B48E03C-B88C-C8C8-3E9E-AECA57040039}"/>
                </a:ext>
              </a:extLst>
            </p:cNvPr>
            <p:cNvSpPr>
              <a:spLocks noChangeArrowheads="1"/>
            </p:cNvSpPr>
            <p:nvPr/>
          </p:nvSpPr>
          <p:spPr bwMode="auto">
            <a:xfrm>
              <a:off x="5957" y="3210"/>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1" name="Line 394">
              <a:extLst>
                <a:ext uri="{FF2B5EF4-FFF2-40B4-BE49-F238E27FC236}">
                  <a16:creationId xmlns:a16="http://schemas.microsoft.com/office/drawing/2014/main" id="{E3C96DAB-E33F-E373-E711-9AA9F5B14D27}"/>
                </a:ext>
              </a:extLst>
            </p:cNvPr>
            <p:cNvSpPr>
              <a:spLocks noChangeShapeType="1"/>
            </p:cNvSpPr>
            <p:nvPr/>
          </p:nvSpPr>
          <p:spPr bwMode="auto">
            <a:xfrm>
              <a:off x="5957" y="3346"/>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2" name="Rectangle 395">
              <a:extLst>
                <a:ext uri="{FF2B5EF4-FFF2-40B4-BE49-F238E27FC236}">
                  <a16:creationId xmlns:a16="http://schemas.microsoft.com/office/drawing/2014/main" id="{DE7A0E91-7898-825D-5E9B-BFBB1A3E11FE}"/>
                </a:ext>
              </a:extLst>
            </p:cNvPr>
            <p:cNvSpPr>
              <a:spLocks noChangeArrowheads="1"/>
            </p:cNvSpPr>
            <p:nvPr/>
          </p:nvSpPr>
          <p:spPr bwMode="auto">
            <a:xfrm>
              <a:off x="5957" y="3346"/>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3" name="Line 396">
              <a:extLst>
                <a:ext uri="{FF2B5EF4-FFF2-40B4-BE49-F238E27FC236}">
                  <a16:creationId xmlns:a16="http://schemas.microsoft.com/office/drawing/2014/main" id="{AF3FE637-D85E-799B-2AB4-0C7BB8186A85}"/>
                </a:ext>
              </a:extLst>
            </p:cNvPr>
            <p:cNvSpPr>
              <a:spLocks noChangeShapeType="1"/>
            </p:cNvSpPr>
            <p:nvPr/>
          </p:nvSpPr>
          <p:spPr bwMode="auto">
            <a:xfrm>
              <a:off x="5957" y="348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4" name="Rectangle 397">
              <a:extLst>
                <a:ext uri="{FF2B5EF4-FFF2-40B4-BE49-F238E27FC236}">
                  <a16:creationId xmlns:a16="http://schemas.microsoft.com/office/drawing/2014/main" id="{9BE74C20-50FD-27C2-356A-E089AAE3F0FD}"/>
                </a:ext>
              </a:extLst>
            </p:cNvPr>
            <p:cNvSpPr>
              <a:spLocks noChangeArrowheads="1"/>
            </p:cNvSpPr>
            <p:nvPr/>
          </p:nvSpPr>
          <p:spPr bwMode="auto">
            <a:xfrm>
              <a:off x="5957" y="3482"/>
              <a:ext cx="3"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spTree>
    <p:extLst>
      <p:ext uri="{BB962C8B-B14F-4D97-AF65-F5344CB8AC3E}">
        <p14:creationId xmlns:p14="http://schemas.microsoft.com/office/powerpoint/2010/main" val="52937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FB96-52D4-5C6E-A94F-FFD68545645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414ABD1-6472-8A1C-0F19-70C2712C621F}"/>
              </a:ext>
            </a:extLst>
          </p:cNvPr>
          <p:cNvSpPr>
            <a:spLocks noGrp="1"/>
          </p:cNvSpPr>
          <p:nvPr>
            <p:ph sz="quarter" idx="11"/>
          </p:nvPr>
        </p:nvSpPr>
        <p:spPr/>
        <p:txBody>
          <a:bodyPr>
            <a:normAutofit/>
          </a:bodyPr>
          <a:lstStyle/>
          <a:p>
            <a:r>
              <a:rPr kumimoji="1" lang="ja-JP" altLang="en-US"/>
              <a:t>政府全体での検討状況</a:t>
            </a:r>
          </a:p>
        </p:txBody>
      </p:sp>
      <p:sp>
        <p:nvSpPr>
          <p:cNvPr id="3" name="テキスト ボックス 2">
            <a:extLst>
              <a:ext uri="{FF2B5EF4-FFF2-40B4-BE49-F238E27FC236}">
                <a16:creationId xmlns:a16="http://schemas.microsoft.com/office/drawing/2014/main" id="{2AAD838D-071C-E73A-CC12-83EB36CE0BA3}"/>
              </a:ext>
            </a:extLst>
          </p:cNvPr>
          <p:cNvSpPr txBox="1"/>
          <p:nvPr/>
        </p:nvSpPr>
        <p:spPr>
          <a:xfrm>
            <a:off x="-61359" y="-1001356"/>
            <a:ext cx="8287607" cy="603883"/>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これらの災害では、東日本大震災を大きく上回る大量の災害廃棄物が発生する可能性がある</a:t>
            </a:r>
          </a:p>
        </p:txBody>
      </p:sp>
      <p:sp>
        <p:nvSpPr>
          <p:cNvPr id="5" name="四角形: 角を丸くする 4">
            <a:extLst>
              <a:ext uri="{FF2B5EF4-FFF2-40B4-BE49-F238E27FC236}">
                <a16:creationId xmlns:a16="http://schemas.microsoft.com/office/drawing/2014/main" id="{5C12284C-4B09-00AB-11CB-9FD544F743D4}"/>
              </a:ext>
            </a:extLst>
          </p:cNvPr>
          <p:cNvSpPr/>
          <p:nvPr/>
        </p:nvSpPr>
        <p:spPr>
          <a:xfrm>
            <a:off x="419288" y="1681825"/>
            <a:ext cx="2725225" cy="4865795"/>
          </a:xfrm>
          <a:prstGeom prst="roundRect">
            <a:avLst>
              <a:gd name="adj" fmla="val 1198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南海トラフ</a:t>
            </a:r>
            <a:endParaRPr kumimoji="1" lang="en-US" altLang="ja-JP" sz="184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554"/>
              </a:spcBef>
              <a:spcAft>
                <a:spcPts val="0"/>
              </a:spcAft>
              <a:buClrTx/>
              <a:buSzTx/>
              <a:buFontTx/>
              <a:buNone/>
              <a:tabLst/>
              <a:defRPr/>
            </a:pPr>
            <a:r>
              <a:rPr kumimoji="1" lang="ja-JP" altLang="en-US"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◇災害廃棄物発生量推計</a:t>
            </a:r>
            <a:endParaRPr kumimoji="1" lang="en-US" altLang="ja-JP"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火災による消失被害、</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津波堆積物含む）</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最大</a:t>
            </a:r>
            <a:r>
              <a:rPr kumimoji="1" lang="ja-JP" altLang="en-US" sz="1846" b="1" i="0" u="none" strike="noStrike" kern="1200" cap="none" spc="0"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４億２千万トン</a:t>
            </a:r>
            <a:endParaRPr kumimoji="1" lang="en-US" altLang="ja-JP" sz="1846" b="1" i="0" u="none" strike="noStrike" kern="1200" cap="none" spc="0"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「南海トラフ巨大地震対策について（報告書）（令和７年３月時点）」</a:t>
            </a: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R7.3</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南海トラフ巨大地震対策検討ワーキンググループ</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◇災害廃棄物処理計画策定率目標値</a:t>
            </a:r>
            <a:endParaRPr kumimoji="1" lang="en-US" altLang="ja-JP"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令和７年度</a:t>
            </a:r>
            <a:r>
              <a:rPr kumimoji="0" lang="en-US" altLang="ja-JP" sz="147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60</a:t>
            </a:r>
            <a:r>
              <a:rPr kumimoji="1" lang="ja-JP" altLang="en-US" sz="147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47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（全国の全市区町村）</a:t>
            </a:r>
            <a:endParaRPr kumimoji="1" lang="en-US" altLang="ja-JP"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4CD3B86E-4B64-31A2-0E66-7842E96726B0}"/>
              </a:ext>
            </a:extLst>
          </p:cNvPr>
          <p:cNvSpPr/>
          <p:nvPr/>
        </p:nvSpPr>
        <p:spPr>
          <a:xfrm>
            <a:off x="520590" y="3027034"/>
            <a:ext cx="2522626" cy="664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南海トラフ地震防災対策推進基本計画</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（中央防災会議　</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R3.5 </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改）</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A861B0A1-23D4-562C-E15A-28E23F3B3BF0}"/>
              </a:ext>
            </a:extLst>
          </p:cNvPr>
          <p:cNvSpPr/>
          <p:nvPr/>
        </p:nvSpPr>
        <p:spPr>
          <a:xfrm>
            <a:off x="520588" y="3732439"/>
            <a:ext cx="2522626" cy="4941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被害想定</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（南海トラフ巨大地震対策検討</a:t>
            </a:r>
            <a:endParaRPr kumimoji="1" lang="en-US" altLang="ja-JP" sz="1108"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    ワーキ ンググループ　</a:t>
            </a:r>
            <a:r>
              <a:rPr kumimoji="1" lang="en-US" altLang="ja-JP" sz="1108"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R7.3</a:t>
            </a:r>
            <a:r>
              <a:rPr kumimoji="1" lang="ja-JP" altLang="en-US" sz="1108"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p>
        </p:txBody>
      </p:sp>
      <p:sp>
        <p:nvSpPr>
          <p:cNvPr id="11" name="四角形: 角を丸くする 10">
            <a:extLst>
              <a:ext uri="{FF2B5EF4-FFF2-40B4-BE49-F238E27FC236}">
                <a16:creationId xmlns:a16="http://schemas.microsoft.com/office/drawing/2014/main" id="{0864B15F-38C5-4BA2-3762-AB227CDD084C}"/>
              </a:ext>
            </a:extLst>
          </p:cNvPr>
          <p:cNvSpPr/>
          <p:nvPr/>
        </p:nvSpPr>
        <p:spPr>
          <a:xfrm>
            <a:off x="3202406" y="1684092"/>
            <a:ext cx="2725225" cy="4865795"/>
          </a:xfrm>
          <a:prstGeom prst="roundRect">
            <a:avLst>
              <a:gd name="adj" fmla="val 1126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首都直下</a:t>
            </a:r>
            <a:endParaRPr kumimoji="1" lang="en-US" altLang="ja-JP" sz="184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554"/>
              </a:spcBef>
              <a:spcAft>
                <a:spcPts val="0"/>
              </a:spcAft>
              <a:buClrTx/>
              <a:buSzTx/>
              <a:buFontTx/>
              <a:buNone/>
              <a:tabLst/>
              <a:defRPr/>
            </a:pPr>
            <a:r>
              <a:rPr kumimoji="1" lang="ja-JP" altLang="en-US"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◇災害廃棄物発生量推計</a:t>
            </a:r>
            <a:endParaRPr kumimoji="1" lang="en-US" altLang="ja-JP"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火災による消失被害</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含む）</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最大</a:t>
            </a:r>
            <a:r>
              <a:rPr kumimoji="1" lang="ja-JP" altLang="en-US" sz="1846" b="1" i="0" u="none" strike="noStrike" kern="1200" cap="none" spc="0"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１億１千万トン</a:t>
            </a:r>
            <a:endParaRPr kumimoji="1" lang="en-US" altLang="ja-JP" sz="1846" b="1" i="0" u="none" strike="noStrike" kern="1200" cap="none" spc="0"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「巨大災害発生時における災害廃棄物対策のグランドデザインについて　中間取りまとめ」</a:t>
            </a: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H26.3</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環境省</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◇災害廃棄物処理計画策定率目標値</a:t>
            </a:r>
            <a:endParaRPr kumimoji="1" lang="en-US" altLang="ja-JP"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に近づける</a:t>
            </a:r>
            <a:endParaRPr kumimoji="1" lang="en-US" altLang="ja-JP" sz="129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（１都３県の全市町村）</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4C7E26B6-F361-3E19-F299-913AA45C471D}"/>
              </a:ext>
            </a:extLst>
          </p:cNvPr>
          <p:cNvSpPr/>
          <p:nvPr/>
        </p:nvSpPr>
        <p:spPr>
          <a:xfrm>
            <a:off x="5981670" y="1681825"/>
            <a:ext cx="2725225" cy="4865795"/>
          </a:xfrm>
          <a:prstGeom prst="roundRect">
            <a:avLst>
              <a:gd name="adj" fmla="val 1126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日本海溝・千島海溝</a:t>
            </a: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0" lang="en-US" altLang="ja-JP" sz="166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554"/>
              </a:spcBef>
              <a:spcAft>
                <a:spcPts val="0"/>
              </a:spcAft>
              <a:buClrTx/>
              <a:buSzTx/>
              <a:buFontTx/>
              <a:buNone/>
              <a:tabLst/>
              <a:defRPr/>
            </a:pPr>
            <a:r>
              <a:rPr kumimoji="1" lang="ja-JP" altLang="en-US"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◇災害廃棄物発生量推計</a:t>
            </a:r>
            <a:endParaRPr kumimoji="1" lang="en-US" altLang="ja-JP"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火災による消失被害、</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津波堆積物含む）</a:t>
            </a:r>
            <a:endParaRPr kumimoji="0"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74"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日本海溝モデル最大</a:t>
            </a:r>
            <a:r>
              <a:rPr kumimoji="1" lang="en-US" altLang="ja-JP"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7,</a:t>
            </a:r>
            <a:r>
              <a:rPr kumimoji="0" lang="en-US" altLang="ja-JP"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400</a:t>
            </a:r>
            <a:r>
              <a:rPr kumimoji="1" lang="ja-JP" altLang="en-US"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万トン</a:t>
            </a:r>
            <a:endParaRPr kumimoji="0" lang="en-US" altLang="ja-JP"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74"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千島海溝モデル最大</a:t>
            </a:r>
            <a:r>
              <a:rPr kumimoji="0" lang="en-US" altLang="ja-JP"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4</a:t>
            </a:r>
            <a:r>
              <a:rPr kumimoji="1" lang="en-US" altLang="ja-JP"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,0</a:t>
            </a:r>
            <a:r>
              <a:rPr kumimoji="0" lang="en-US" altLang="ja-JP"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00</a:t>
            </a:r>
            <a:r>
              <a:rPr kumimoji="1" lang="ja-JP" altLang="en-US"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万トン</a:t>
            </a:r>
            <a:endParaRPr kumimoji="1" lang="en-US" altLang="ja-JP" sz="1846" b="1" i="0" u="none" strike="noStrike" kern="1200" cap="none" spc="-74" normalizeH="0" baseline="0" noProof="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令和６年度災害廃棄物対策推進検討会</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◇災害廃棄物処理計画策定率目標値</a:t>
            </a:r>
            <a:endParaRPr kumimoji="1" lang="en-US" altLang="ja-JP" sz="1477"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令和７年度</a:t>
            </a:r>
            <a:r>
              <a:rPr kumimoji="1" lang="en-US" altLang="ja-JP" sz="147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70</a:t>
            </a:r>
            <a:r>
              <a:rPr kumimoji="1" lang="ja-JP" altLang="en-US" sz="147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に近づける</a:t>
            </a:r>
            <a:endParaRPr kumimoji="1" lang="en-US" altLang="ja-JP" sz="129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（推進地域の市町村）</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09199662-084C-8D76-5610-8AFFDB1ED23C}"/>
              </a:ext>
            </a:extLst>
          </p:cNvPr>
          <p:cNvSpPr/>
          <p:nvPr/>
        </p:nvSpPr>
        <p:spPr>
          <a:xfrm>
            <a:off x="419287" y="2162940"/>
            <a:ext cx="2725224" cy="6748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a:ln>
                  <a:noFill/>
                </a:ln>
                <a:solidFill>
                  <a:srgbClr val="323232"/>
                </a:solidFill>
                <a:effectLst/>
                <a:uLnTx/>
                <a:uFillTx/>
                <a:latin typeface="メイリオ" panose="020B0604030504040204" pitchFamily="50" charset="-128"/>
                <a:ea typeface="メイリオ" panose="020B0604030504040204" pitchFamily="50" charset="-128"/>
                <a:cs typeface="+mn-cs"/>
              </a:rPr>
              <a:t>南海トラフ地震に係る地震防災対策の推進に関する特別措置法</a:t>
            </a:r>
            <a:endParaRPr kumimoji="0" lang="en-US" altLang="ja-JP" sz="1292" b="1" i="0" u="none" strike="noStrike" kern="1200" cap="none" spc="0" normalizeH="0" baseline="0" noProof="0">
              <a:ln>
                <a:noFill/>
              </a:ln>
              <a:solidFill>
                <a:srgbClr val="323232"/>
              </a:solidFill>
              <a:effectLst/>
              <a:uLnTx/>
              <a:uFillTx/>
              <a:latin typeface="メイリオ" panose="020B0604030504040204" pitchFamily="50" charset="-128"/>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R3.5 </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改正）</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0AE5792D-E8FE-9771-C9D2-6E32756CE791}"/>
              </a:ext>
            </a:extLst>
          </p:cNvPr>
          <p:cNvSpPr/>
          <p:nvPr/>
        </p:nvSpPr>
        <p:spPr>
          <a:xfrm>
            <a:off x="3299853" y="3027034"/>
            <a:ext cx="2522626" cy="664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zh-TW" altLang="en-US" sz="129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首都直下地震緊急対策推進基本計画</a:t>
            </a:r>
            <a:endParaRPr kumimoji="1" lang="en-US" altLang="ja-JP" sz="129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（中央防災会議　</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H27.3</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00A8717A-E00D-6232-B8B4-A62586AC952C}"/>
              </a:ext>
            </a:extLst>
          </p:cNvPr>
          <p:cNvSpPr/>
          <p:nvPr/>
        </p:nvSpPr>
        <p:spPr>
          <a:xfrm>
            <a:off x="3299851" y="3758194"/>
            <a:ext cx="2522626" cy="40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首都直下地震の被害想定と対策について（内閣府防災　</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H25 .12</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p>
        </p:txBody>
      </p:sp>
      <p:sp>
        <p:nvSpPr>
          <p:cNvPr id="18" name="正方形/長方形 17">
            <a:extLst>
              <a:ext uri="{FF2B5EF4-FFF2-40B4-BE49-F238E27FC236}">
                <a16:creationId xmlns:a16="http://schemas.microsoft.com/office/drawing/2014/main" id="{11994104-BAF9-DC38-223C-90A7F959BE5D}"/>
              </a:ext>
            </a:extLst>
          </p:cNvPr>
          <p:cNvSpPr/>
          <p:nvPr/>
        </p:nvSpPr>
        <p:spPr>
          <a:xfrm>
            <a:off x="3198550" y="2162940"/>
            <a:ext cx="2725224" cy="6748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zh-TW" altLang="en-US" sz="1477" b="1" i="0" u="none" strike="noStrike" kern="1200" cap="none" spc="0" normalizeH="0" baseline="0" noProof="0">
                <a:ln>
                  <a:noFill/>
                </a:ln>
                <a:solidFill>
                  <a:srgbClr val="323232"/>
                </a:solidFill>
                <a:effectLst/>
                <a:uLnTx/>
                <a:uFillTx/>
                <a:latin typeface="メイリオ" panose="020B0604030504040204" pitchFamily="50" charset="-128"/>
                <a:ea typeface="メイリオ" panose="020B0604030504040204" pitchFamily="50" charset="-128"/>
                <a:cs typeface="+mn-cs"/>
              </a:rPr>
              <a:t>首都直下地震対策特別措置法</a:t>
            </a:r>
            <a:endParaRPr kumimoji="0" lang="en-US" altLang="zh-TW" sz="1477" b="1" i="0" u="none" strike="noStrike" kern="1200" cap="none" spc="0" normalizeH="0" baseline="0" noProof="0">
              <a:ln>
                <a:noFill/>
              </a:ln>
              <a:solidFill>
                <a:srgbClr val="323232"/>
              </a:solidFill>
              <a:effectLst/>
              <a:uLnTx/>
              <a:uFillTx/>
              <a:latin typeface="メイリオ" panose="020B0604030504040204" pitchFamily="50" charset="-128"/>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H30  </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改正）</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 name="正方形/長方形 18">
            <a:extLst>
              <a:ext uri="{FF2B5EF4-FFF2-40B4-BE49-F238E27FC236}">
                <a16:creationId xmlns:a16="http://schemas.microsoft.com/office/drawing/2014/main" id="{1F94E7C4-E18B-2381-1D2B-C7CC222F7CD3}"/>
              </a:ext>
            </a:extLst>
          </p:cNvPr>
          <p:cNvSpPr/>
          <p:nvPr/>
        </p:nvSpPr>
        <p:spPr>
          <a:xfrm>
            <a:off x="5988301" y="2162939"/>
            <a:ext cx="2725224" cy="6748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日本海溝・千島海溝周辺海溝型地震に係る地震防災対策の推進に関する特別措置法</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R4.6 </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改正）</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0" name="矢印: 下 19">
            <a:extLst>
              <a:ext uri="{FF2B5EF4-FFF2-40B4-BE49-F238E27FC236}">
                <a16:creationId xmlns:a16="http://schemas.microsoft.com/office/drawing/2014/main" id="{895D5A57-3F1D-A46D-6145-27D50C2E71C5}"/>
              </a:ext>
            </a:extLst>
          </p:cNvPr>
          <p:cNvSpPr/>
          <p:nvPr/>
        </p:nvSpPr>
        <p:spPr>
          <a:xfrm>
            <a:off x="1447961" y="2897201"/>
            <a:ext cx="598220" cy="12758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矢印: 下 20">
            <a:extLst>
              <a:ext uri="{FF2B5EF4-FFF2-40B4-BE49-F238E27FC236}">
                <a16:creationId xmlns:a16="http://schemas.microsoft.com/office/drawing/2014/main" id="{4A9D37A3-0F53-A160-2DD9-CDAECA8633F9}"/>
              </a:ext>
            </a:extLst>
          </p:cNvPr>
          <p:cNvSpPr/>
          <p:nvPr/>
        </p:nvSpPr>
        <p:spPr>
          <a:xfrm>
            <a:off x="7055825" y="2894098"/>
            <a:ext cx="598220" cy="12758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矢印: 下 31">
            <a:extLst>
              <a:ext uri="{FF2B5EF4-FFF2-40B4-BE49-F238E27FC236}">
                <a16:creationId xmlns:a16="http://schemas.microsoft.com/office/drawing/2014/main" id="{2252329D-32B8-1AD2-B0EF-3EEAE3389706}"/>
              </a:ext>
            </a:extLst>
          </p:cNvPr>
          <p:cNvSpPr/>
          <p:nvPr/>
        </p:nvSpPr>
        <p:spPr>
          <a:xfrm>
            <a:off x="4212267" y="2894098"/>
            <a:ext cx="598220" cy="12758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156C9753-34D7-02A3-2DF1-CC441429D8F0}"/>
              </a:ext>
            </a:extLst>
          </p:cNvPr>
          <p:cNvSpPr/>
          <p:nvPr/>
        </p:nvSpPr>
        <p:spPr>
          <a:xfrm>
            <a:off x="6100787" y="3027034"/>
            <a:ext cx="2522626" cy="664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日本海溝・千島海溝周辺海溝型地震防災対策推進基本計画</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（中央防災会議　</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R4. </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改定予定）</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4" name="正方形/長方形 33">
            <a:extLst>
              <a:ext uri="{FF2B5EF4-FFF2-40B4-BE49-F238E27FC236}">
                <a16:creationId xmlns:a16="http://schemas.microsoft.com/office/drawing/2014/main" id="{C21672D1-AD14-6030-A6DD-B369399C50C7}"/>
              </a:ext>
            </a:extLst>
          </p:cNvPr>
          <p:cNvSpPr/>
          <p:nvPr/>
        </p:nvSpPr>
        <p:spPr>
          <a:xfrm>
            <a:off x="6100785" y="3758194"/>
            <a:ext cx="2522626" cy="40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被害想定</a:t>
            </a:r>
            <a:endPar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（内閣府防災　</a:t>
            </a:r>
            <a:r>
              <a:rPr kumimoji="1" lang="en-US" altLang="ja-JP"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R3.12</a:t>
            </a:r>
            <a:r>
              <a:rPr kumimoji="1" lang="ja-JP" altLang="en-US" sz="1292"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p>
        </p:txBody>
      </p:sp>
      <p:sp>
        <p:nvSpPr>
          <p:cNvPr id="7" name="正方形/長方形 6">
            <a:extLst>
              <a:ext uri="{FF2B5EF4-FFF2-40B4-BE49-F238E27FC236}">
                <a16:creationId xmlns:a16="http://schemas.microsoft.com/office/drawing/2014/main" id="{1C89FE39-96BD-46AB-2100-142306198A87}"/>
              </a:ext>
            </a:extLst>
          </p:cNvPr>
          <p:cNvSpPr/>
          <p:nvPr/>
        </p:nvSpPr>
        <p:spPr>
          <a:xfrm>
            <a:off x="403785" y="1114519"/>
            <a:ext cx="8317760" cy="526590"/>
          </a:xfrm>
          <a:prstGeom prst="rect">
            <a:avLst/>
          </a:prstGeom>
          <a:solidFill>
            <a:schemeClr val="bg1">
              <a:lumMod val="75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38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これらの災害は、東日本大震災（災害廃棄物発生量：</a:t>
            </a:r>
            <a:r>
              <a:rPr kumimoji="1" lang="en-US" altLang="ja-JP" sz="138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3,100</a:t>
            </a:r>
            <a:r>
              <a:rPr kumimoji="1" lang="ja-JP" altLang="en-US" sz="138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万トン）を大きく上回る大量の災害廃棄物が発生</a:t>
            </a:r>
            <a:endParaRPr kumimoji="1" lang="en-US" altLang="ja-JP" sz="138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38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する可能性があり、平時の備えとしてこれらの規模を想定した災害廃棄物対策を行う必要がある</a:t>
            </a:r>
          </a:p>
        </p:txBody>
      </p:sp>
    </p:spTree>
    <p:extLst>
      <p:ext uri="{BB962C8B-B14F-4D97-AF65-F5344CB8AC3E}">
        <p14:creationId xmlns:p14="http://schemas.microsoft.com/office/powerpoint/2010/main" val="268422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bwMode="auto">
          <a:xfrm>
            <a:off x="3872318" y="1087041"/>
            <a:ext cx="4725551" cy="2761522"/>
          </a:xfrm>
          <a:prstGeom prst="rect">
            <a:avLst/>
          </a:prstGeom>
          <a:gradFill flip="none" rotWithShape="1">
            <a:gsLst>
              <a:gs pos="0">
                <a:srgbClr val="F7B9B9"/>
              </a:gs>
              <a:gs pos="95000">
                <a:srgbClr val="FFF3F3"/>
              </a:gs>
              <a:gs pos="55000">
                <a:srgbClr val="FFDFD5"/>
              </a:gs>
              <a:gs pos="100000">
                <a:sysClr val="window" lastClr="FFFFFF"/>
              </a:gs>
            </a:gsLst>
            <a:lin ang="10800000" scaled="1"/>
            <a:tileRect/>
          </a:gradFill>
          <a:ln w="1905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cxnSp>
        <p:nvCxnSpPr>
          <p:cNvPr id="18438" name="直線コネクタ 50"/>
          <p:cNvCxnSpPr>
            <a:cxnSpLocks noChangeShapeType="1"/>
          </p:cNvCxnSpPr>
          <p:nvPr/>
        </p:nvCxnSpPr>
        <p:spPr bwMode="auto">
          <a:xfrm flipH="1">
            <a:off x="860862" y="3859942"/>
            <a:ext cx="7742769" cy="10848"/>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18439" name="直線コネクタ 51"/>
          <p:cNvCxnSpPr>
            <a:cxnSpLocks noChangeShapeType="1"/>
          </p:cNvCxnSpPr>
          <p:nvPr/>
        </p:nvCxnSpPr>
        <p:spPr bwMode="auto">
          <a:xfrm flipH="1">
            <a:off x="3976626" y="1963883"/>
            <a:ext cx="25089" cy="3190154"/>
          </a:xfrm>
          <a:prstGeom prst="line">
            <a:avLst/>
          </a:prstGeom>
          <a:noFill/>
          <a:ln w="19050" algn="ctr">
            <a:solidFill>
              <a:srgbClr val="C00000"/>
            </a:solidFill>
            <a:prstDash val="dash"/>
            <a:round/>
            <a:headEnd/>
            <a:tailEnd/>
          </a:ln>
          <a:extLst>
            <a:ext uri="{909E8E84-426E-40DD-AFC4-6F175D3DCCD1}">
              <a14:hiddenFill xmlns:a14="http://schemas.microsoft.com/office/drawing/2010/main">
                <a:noFill/>
              </a14:hiddenFill>
            </a:ext>
          </a:extLst>
        </p:spPr>
      </p:cxnSp>
      <p:sp>
        <p:nvSpPr>
          <p:cNvPr id="54" name="正方形/長方形 53"/>
          <p:cNvSpPr/>
          <p:nvPr/>
        </p:nvSpPr>
        <p:spPr bwMode="auto">
          <a:xfrm>
            <a:off x="251520" y="975269"/>
            <a:ext cx="8412210" cy="5276738"/>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0" cap="none" spc="0" normalizeH="0" baseline="0" noProof="0">
              <a:ln>
                <a:noFill/>
              </a:ln>
              <a:solidFill>
                <a:sysClr val="window" lastClr="FFFFFF"/>
              </a:solidFill>
              <a:effectLst/>
              <a:uLnTx/>
              <a:uFillTx/>
              <a:latin typeface="Meiryo UI" panose="020B0604030504040204" pitchFamily="50" charset="-128"/>
              <a:ea typeface="Meiryo UI" panose="020B0604030504040204" pitchFamily="50" charset="-128"/>
              <a:cs typeface="+mn-cs"/>
            </a:endParaRPr>
          </a:p>
        </p:txBody>
      </p:sp>
      <p:cxnSp>
        <p:nvCxnSpPr>
          <p:cNvPr id="18442" name="直線コネクタ 54"/>
          <p:cNvCxnSpPr>
            <a:cxnSpLocks noChangeShapeType="1"/>
          </p:cNvCxnSpPr>
          <p:nvPr/>
        </p:nvCxnSpPr>
        <p:spPr bwMode="auto">
          <a:xfrm>
            <a:off x="860862" y="1177332"/>
            <a:ext cx="0" cy="2691692"/>
          </a:xfrm>
          <a:prstGeom prst="line">
            <a:avLst/>
          </a:prstGeom>
          <a:noFill/>
          <a:ln w="25400" algn="ctr">
            <a:solidFill>
              <a:schemeClr val="bg2"/>
            </a:solidFill>
            <a:round/>
            <a:headEnd type="arrow" w="med" len="med"/>
            <a:tailEnd/>
          </a:ln>
          <a:extLst>
            <a:ext uri="{909E8E84-426E-40DD-AFC4-6F175D3DCCD1}">
              <a14:hiddenFill xmlns:a14="http://schemas.microsoft.com/office/drawing/2010/main">
                <a:noFill/>
              </a14:hiddenFill>
            </a:ext>
          </a:extLst>
        </p:spPr>
      </p:cxnSp>
      <p:cxnSp>
        <p:nvCxnSpPr>
          <p:cNvPr id="18446" name="直線コネクタ 58"/>
          <p:cNvCxnSpPr>
            <a:cxnSpLocks noChangeShapeType="1"/>
          </p:cNvCxnSpPr>
          <p:nvPr/>
        </p:nvCxnSpPr>
        <p:spPr bwMode="auto">
          <a:xfrm>
            <a:off x="2298623" y="2548715"/>
            <a:ext cx="0" cy="3356308"/>
          </a:xfrm>
          <a:prstGeom prst="line">
            <a:avLst/>
          </a:prstGeom>
          <a:noFill/>
          <a:ln w="19050" algn="ctr">
            <a:solidFill>
              <a:schemeClr val="tx2"/>
            </a:solidFill>
            <a:prstDash val="dash"/>
            <a:round/>
            <a:headEnd/>
            <a:tailEnd/>
          </a:ln>
          <a:extLst>
            <a:ext uri="{909E8E84-426E-40DD-AFC4-6F175D3DCCD1}">
              <a14:hiddenFill xmlns:a14="http://schemas.microsoft.com/office/drawing/2010/main">
                <a:noFill/>
              </a14:hiddenFill>
            </a:ext>
          </a:extLst>
        </p:spPr>
      </p:cxnSp>
      <p:sp>
        <p:nvSpPr>
          <p:cNvPr id="18448" name="テキスト ボックス 15"/>
          <p:cNvSpPr txBox="1">
            <a:spLocks noChangeArrowheads="1"/>
          </p:cNvSpPr>
          <p:nvPr/>
        </p:nvSpPr>
        <p:spPr bwMode="auto">
          <a:xfrm>
            <a:off x="4066991" y="2539814"/>
            <a:ext cx="131375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阪神・淡路大震災</a:t>
            </a:r>
          </a:p>
        </p:txBody>
      </p:sp>
      <p:grpSp>
        <p:nvGrpSpPr>
          <p:cNvPr id="6" name="グループ化 5"/>
          <p:cNvGrpSpPr/>
          <p:nvPr/>
        </p:nvGrpSpPr>
        <p:grpSpPr>
          <a:xfrm>
            <a:off x="5431878" y="2382990"/>
            <a:ext cx="1238491" cy="762803"/>
            <a:chOff x="6362647" y="2060575"/>
            <a:chExt cx="1244272" cy="895234"/>
          </a:xfrm>
        </p:grpSpPr>
        <p:sp>
          <p:nvSpPr>
            <p:cNvPr id="18447" name="テキスト ボックス 14"/>
            <p:cNvSpPr txBox="1">
              <a:spLocks noChangeArrowheads="1"/>
            </p:cNvSpPr>
            <p:nvPr/>
          </p:nvSpPr>
          <p:spPr bwMode="auto">
            <a:xfrm>
              <a:off x="6455845" y="2060575"/>
              <a:ext cx="1132567" cy="30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東日本大震災</a:t>
              </a:r>
            </a:p>
          </p:txBody>
        </p:sp>
        <p:sp>
          <p:nvSpPr>
            <p:cNvPr id="62" name="大かっこ 61"/>
            <p:cNvSpPr/>
            <p:nvPr/>
          </p:nvSpPr>
          <p:spPr bwMode="auto">
            <a:xfrm>
              <a:off x="6362647" y="2276873"/>
              <a:ext cx="1244272" cy="678936"/>
            </a:xfrm>
            <a:prstGeom prst="bracketPair">
              <a:avLst>
                <a:gd name="adj" fmla="val 5149"/>
              </a:avLst>
            </a:prstGeom>
            <a:noFill/>
            <a:ln w="12700" cap="flat" cmpd="sng" algn="ctr">
              <a:solidFill>
                <a:sysClr val="windowText" lastClr="000000"/>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マグニチュード　</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震度</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災害廃棄物発生量</a:t>
              </a: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3,100</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万トン</a:t>
              </a: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sp>
        <p:nvSpPr>
          <p:cNvPr id="63" name="大かっこ 62"/>
          <p:cNvSpPr/>
          <p:nvPr/>
        </p:nvSpPr>
        <p:spPr bwMode="auto">
          <a:xfrm>
            <a:off x="4093715" y="2735950"/>
            <a:ext cx="1238492" cy="578501"/>
          </a:xfrm>
          <a:prstGeom prst="bracketPair">
            <a:avLst>
              <a:gd name="adj" fmla="val 5149"/>
            </a:avLst>
          </a:prstGeom>
          <a:noFill/>
          <a:ln w="12700" cap="flat" cmpd="sng" algn="ctr">
            <a:solidFill>
              <a:sysClr val="windowText" lastClr="000000"/>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マグニチュード　</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震度</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災害廃棄物発生量</a:t>
            </a: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1,500</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万トン</a:t>
            </a: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65" name="大かっこ 64"/>
          <p:cNvSpPr/>
          <p:nvPr/>
        </p:nvSpPr>
        <p:spPr bwMode="auto">
          <a:xfrm>
            <a:off x="927332" y="3086791"/>
            <a:ext cx="1352641" cy="564923"/>
          </a:xfrm>
          <a:prstGeom prst="bracketPair">
            <a:avLst>
              <a:gd name="adj" fmla="val 10165"/>
            </a:avLst>
          </a:prstGeom>
          <a:noFill/>
          <a:ln w="127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平時の廃棄物処理体制で対処可能な規模の災害</a:t>
            </a:r>
          </a:p>
        </p:txBody>
      </p:sp>
      <p:sp>
        <p:nvSpPr>
          <p:cNvPr id="52" name="フリーフォーム 51"/>
          <p:cNvSpPr/>
          <p:nvPr/>
        </p:nvSpPr>
        <p:spPr bwMode="auto">
          <a:xfrm>
            <a:off x="2096552" y="1833746"/>
            <a:ext cx="1707060" cy="705349"/>
          </a:xfrm>
          <a:custGeom>
            <a:avLst/>
            <a:gdLst>
              <a:gd name="connsiteX0" fmla="*/ 0 w 1849315"/>
              <a:gd name="connsiteY0" fmla="*/ 0 h 764128"/>
              <a:gd name="connsiteX1" fmla="*/ 308219 w 1849315"/>
              <a:gd name="connsiteY1" fmla="*/ 0 h 764128"/>
              <a:gd name="connsiteX2" fmla="*/ 770548 w 1849315"/>
              <a:gd name="connsiteY2" fmla="*/ 0 h 764128"/>
              <a:gd name="connsiteX3" fmla="*/ 1849315 w 1849315"/>
              <a:gd name="connsiteY3" fmla="*/ 0 h 764128"/>
              <a:gd name="connsiteX4" fmla="*/ 1849315 w 1849315"/>
              <a:gd name="connsiteY4" fmla="*/ 348293 h 764128"/>
              <a:gd name="connsiteX5" fmla="*/ 1849315 w 1849315"/>
              <a:gd name="connsiteY5" fmla="*/ 497562 h 764128"/>
              <a:gd name="connsiteX6" fmla="*/ 1849315 w 1849315"/>
              <a:gd name="connsiteY6" fmla="*/ 597074 h 764128"/>
              <a:gd name="connsiteX7" fmla="*/ 1692478 w 1849315"/>
              <a:gd name="connsiteY7" fmla="*/ 597074 h 764128"/>
              <a:gd name="connsiteX8" fmla="*/ 1563054 w 1849315"/>
              <a:gd name="connsiteY8" fmla="*/ 758266 h 764128"/>
              <a:gd name="connsiteX9" fmla="*/ 1438076 w 1849315"/>
              <a:gd name="connsiteY9" fmla="*/ 597074 h 764128"/>
              <a:gd name="connsiteX10" fmla="*/ 770548 w 1849315"/>
              <a:gd name="connsiteY10" fmla="*/ 597074 h 764128"/>
              <a:gd name="connsiteX11" fmla="*/ 483707 w 1849315"/>
              <a:gd name="connsiteY11" fmla="*/ 597976 h 764128"/>
              <a:gd name="connsiteX12" fmla="*/ 357619 w 1849315"/>
              <a:gd name="connsiteY12" fmla="*/ 597328 h 764128"/>
              <a:gd name="connsiteX13" fmla="*/ 223692 w 1849315"/>
              <a:gd name="connsiteY13" fmla="*/ 764128 h 764128"/>
              <a:gd name="connsiteX14" fmla="*/ 94169 w 1849315"/>
              <a:gd name="connsiteY14" fmla="*/ 597074 h 764128"/>
              <a:gd name="connsiteX15" fmla="*/ 0 w 1849315"/>
              <a:gd name="connsiteY15" fmla="*/ 597074 h 764128"/>
              <a:gd name="connsiteX16" fmla="*/ 0 w 1849315"/>
              <a:gd name="connsiteY16" fmla="*/ 497562 h 764128"/>
              <a:gd name="connsiteX17" fmla="*/ 0 w 1849315"/>
              <a:gd name="connsiteY17" fmla="*/ 348293 h 7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9315" h="764128">
                <a:moveTo>
                  <a:pt x="0" y="0"/>
                </a:moveTo>
                <a:lnTo>
                  <a:pt x="308219" y="0"/>
                </a:lnTo>
                <a:lnTo>
                  <a:pt x="770548" y="0"/>
                </a:lnTo>
                <a:lnTo>
                  <a:pt x="1849315" y="0"/>
                </a:lnTo>
                <a:lnTo>
                  <a:pt x="1849315" y="348293"/>
                </a:lnTo>
                <a:lnTo>
                  <a:pt x="1849315" y="497562"/>
                </a:lnTo>
                <a:lnTo>
                  <a:pt x="1849315" y="597074"/>
                </a:lnTo>
                <a:lnTo>
                  <a:pt x="1692478" y="597074"/>
                </a:lnTo>
                <a:lnTo>
                  <a:pt x="1563054" y="758266"/>
                </a:lnTo>
                <a:lnTo>
                  <a:pt x="1438076" y="597074"/>
                </a:lnTo>
                <a:lnTo>
                  <a:pt x="770548" y="597074"/>
                </a:lnTo>
                <a:lnTo>
                  <a:pt x="483707" y="597976"/>
                </a:lnTo>
                <a:lnTo>
                  <a:pt x="357619" y="597328"/>
                </a:lnTo>
                <a:lnTo>
                  <a:pt x="223692" y="764128"/>
                </a:lnTo>
                <a:lnTo>
                  <a:pt x="94169" y="597074"/>
                </a:lnTo>
                <a:lnTo>
                  <a:pt x="0" y="597074"/>
                </a:lnTo>
                <a:lnTo>
                  <a:pt x="0" y="497562"/>
                </a:lnTo>
                <a:lnTo>
                  <a:pt x="0" y="348293"/>
                </a:lnTo>
                <a:close/>
              </a:path>
            </a:pathLst>
          </a:custGeom>
          <a:solidFill>
            <a:schemeClr val="accent2"/>
          </a:solidFill>
          <a:ln w="19050" cap="flat" cmpd="sng" algn="ctr">
            <a:solidFill>
              <a:srgbClr val="4F81BD">
                <a:shade val="50000"/>
              </a:srgbClr>
            </a:solidFill>
            <a:prstDash val="solid"/>
          </a:ln>
          <a:effectLst/>
        </p:spPr>
        <p:txBody>
          <a:bodyPr wrap="square" tIns="0" bIns="66462"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地方自治体</a:t>
            </a:r>
            <a:endParaRPr kumimoji="0" lang="en-US" altLang="ja-JP" sz="1477"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の判断</a:t>
            </a:r>
          </a:p>
        </p:txBody>
      </p:sp>
      <p:sp>
        <p:nvSpPr>
          <p:cNvPr id="51" name="フリーフォーム 50"/>
          <p:cNvSpPr/>
          <p:nvPr/>
        </p:nvSpPr>
        <p:spPr bwMode="auto">
          <a:xfrm>
            <a:off x="3229809" y="1102588"/>
            <a:ext cx="1353312" cy="790839"/>
          </a:xfrm>
          <a:custGeom>
            <a:avLst/>
            <a:gdLst>
              <a:gd name="connsiteX0" fmla="*/ 0 w 1466088"/>
              <a:gd name="connsiteY0" fmla="*/ 0 h 856742"/>
              <a:gd name="connsiteX1" fmla="*/ 855218 w 1466088"/>
              <a:gd name="connsiteY1" fmla="*/ 0 h 856742"/>
              <a:gd name="connsiteX2" fmla="*/ 1221740 w 1466088"/>
              <a:gd name="connsiteY2" fmla="*/ 0 h 856742"/>
              <a:gd name="connsiteX3" fmla="*/ 1466088 w 1466088"/>
              <a:gd name="connsiteY3" fmla="*/ 0 h 856742"/>
              <a:gd name="connsiteX4" fmla="*/ 1466088 w 1466088"/>
              <a:gd name="connsiteY4" fmla="*/ 404883 h 856742"/>
              <a:gd name="connsiteX5" fmla="*/ 1466088 w 1466088"/>
              <a:gd name="connsiteY5" fmla="*/ 578404 h 856742"/>
              <a:gd name="connsiteX6" fmla="*/ 1466088 w 1466088"/>
              <a:gd name="connsiteY6" fmla="*/ 694085 h 856742"/>
              <a:gd name="connsiteX7" fmla="*/ 1221740 w 1466088"/>
              <a:gd name="connsiteY7" fmla="*/ 694085 h 856742"/>
              <a:gd name="connsiteX8" fmla="*/ 1013111 w 1466088"/>
              <a:gd name="connsiteY8" fmla="*/ 694085 h 856742"/>
              <a:gd name="connsiteX9" fmla="*/ 971550 w 1466088"/>
              <a:gd name="connsiteY9" fmla="*/ 694085 h 856742"/>
              <a:gd name="connsiteX10" fmla="*/ 840950 w 1466088"/>
              <a:gd name="connsiteY10" fmla="*/ 856742 h 856742"/>
              <a:gd name="connsiteX11" fmla="*/ 714836 w 1466088"/>
              <a:gd name="connsiteY11" fmla="*/ 694085 h 856742"/>
              <a:gd name="connsiteX12" fmla="*/ 0 w 1466088"/>
              <a:gd name="connsiteY12" fmla="*/ 694085 h 856742"/>
              <a:gd name="connsiteX13" fmla="*/ 0 w 1466088"/>
              <a:gd name="connsiteY13" fmla="*/ 578404 h 856742"/>
              <a:gd name="connsiteX14" fmla="*/ 0 w 1466088"/>
              <a:gd name="connsiteY14" fmla="*/ 404883 h 85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6088" h="856742">
                <a:moveTo>
                  <a:pt x="0" y="0"/>
                </a:moveTo>
                <a:lnTo>
                  <a:pt x="855218" y="0"/>
                </a:lnTo>
                <a:lnTo>
                  <a:pt x="1221740" y="0"/>
                </a:lnTo>
                <a:lnTo>
                  <a:pt x="1466088" y="0"/>
                </a:lnTo>
                <a:lnTo>
                  <a:pt x="1466088" y="404883"/>
                </a:lnTo>
                <a:lnTo>
                  <a:pt x="1466088" y="578404"/>
                </a:lnTo>
                <a:lnTo>
                  <a:pt x="1466088" y="694085"/>
                </a:lnTo>
                <a:lnTo>
                  <a:pt x="1221740" y="694085"/>
                </a:lnTo>
                <a:lnTo>
                  <a:pt x="1013111" y="694085"/>
                </a:lnTo>
                <a:lnTo>
                  <a:pt x="971550" y="694085"/>
                </a:lnTo>
                <a:lnTo>
                  <a:pt x="840950" y="856742"/>
                </a:lnTo>
                <a:lnTo>
                  <a:pt x="714836" y="694085"/>
                </a:lnTo>
                <a:lnTo>
                  <a:pt x="0" y="694085"/>
                </a:lnTo>
                <a:lnTo>
                  <a:pt x="0" y="578404"/>
                </a:lnTo>
                <a:lnTo>
                  <a:pt x="0" y="404883"/>
                </a:lnTo>
                <a:close/>
              </a:path>
            </a:pathLst>
          </a:custGeom>
          <a:solidFill>
            <a:schemeClr val="accent5">
              <a:lumMod val="20000"/>
              <a:lumOff val="80000"/>
            </a:schemeClr>
          </a:solidFill>
          <a:ln w="19050" cap="flat" cmpd="sng" algn="ctr">
            <a:solidFill>
              <a:srgbClr val="C00000"/>
            </a:solidFill>
            <a:prstDash val="solid"/>
          </a:ln>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政令指定</a:t>
            </a:r>
            <a:endParaRPr kumimoji="0" lang="en-US" altLang="ja-JP" sz="1477"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8455" name="テキスト ボックス 29"/>
          <p:cNvSpPr txBox="1">
            <a:spLocks noChangeArrowheads="1"/>
          </p:cNvSpPr>
          <p:nvPr/>
        </p:nvSpPr>
        <p:spPr bwMode="auto">
          <a:xfrm>
            <a:off x="3288028" y="1368464"/>
            <a:ext cx="1228626" cy="40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災対法</a:t>
            </a:r>
            <a:endParaRPr kumimoji="1" lang="en-US" altLang="ja-JP" sz="110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a:t>
            </a:r>
            <a:r>
              <a:rPr kumimoji="1" lang="en-US" altLang="ja-JP" sz="110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86</a:t>
            </a:r>
            <a:r>
              <a:rPr kumimoji="1" lang="ja-JP" altLang="en-US" sz="110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条の</a:t>
            </a:r>
            <a:r>
              <a:rPr kumimoji="1" lang="en-US" altLang="ja-JP" sz="110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110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関連</a:t>
            </a:r>
          </a:p>
        </p:txBody>
      </p:sp>
      <p:sp>
        <p:nvSpPr>
          <p:cNvPr id="69" name="大かっこ 68"/>
          <p:cNvSpPr/>
          <p:nvPr/>
        </p:nvSpPr>
        <p:spPr bwMode="auto">
          <a:xfrm>
            <a:off x="3356735" y="1368463"/>
            <a:ext cx="1070646" cy="334241"/>
          </a:xfrm>
          <a:prstGeom prst="bracketPair">
            <a:avLst>
              <a:gd name="adj" fmla="val 12522"/>
            </a:avLst>
          </a:prstGeom>
          <a:noFill/>
          <a:ln w="9525"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70" name="正方形/長方形 69"/>
          <p:cNvSpPr/>
          <p:nvPr/>
        </p:nvSpPr>
        <p:spPr bwMode="auto">
          <a:xfrm>
            <a:off x="329110" y="1727244"/>
            <a:ext cx="546220" cy="1508556"/>
          </a:xfrm>
          <a:prstGeom prst="rect">
            <a:avLst/>
          </a:prstGeom>
          <a:noFill/>
          <a:ln w="25400" cap="flat" cmpd="dbl" algn="ctr">
            <a:noFill/>
            <a:prstDash val="solid"/>
          </a:ln>
          <a:effectLst/>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発生する</a:t>
            </a:r>
            <a:endParaRPr kumimoji="1" lang="en-US" altLang="ja-JP" sz="1477"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廃棄物の量</a:t>
            </a:r>
            <a:endParaRPr kumimoji="0" lang="ja-JP" altLang="en-US" sz="1477"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sp>
        <p:nvSpPr>
          <p:cNvPr id="72" name="正方形/長方形 71"/>
          <p:cNvSpPr/>
          <p:nvPr/>
        </p:nvSpPr>
        <p:spPr bwMode="auto">
          <a:xfrm>
            <a:off x="4093714" y="3924192"/>
            <a:ext cx="1140295" cy="262417"/>
          </a:xfrm>
          <a:prstGeom prst="rect">
            <a:avLst/>
          </a:prstGeom>
          <a:noFill/>
          <a:ln w="25400" cap="flat" cmpd="dbl"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災害の規模</a:t>
            </a:r>
          </a:p>
        </p:txBody>
      </p:sp>
      <p:sp>
        <p:nvSpPr>
          <p:cNvPr id="18460" name="テキスト ボックス 15"/>
          <p:cNvSpPr txBox="1">
            <a:spLocks noChangeArrowheads="1"/>
          </p:cNvSpPr>
          <p:nvPr/>
        </p:nvSpPr>
        <p:spPr bwMode="auto">
          <a:xfrm>
            <a:off x="8039506" y="3902507"/>
            <a:ext cx="40609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大</a:t>
            </a:r>
          </a:p>
        </p:txBody>
      </p:sp>
      <p:sp>
        <p:nvSpPr>
          <p:cNvPr id="18461" name="テキスト ボックス 15"/>
          <p:cNvSpPr txBox="1">
            <a:spLocks noChangeArrowheads="1"/>
          </p:cNvSpPr>
          <p:nvPr/>
        </p:nvSpPr>
        <p:spPr bwMode="auto">
          <a:xfrm>
            <a:off x="720641" y="3914763"/>
            <a:ext cx="40609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小</a:t>
            </a:r>
          </a:p>
        </p:txBody>
      </p:sp>
      <p:cxnSp>
        <p:nvCxnSpPr>
          <p:cNvPr id="18462" name="直線コネクタ 74"/>
          <p:cNvCxnSpPr>
            <a:cxnSpLocks noChangeShapeType="1"/>
          </p:cNvCxnSpPr>
          <p:nvPr/>
        </p:nvCxnSpPr>
        <p:spPr bwMode="auto">
          <a:xfrm>
            <a:off x="968973" y="3694876"/>
            <a:ext cx="0" cy="2525538"/>
          </a:xfrm>
          <a:prstGeom prst="line">
            <a:avLst/>
          </a:prstGeom>
          <a:noFill/>
          <a:ln w="19050" algn="ctr">
            <a:solidFill>
              <a:schemeClr val="tx2"/>
            </a:solidFill>
            <a:prstDash val="dash"/>
            <a:round/>
            <a:headEnd/>
            <a:tailEnd/>
          </a:ln>
          <a:extLst>
            <a:ext uri="{909E8E84-426E-40DD-AFC4-6F175D3DCCD1}">
              <a14:hiddenFill xmlns:a14="http://schemas.microsoft.com/office/drawing/2010/main">
                <a:noFill/>
              </a14:hiddenFill>
            </a:ext>
          </a:extLst>
        </p:spPr>
      </p:cxnSp>
      <p:grpSp>
        <p:nvGrpSpPr>
          <p:cNvPr id="8" name="グループ化 7"/>
          <p:cNvGrpSpPr/>
          <p:nvPr/>
        </p:nvGrpSpPr>
        <p:grpSpPr>
          <a:xfrm>
            <a:off x="6798535" y="1369659"/>
            <a:ext cx="1715037" cy="515441"/>
            <a:chOff x="8094661" y="1268413"/>
            <a:chExt cx="1542468" cy="604927"/>
          </a:xfrm>
        </p:grpSpPr>
        <p:sp>
          <p:nvSpPr>
            <p:cNvPr id="18463" name="テキスト ボックス 14"/>
            <p:cNvSpPr txBox="1">
              <a:spLocks noChangeArrowheads="1"/>
            </p:cNvSpPr>
            <p:nvPr/>
          </p:nvSpPr>
          <p:spPr bwMode="auto">
            <a:xfrm>
              <a:off x="8168572" y="1268413"/>
              <a:ext cx="1441793" cy="5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南海トラフ巨大地震</a:t>
              </a:r>
            </a:p>
          </p:txBody>
        </p:sp>
        <p:sp>
          <p:nvSpPr>
            <p:cNvPr id="77" name="大かっこ 76"/>
            <p:cNvSpPr/>
            <p:nvPr/>
          </p:nvSpPr>
          <p:spPr bwMode="auto">
            <a:xfrm>
              <a:off x="8094661" y="1465263"/>
              <a:ext cx="1542468" cy="408077"/>
            </a:xfrm>
            <a:prstGeom prst="bracketPair">
              <a:avLst>
                <a:gd name="adj" fmla="val 5149"/>
              </a:avLst>
            </a:prstGeom>
            <a:noFill/>
            <a:ln w="12700" cap="flat" cmpd="sng" algn="ctr">
              <a:solidFill>
                <a:sysClr val="windowText" lastClr="000000"/>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災害廃棄物発生推計量</a:t>
              </a: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最大約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4</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2,000</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万トン</a:t>
              </a:r>
              <a:r>
                <a:rPr kumimoji="0" lang="en-US" altLang="ja-JP" sz="831" b="0" i="0" u="none" strike="noStrike" kern="0" cap="none" spc="0" normalizeH="0" baseline="3000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a:t>
              </a:r>
            </a:p>
          </p:txBody>
        </p:sp>
      </p:grpSp>
      <p:grpSp>
        <p:nvGrpSpPr>
          <p:cNvPr id="7" name="グループ化 6"/>
          <p:cNvGrpSpPr/>
          <p:nvPr/>
        </p:nvGrpSpPr>
        <p:grpSpPr>
          <a:xfrm>
            <a:off x="6793305" y="1859240"/>
            <a:ext cx="1543135" cy="573271"/>
            <a:chOff x="8088315" y="2120173"/>
            <a:chExt cx="1553892" cy="779660"/>
          </a:xfrm>
        </p:grpSpPr>
        <p:sp>
          <p:nvSpPr>
            <p:cNvPr id="18465" name="テキスト ボックス 14"/>
            <p:cNvSpPr txBox="1">
              <a:spLocks noChangeArrowheads="1"/>
            </p:cNvSpPr>
            <p:nvPr/>
          </p:nvSpPr>
          <p:spPr bwMode="auto">
            <a:xfrm>
              <a:off x="8293193" y="2120173"/>
              <a:ext cx="1186205" cy="35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首都直下地震</a:t>
              </a:r>
            </a:p>
          </p:txBody>
        </p:sp>
        <p:sp>
          <p:nvSpPr>
            <p:cNvPr id="79" name="大かっこ 78"/>
            <p:cNvSpPr/>
            <p:nvPr/>
          </p:nvSpPr>
          <p:spPr bwMode="auto">
            <a:xfrm>
              <a:off x="8088315" y="2391370"/>
              <a:ext cx="1553892" cy="508463"/>
            </a:xfrm>
            <a:prstGeom prst="bracketPair">
              <a:avLst>
                <a:gd name="adj" fmla="val 5149"/>
              </a:avLst>
            </a:prstGeom>
            <a:noFill/>
            <a:ln w="12700" cap="flat" cmpd="sng" algn="ctr">
              <a:solidFill>
                <a:sysClr val="windowText" lastClr="000000"/>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災害廃棄物発生推計量</a:t>
              </a: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最大約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1,000</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万トン</a:t>
              </a:r>
              <a:r>
                <a:rPr kumimoji="0" lang="en-US" altLang="ja-JP" sz="831" b="0" i="0" u="none" strike="noStrike" kern="0" cap="none" spc="0" normalizeH="0" baseline="3000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※2</a:t>
              </a:r>
            </a:p>
          </p:txBody>
        </p:sp>
      </p:grpSp>
      <p:sp>
        <p:nvSpPr>
          <p:cNvPr id="18467" name="テキスト ボックス 3"/>
          <p:cNvSpPr txBox="1">
            <a:spLocks noChangeArrowheads="1"/>
          </p:cNvSpPr>
          <p:nvPr/>
        </p:nvSpPr>
        <p:spPr bwMode="auto">
          <a:xfrm>
            <a:off x="5844919" y="3204491"/>
            <a:ext cx="3047561" cy="6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66158" marR="0" lvl="0" indent="-166158" algn="l" defTabSz="9144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出典：南海トラフ巨大地震対策について</a:t>
            </a:r>
            <a:endPar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158" marR="0" lvl="0" indent="-166158" algn="l"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(R7.3 </a:t>
            </a: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南海トラフ巨大地震対策検討ワーキンググループ</a:t>
            </a:r>
            <a:r>
              <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158" marR="0" lvl="0" indent="-166158" algn="l" defTabSz="9144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出典：巨大災害発生時における災害廃棄物対策の</a:t>
            </a:r>
            <a:endPar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158" marR="0" lvl="0" indent="-166158" algn="l"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グランドデザインについて（</a:t>
            </a:r>
            <a:r>
              <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H26.3</a:t>
            </a: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環境省）</a:t>
            </a:r>
            <a:endPar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158" marR="0" lvl="0" indent="-166158" algn="l" defTabSz="9144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出典：災害廃棄物対策推進検討会（</a:t>
            </a:r>
            <a:r>
              <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R6.4</a:t>
            </a: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環境省）</a:t>
            </a:r>
          </a:p>
        </p:txBody>
      </p:sp>
      <p:sp>
        <p:nvSpPr>
          <p:cNvPr id="81" name="フリーフォーム 80"/>
          <p:cNvSpPr/>
          <p:nvPr/>
        </p:nvSpPr>
        <p:spPr bwMode="auto">
          <a:xfrm>
            <a:off x="6723368" y="1505408"/>
            <a:ext cx="46494" cy="401741"/>
          </a:xfrm>
          <a:custGeom>
            <a:avLst/>
            <a:gdLst>
              <a:gd name="connsiteX0" fmla="*/ 0 w 6794500"/>
              <a:gd name="connsiteY0" fmla="*/ 3628462 h 3865093"/>
              <a:gd name="connsiteX1" fmla="*/ 165100 w 6794500"/>
              <a:gd name="connsiteY1" fmla="*/ 3628462 h 3865093"/>
              <a:gd name="connsiteX2" fmla="*/ 2222500 w 6794500"/>
              <a:gd name="connsiteY2" fmla="*/ 3641162 h 3865093"/>
              <a:gd name="connsiteX3" fmla="*/ 4318000 w 6794500"/>
              <a:gd name="connsiteY3" fmla="*/ 567762 h 3865093"/>
              <a:gd name="connsiteX4" fmla="*/ 6794500 w 6794500"/>
              <a:gd name="connsiteY4" fmla="*/ 8962 h 3865093"/>
              <a:gd name="connsiteX0" fmla="*/ 0 w 6794500"/>
              <a:gd name="connsiteY0" fmla="*/ 3628462 h 3911643"/>
              <a:gd name="connsiteX1" fmla="*/ 165100 w 6794500"/>
              <a:gd name="connsiteY1" fmla="*/ 3628462 h 3911643"/>
              <a:gd name="connsiteX2" fmla="*/ 1536700 w 6794500"/>
              <a:gd name="connsiteY2" fmla="*/ 3755462 h 3911643"/>
              <a:gd name="connsiteX3" fmla="*/ 2222500 w 6794500"/>
              <a:gd name="connsiteY3" fmla="*/ 3641162 h 3911643"/>
              <a:gd name="connsiteX4" fmla="*/ 4318000 w 6794500"/>
              <a:gd name="connsiteY4" fmla="*/ 567762 h 3911643"/>
              <a:gd name="connsiteX5" fmla="*/ 6794500 w 6794500"/>
              <a:gd name="connsiteY5" fmla="*/ 8962 h 3911643"/>
              <a:gd name="connsiteX0" fmla="*/ 0 w 6794500"/>
              <a:gd name="connsiteY0" fmla="*/ 3621538 h 3748542"/>
              <a:gd name="connsiteX1" fmla="*/ 165100 w 6794500"/>
              <a:gd name="connsiteY1" fmla="*/ 3621538 h 3748542"/>
              <a:gd name="connsiteX2" fmla="*/ 1536700 w 6794500"/>
              <a:gd name="connsiteY2" fmla="*/ 3748538 h 3748542"/>
              <a:gd name="connsiteX3" fmla="*/ 2921000 w 6794500"/>
              <a:gd name="connsiteY3" fmla="*/ 2440438 h 3748542"/>
              <a:gd name="connsiteX4" fmla="*/ 4318000 w 6794500"/>
              <a:gd name="connsiteY4" fmla="*/ 560838 h 3748542"/>
              <a:gd name="connsiteX5" fmla="*/ 6794500 w 6794500"/>
              <a:gd name="connsiteY5" fmla="*/ 2038 h 3748542"/>
              <a:gd name="connsiteX0" fmla="*/ 0 w 6794500"/>
              <a:gd name="connsiteY0" fmla="*/ 3621538 h 3815475"/>
              <a:gd name="connsiteX1" fmla="*/ 1536700 w 6794500"/>
              <a:gd name="connsiteY1" fmla="*/ 3748538 h 3815475"/>
              <a:gd name="connsiteX2" fmla="*/ 2921000 w 6794500"/>
              <a:gd name="connsiteY2" fmla="*/ 2440438 h 3815475"/>
              <a:gd name="connsiteX3" fmla="*/ 4318000 w 6794500"/>
              <a:gd name="connsiteY3" fmla="*/ 560838 h 3815475"/>
              <a:gd name="connsiteX4" fmla="*/ 6794500 w 6794500"/>
              <a:gd name="connsiteY4" fmla="*/ 2038 h 3815475"/>
              <a:gd name="connsiteX0" fmla="*/ 0 w 6959600"/>
              <a:gd name="connsiteY0" fmla="*/ 3761238 h 3846041"/>
              <a:gd name="connsiteX1" fmla="*/ 1701800 w 6959600"/>
              <a:gd name="connsiteY1" fmla="*/ 3748538 h 3846041"/>
              <a:gd name="connsiteX2" fmla="*/ 3086100 w 6959600"/>
              <a:gd name="connsiteY2" fmla="*/ 2440438 h 3846041"/>
              <a:gd name="connsiteX3" fmla="*/ 4483100 w 6959600"/>
              <a:gd name="connsiteY3" fmla="*/ 560838 h 3846041"/>
              <a:gd name="connsiteX4" fmla="*/ 6959600 w 6959600"/>
              <a:gd name="connsiteY4" fmla="*/ 2038 h 3846041"/>
              <a:gd name="connsiteX0" fmla="*/ 0 w 6959600"/>
              <a:gd name="connsiteY0" fmla="*/ 3761238 h 3833933"/>
              <a:gd name="connsiteX1" fmla="*/ 1701800 w 6959600"/>
              <a:gd name="connsiteY1" fmla="*/ 3748538 h 3833933"/>
              <a:gd name="connsiteX2" fmla="*/ 3086100 w 6959600"/>
              <a:gd name="connsiteY2" fmla="*/ 2440438 h 3833933"/>
              <a:gd name="connsiteX3" fmla="*/ 4483100 w 6959600"/>
              <a:gd name="connsiteY3" fmla="*/ 560838 h 3833933"/>
              <a:gd name="connsiteX4" fmla="*/ 6959600 w 6959600"/>
              <a:gd name="connsiteY4" fmla="*/ 2038 h 3833933"/>
              <a:gd name="connsiteX0" fmla="*/ 0 w 6959600"/>
              <a:gd name="connsiteY0" fmla="*/ 3761238 h 3761238"/>
              <a:gd name="connsiteX1" fmla="*/ 1828800 w 6959600"/>
              <a:gd name="connsiteY1" fmla="*/ 3621538 h 3761238"/>
              <a:gd name="connsiteX2" fmla="*/ 3086100 w 6959600"/>
              <a:gd name="connsiteY2" fmla="*/ 2440438 h 3761238"/>
              <a:gd name="connsiteX3" fmla="*/ 4483100 w 6959600"/>
              <a:gd name="connsiteY3" fmla="*/ 560838 h 3761238"/>
              <a:gd name="connsiteX4" fmla="*/ 6959600 w 6959600"/>
              <a:gd name="connsiteY4" fmla="*/ 2038 h 3761238"/>
              <a:gd name="connsiteX0" fmla="*/ 0 w 6959600"/>
              <a:gd name="connsiteY0" fmla="*/ 3760347 h 3760347"/>
              <a:gd name="connsiteX1" fmla="*/ 1828800 w 6959600"/>
              <a:gd name="connsiteY1" fmla="*/ 3620647 h 3760347"/>
              <a:gd name="connsiteX2" fmla="*/ 3086100 w 6959600"/>
              <a:gd name="connsiteY2" fmla="*/ 2439547 h 3760347"/>
              <a:gd name="connsiteX3" fmla="*/ 4387850 w 6959600"/>
              <a:gd name="connsiteY3" fmla="*/ 718697 h 3760347"/>
              <a:gd name="connsiteX4" fmla="*/ 6959600 w 6959600"/>
              <a:gd name="connsiteY4" fmla="*/ 1147 h 3760347"/>
              <a:gd name="connsiteX0" fmla="*/ 0 w 6959600"/>
              <a:gd name="connsiteY0" fmla="*/ 3760367 h 3760367"/>
              <a:gd name="connsiteX1" fmla="*/ 1828800 w 6959600"/>
              <a:gd name="connsiteY1" fmla="*/ 3620667 h 3760367"/>
              <a:gd name="connsiteX2" fmla="*/ 3086100 w 6959600"/>
              <a:gd name="connsiteY2" fmla="*/ 2439567 h 3760367"/>
              <a:gd name="connsiteX3" fmla="*/ 4387850 w 6959600"/>
              <a:gd name="connsiteY3" fmla="*/ 718717 h 3760367"/>
              <a:gd name="connsiteX4" fmla="*/ 6959600 w 6959600"/>
              <a:gd name="connsiteY4" fmla="*/ 1167 h 3760367"/>
              <a:gd name="connsiteX0" fmla="*/ 0 w 6959600"/>
              <a:gd name="connsiteY0" fmla="*/ 3762671 h 3762671"/>
              <a:gd name="connsiteX1" fmla="*/ 1828800 w 6959600"/>
              <a:gd name="connsiteY1" fmla="*/ 3622971 h 3762671"/>
              <a:gd name="connsiteX2" fmla="*/ 3086100 w 6959600"/>
              <a:gd name="connsiteY2" fmla="*/ 2441871 h 3762671"/>
              <a:gd name="connsiteX3" fmla="*/ 4737100 w 6959600"/>
              <a:gd name="connsiteY3" fmla="*/ 479721 h 3762671"/>
              <a:gd name="connsiteX4" fmla="*/ 6959600 w 6959600"/>
              <a:gd name="connsiteY4" fmla="*/ 3471 h 3762671"/>
              <a:gd name="connsiteX0" fmla="*/ 0 w 7427696"/>
              <a:gd name="connsiteY0" fmla="*/ 3194654 h 3640814"/>
              <a:gd name="connsiteX1" fmla="*/ 2296896 w 7427696"/>
              <a:gd name="connsiteY1" fmla="*/ 3622971 h 3640814"/>
              <a:gd name="connsiteX2" fmla="*/ 3554196 w 7427696"/>
              <a:gd name="connsiteY2" fmla="*/ 2441871 h 3640814"/>
              <a:gd name="connsiteX3" fmla="*/ 5205196 w 7427696"/>
              <a:gd name="connsiteY3" fmla="*/ 479721 h 3640814"/>
              <a:gd name="connsiteX4" fmla="*/ 7427696 w 7427696"/>
              <a:gd name="connsiteY4" fmla="*/ 3471 h 3640814"/>
              <a:gd name="connsiteX0" fmla="*/ 0 w 7427696"/>
              <a:gd name="connsiteY0" fmla="*/ 3194654 h 3194654"/>
              <a:gd name="connsiteX1" fmla="*/ 2091390 w 7427696"/>
              <a:gd name="connsiteY1" fmla="*/ 2981322 h 3194654"/>
              <a:gd name="connsiteX2" fmla="*/ 3554196 w 7427696"/>
              <a:gd name="connsiteY2" fmla="*/ 2441871 h 3194654"/>
              <a:gd name="connsiteX3" fmla="*/ 5205196 w 7427696"/>
              <a:gd name="connsiteY3" fmla="*/ 479721 h 3194654"/>
              <a:gd name="connsiteX4" fmla="*/ 7427696 w 7427696"/>
              <a:gd name="connsiteY4" fmla="*/ 3471 h 3194654"/>
              <a:gd name="connsiteX0" fmla="*/ 0 w 7427696"/>
              <a:gd name="connsiteY0" fmla="*/ 3194654 h 3194654"/>
              <a:gd name="connsiteX1" fmla="*/ 2091390 w 7427696"/>
              <a:gd name="connsiteY1" fmla="*/ 2981322 h 3194654"/>
              <a:gd name="connsiteX2" fmla="*/ 3485695 w 7427696"/>
              <a:gd name="connsiteY2" fmla="*/ 2305126 h 3194654"/>
              <a:gd name="connsiteX3" fmla="*/ 5205196 w 7427696"/>
              <a:gd name="connsiteY3" fmla="*/ 479721 h 3194654"/>
              <a:gd name="connsiteX4" fmla="*/ 7427696 w 7427696"/>
              <a:gd name="connsiteY4" fmla="*/ 3471 h 3194654"/>
              <a:gd name="connsiteX0" fmla="*/ 0 w 7427696"/>
              <a:gd name="connsiteY0" fmla="*/ 3194654 h 3194654"/>
              <a:gd name="connsiteX1" fmla="*/ 2091390 w 7427696"/>
              <a:gd name="connsiteY1" fmla="*/ 2981322 h 3194654"/>
              <a:gd name="connsiteX2" fmla="*/ 4056544 w 7427696"/>
              <a:gd name="connsiteY2" fmla="*/ 1621402 h 3194654"/>
              <a:gd name="connsiteX3" fmla="*/ 5205196 w 7427696"/>
              <a:gd name="connsiteY3" fmla="*/ 479721 h 3194654"/>
              <a:gd name="connsiteX4" fmla="*/ 7427696 w 7427696"/>
              <a:gd name="connsiteY4" fmla="*/ 3471 h 3194654"/>
              <a:gd name="connsiteX0" fmla="*/ 0 w 7427696"/>
              <a:gd name="connsiteY0" fmla="*/ 3194654 h 3194654"/>
              <a:gd name="connsiteX1" fmla="*/ 2011471 w 7427696"/>
              <a:gd name="connsiteY1" fmla="*/ 2571088 h 3194654"/>
              <a:gd name="connsiteX2" fmla="*/ 4056544 w 7427696"/>
              <a:gd name="connsiteY2" fmla="*/ 1621402 h 3194654"/>
              <a:gd name="connsiteX3" fmla="*/ 5205196 w 7427696"/>
              <a:gd name="connsiteY3" fmla="*/ 479721 h 3194654"/>
              <a:gd name="connsiteX4" fmla="*/ 7427696 w 7427696"/>
              <a:gd name="connsiteY4" fmla="*/ 3471 h 3194654"/>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5168 h 2725168"/>
              <a:gd name="connsiteX1" fmla="*/ 2171309 w 7587534"/>
              <a:gd name="connsiteY1" fmla="*/ 2574949 h 2725168"/>
              <a:gd name="connsiteX2" fmla="*/ 4216382 w 7587534"/>
              <a:gd name="connsiteY2" fmla="*/ 1625263 h 2725168"/>
              <a:gd name="connsiteX3" fmla="*/ 5365034 w 7587534"/>
              <a:gd name="connsiteY3" fmla="*/ 483582 h 2725168"/>
              <a:gd name="connsiteX4" fmla="*/ 7587534 w 7587534"/>
              <a:gd name="connsiteY4" fmla="*/ 7332 h 2725168"/>
              <a:gd name="connsiteX0" fmla="*/ 0 w 7587534"/>
              <a:gd name="connsiteY0" fmla="*/ 2719903 h 2719903"/>
              <a:gd name="connsiteX1" fmla="*/ 2171309 w 7587534"/>
              <a:gd name="connsiteY1" fmla="*/ 2569684 h 2719903"/>
              <a:gd name="connsiteX2" fmla="*/ 4216382 w 7587534"/>
              <a:gd name="connsiteY2" fmla="*/ 1619998 h 2719903"/>
              <a:gd name="connsiteX3" fmla="*/ 5250865 w 7587534"/>
              <a:gd name="connsiteY3" fmla="*/ 646618 h 2719903"/>
              <a:gd name="connsiteX4" fmla="*/ 7587534 w 7587534"/>
              <a:gd name="connsiteY4" fmla="*/ 2067 h 2719903"/>
              <a:gd name="connsiteX0" fmla="*/ 0 w 7587534"/>
              <a:gd name="connsiteY0" fmla="*/ 2720267 h 2720267"/>
              <a:gd name="connsiteX1" fmla="*/ 2171309 w 7587534"/>
              <a:gd name="connsiteY1" fmla="*/ 2570048 h 2720267"/>
              <a:gd name="connsiteX2" fmla="*/ 4216382 w 7587534"/>
              <a:gd name="connsiteY2" fmla="*/ 1620362 h 2720267"/>
              <a:gd name="connsiteX3" fmla="*/ 5216614 w 7587534"/>
              <a:gd name="connsiteY3" fmla="*/ 615425 h 2720267"/>
              <a:gd name="connsiteX4" fmla="*/ 7587534 w 7587534"/>
              <a:gd name="connsiteY4" fmla="*/ 2431 h 2720267"/>
              <a:gd name="connsiteX0" fmla="*/ 0 w 7587534"/>
              <a:gd name="connsiteY0" fmla="*/ 2719628 h 2719628"/>
              <a:gd name="connsiteX1" fmla="*/ 2171309 w 7587534"/>
              <a:gd name="connsiteY1" fmla="*/ 2569409 h 2719628"/>
              <a:gd name="connsiteX2" fmla="*/ 4216382 w 7587534"/>
              <a:gd name="connsiteY2" fmla="*/ 1619723 h 2719628"/>
              <a:gd name="connsiteX3" fmla="*/ 5273699 w 7587534"/>
              <a:gd name="connsiteY3" fmla="*/ 677900 h 2719628"/>
              <a:gd name="connsiteX4" fmla="*/ 7587534 w 7587534"/>
              <a:gd name="connsiteY4" fmla="*/ 1792 h 2719628"/>
              <a:gd name="connsiteX0" fmla="*/ 0 w 7587534"/>
              <a:gd name="connsiteY0" fmla="*/ 2719628 h 2719628"/>
              <a:gd name="connsiteX1" fmla="*/ 2171309 w 7587534"/>
              <a:gd name="connsiteY1" fmla="*/ 2569409 h 2719628"/>
              <a:gd name="connsiteX2" fmla="*/ 4216382 w 7587534"/>
              <a:gd name="connsiteY2" fmla="*/ 1619723 h 2719628"/>
              <a:gd name="connsiteX3" fmla="*/ 5273699 w 7587534"/>
              <a:gd name="connsiteY3" fmla="*/ 677900 h 2719628"/>
              <a:gd name="connsiteX4" fmla="*/ 7587534 w 7587534"/>
              <a:gd name="connsiteY4" fmla="*/ 1792 h 2719628"/>
              <a:gd name="connsiteX0" fmla="*/ 0 w 7587534"/>
              <a:gd name="connsiteY0" fmla="*/ 2719359 h 2719359"/>
              <a:gd name="connsiteX1" fmla="*/ 2171309 w 7587534"/>
              <a:gd name="connsiteY1" fmla="*/ 2569140 h 2719359"/>
              <a:gd name="connsiteX2" fmla="*/ 4216382 w 7587534"/>
              <a:gd name="connsiteY2" fmla="*/ 1619454 h 2719359"/>
              <a:gd name="connsiteX3" fmla="*/ 5273699 w 7587534"/>
              <a:gd name="connsiteY3" fmla="*/ 677631 h 2719359"/>
              <a:gd name="connsiteX4" fmla="*/ 7587534 w 7587534"/>
              <a:gd name="connsiteY4" fmla="*/ 1523 h 2719359"/>
              <a:gd name="connsiteX0" fmla="*/ 0 w 7587534"/>
              <a:gd name="connsiteY0" fmla="*/ 2719359 h 2719359"/>
              <a:gd name="connsiteX1" fmla="*/ 2171309 w 7587534"/>
              <a:gd name="connsiteY1" fmla="*/ 2569140 h 2719359"/>
              <a:gd name="connsiteX2" fmla="*/ 4216382 w 7587534"/>
              <a:gd name="connsiteY2" fmla="*/ 1619454 h 2719359"/>
              <a:gd name="connsiteX3" fmla="*/ 5045359 w 7587534"/>
              <a:gd name="connsiteY3" fmla="*/ 677630 h 2719359"/>
              <a:gd name="connsiteX4" fmla="*/ 7587534 w 7587534"/>
              <a:gd name="connsiteY4" fmla="*/ 1523 h 2719359"/>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87534"/>
              <a:gd name="connsiteY0" fmla="*/ 2721557 h 2736413"/>
              <a:gd name="connsiteX1" fmla="*/ 2171309 w 7587534"/>
              <a:gd name="connsiteY1" fmla="*/ 2571338 h 2736413"/>
              <a:gd name="connsiteX2" fmla="*/ 4216382 w 7587534"/>
              <a:gd name="connsiteY2" fmla="*/ 1621652 h 2736413"/>
              <a:gd name="connsiteX3" fmla="*/ 5387869 w 7587534"/>
              <a:gd name="connsiteY3" fmla="*/ 511527 h 2736413"/>
              <a:gd name="connsiteX4" fmla="*/ 7587534 w 7587534"/>
              <a:gd name="connsiteY4" fmla="*/ 3721 h 2736413"/>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19032"/>
              <a:gd name="connsiteY0" fmla="*/ 2826745 h 2826745"/>
              <a:gd name="connsiteX1" fmla="*/ 2102807 w 7519032"/>
              <a:gd name="connsiteY1" fmla="*/ 2571338 h 2826745"/>
              <a:gd name="connsiteX2" fmla="*/ 4147880 w 7519032"/>
              <a:gd name="connsiteY2" fmla="*/ 1621652 h 2826745"/>
              <a:gd name="connsiteX3" fmla="*/ 5319367 w 7519032"/>
              <a:gd name="connsiteY3" fmla="*/ 511527 h 2826745"/>
              <a:gd name="connsiteX4" fmla="*/ 7519032 w 7519032"/>
              <a:gd name="connsiteY4" fmla="*/ 3721 h 2826745"/>
              <a:gd name="connsiteX0" fmla="*/ 0 w 7519032"/>
              <a:gd name="connsiteY0" fmla="*/ 2826745 h 2826745"/>
              <a:gd name="connsiteX1" fmla="*/ 2559486 w 7519032"/>
              <a:gd name="connsiteY1" fmla="*/ 2487187 h 2826745"/>
              <a:gd name="connsiteX2" fmla="*/ 4147880 w 7519032"/>
              <a:gd name="connsiteY2" fmla="*/ 1621652 h 2826745"/>
              <a:gd name="connsiteX3" fmla="*/ 5319367 w 7519032"/>
              <a:gd name="connsiteY3" fmla="*/ 511527 h 2826745"/>
              <a:gd name="connsiteX4" fmla="*/ 7519032 w 7519032"/>
              <a:gd name="connsiteY4" fmla="*/ 3721 h 2826745"/>
              <a:gd name="connsiteX0" fmla="*/ 0 w 7519032"/>
              <a:gd name="connsiteY0" fmla="*/ 2826745 h 2826745"/>
              <a:gd name="connsiteX1" fmla="*/ 2559486 w 7519032"/>
              <a:gd name="connsiteY1" fmla="*/ 2487187 h 2826745"/>
              <a:gd name="connsiteX2" fmla="*/ 4147880 w 7519032"/>
              <a:gd name="connsiteY2" fmla="*/ 1621652 h 2826745"/>
              <a:gd name="connsiteX3" fmla="*/ 5319367 w 7519032"/>
              <a:gd name="connsiteY3" fmla="*/ 511527 h 2826745"/>
              <a:gd name="connsiteX4" fmla="*/ 7519032 w 7519032"/>
              <a:gd name="connsiteY4" fmla="*/ 3721 h 2826745"/>
              <a:gd name="connsiteX0" fmla="*/ 0 w 7519032"/>
              <a:gd name="connsiteY0" fmla="*/ 2974009 h 2974009"/>
              <a:gd name="connsiteX1" fmla="*/ 2559486 w 7519032"/>
              <a:gd name="connsiteY1" fmla="*/ 2487187 h 2974009"/>
              <a:gd name="connsiteX2" fmla="*/ 4147880 w 7519032"/>
              <a:gd name="connsiteY2" fmla="*/ 1621652 h 2974009"/>
              <a:gd name="connsiteX3" fmla="*/ 5319367 w 7519032"/>
              <a:gd name="connsiteY3" fmla="*/ 511527 h 2974009"/>
              <a:gd name="connsiteX4" fmla="*/ 7519032 w 7519032"/>
              <a:gd name="connsiteY4" fmla="*/ 3721 h 2974009"/>
              <a:gd name="connsiteX0" fmla="*/ 0 w 7519032"/>
              <a:gd name="connsiteY0" fmla="*/ 2974009 h 2974009"/>
              <a:gd name="connsiteX1" fmla="*/ 2559486 w 7519032"/>
              <a:gd name="connsiteY1" fmla="*/ 2487187 h 2974009"/>
              <a:gd name="connsiteX2" fmla="*/ 4147880 w 7519032"/>
              <a:gd name="connsiteY2" fmla="*/ 1621652 h 2974009"/>
              <a:gd name="connsiteX3" fmla="*/ 5319367 w 7519032"/>
              <a:gd name="connsiteY3" fmla="*/ 511527 h 2974009"/>
              <a:gd name="connsiteX4" fmla="*/ 7519032 w 7519032"/>
              <a:gd name="connsiteY4" fmla="*/ 3721 h 2974009"/>
              <a:gd name="connsiteX0" fmla="*/ 0 w 7519032"/>
              <a:gd name="connsiteY0" fmla="*/ 3108752 h 3108752"/>
              <a:gd name="connsiteX1" fmla="*/ 2559486 w 7519032"/>
              <a:gd name="connsiteY1" fmla="*/ 2621930 h 3108752"/>
              <a:gd name="connsiteX2" fmla="*/ 4147880 w 7519032"/>
              <a:gd name="connsiteY2" fmla="*/ 1756395 h 3108752"/>
              <a:gd name="connsiteX3" fmla="*/ 5319367 w 7519032"/>
              <a:gd name="connsiteY3" fmla="*/ 646270 h 3108752"/>
              <a:gd name="connsiteX4" fmla="*/ 7519032 w 7519032"/>
              <a:gd name="connsiteY4" fmla="*/ 1720 h 3108752"/>
              <a:gd name="connsiteX0" fmla="*/ 0 w 7519032"/>
              <a:gd name="connsiteY0" fmla="*/ 3107032 h 3107032"/>
              <a:gd name="connsiteX1" fmla="*/ 2559486 w 7519032"/>
              <a:gd name="connsiteY1" fmla="*/ 2620210 h 3107032"/>
              <a:gd name="connsiteX2" fmla="*/ 4147880 w 7519032"/>
              <a:gd name="connsiteY2" fmla="*/ 1754675 h 3107032"/>
              <a:gd name="connsiteX3" fmla="*/ 5319367 w 7519032"/>
              <a:gd name="connsiteY3" fmla="*/ 644550 h 3107032"/>
              <a:gd name="connsiteX4" fmla="*/ 7519032 w 7519032"/>
              <a:gd name="connsiteY4" fmla="*/ 0 h 3107032"/>
              <a:gd name="connsiteX0" fmla="*/ 0 w 7564700"/>
              <a:gd name="connsiteY0" fmla="*/ 3012363 h 3012363"/>
              <a:gd name="connsiteX1" fmla="*/ 2605154 w 7564700"/>
              <a:gd name="connsiteY1" fmla="*/ 2620210 h 3012363"/>
              <a:gd name="connsiteX2" fmla="*/ 4193548 w 7564700"/>
              <a:gd name="connsiteY2" fmla="*/ 1754675 h 3012363"/>
              <a:gd name="connsiteX3" fmla="*/ 5365035 w 7564700"/>
              <a:gd name="connsiteY3" fmla="*/ 644550 h 3012363"/>
              <a:gd name="connsiteX4" fmla="*/ 7564700 w 7564700"/>
              <a:gd name="connsiteY4" fmla="*/ 0 h 3012363"/>
              <a:gd name="connsiteX0" fmla="*/ 0 w 7564700"/>
              <a:gd name="connsiteY0" fmla="*/ 3128070 h 3128070"/>
              <a:gd name="connsiteX1" fmla="*/ 2605154 w 7564700"/>
              <a:gd name="connsiteY1" fmla="*/ 2620210 h 3128070"/>
              <a:gd name="connsiteX2" fmla="*/ 4193548 w 7564700"/>
              <a:gd name="connsiteY2" fmla="*/ 1754675 h 3128070"/>
              <a:gd name="connsiteX3" fmla="*/ 5365035 w 7564700"/>
              <a:gd name="connsiteY3" fmla="*/ 644550 h 3128070"/>
              <a:gd name="connsiteX4" fmla="*/ 7564700 w 7564700"/>
              <a:gd name="connsiteY4" fmla="*/ 0 h 3128070"/>
              <a:gd name="connsiteX0" fmla="*/ 0 w 7564700"/>
              <a:gd name="connsiteY0" fmla="*/ 3128070 h 3128070"/>
              <a:gd name="connsiteX1" fmla="*/ 2605154 w 7564700"/>
              <a:gd name="connsiteY1" fmla="*/ 2620210 h 3128070"/>
              <a:gd name="connsiteX2" fmla="*/ 4193548 w 7564700"/>
              <a:gd name="connsiteY2" fmla="*/ 1754675 h 3128070"/>
              <a:gd name="connsiteX3" fmla="*/ 5365035 w 7564700"/>
              <a:gd name="connsiteY3" fmla="*/ 644550 h 3128070"/>
              <a:gd name="connsiteX4" fmla="*/ 7564700 w 7564700"/>
              <a:gd name="connsiteY4" fmla="*/ 0 h 3128070"/>
              <a:gd name="connsiteX0" fmla="*/ 0 w 8432500"/>
              <a:gd name="connsiteY0" fmla="*/ 3243811 h 3243811"/>
              <a:gd name="connsiteX1" fmla="*/ 3472954 w 8432500"/>
              <a:gd name="connsiteY1" fmla="*/ 2620210 h 3243811"/>
              <a:gd name="connsiteX2" fmla="*/ 5061348 w 8432500"/>
              <a:gd name="connsiteY2" fmla="*/ 1754675 h 3243811"/>
              <a:gd name="connsiteX3" fmla="*/ 6232835 w 8432500"/>
              <a:gd name="connsiteY3" fmla="*/ 644550 h 3243811"/>
              <a:gd name="connsiteX4" fmla="*/ 8432500 w 8432500"/>
              <a:gd name="connsiteY4" fmla="*/ 0 h 3243811"/>
              <a:gd name="connsiteX0" fmla="*/ 0 w 8421082"/>
              <a:gd name="connsiteY0" fmla="*/ 3180680 h 3180680"/>
              <a:gd name="connsiteX1" fmla="*/ 3461536 w 8421082"/>
              <a:gd name="connsiteY1" fmla="*/ 2620210 h 3180680"/>
              <a:gd name="connsiteX2" fmla="*/ 5049930 w 8421082"/>
              <a:gd name="connsiteY2" fmla="*/ 1754675 h 3180680"/>
              <a:gd name="connsiteX3" fmla="*/ 6221417 w 8421082"/>
              <a:gd name="connsiteY3" fmla="*/ 644550 h 3180680"/>
              <a:gd name="connsiteX4" fmla="*/ 8421082 w 8421082"/>
              <a:gd name="connsiteY4" fmla="*/ 0 h 3180680"/>
              <a:gd name="connsiteX0" fmla="*/ 0 w 8421082"/>
              <a:gd name="connsiteY0" fmla="*/ 3180680 h 3186943"/>
              <a:gd name="connsiteX1" fmla="*/ 3461536 w 8421082"/>
              <a:gd name="connsiteY1" fmla="*/ 2620210 h 3186943"/>
              <a:gd name="connsiteX2" fmla="*/ 5049930 w 8421082"/>
              <a:gd name="connsiteY2" fmla="*/ 1754675 h 3186943"/>
              <a:gd name="connsiteX3" fmla="*/ 6221417 w 8421082"/>
              <a:gd name="connsiteY3" fmla="*/ 644550 h 3186943"/>
              <a:gd name="connsiteX4" fmla="*/ 8421082 w 8421082"/>
              <a:gd name="connsiteY4" fmla="*/ 0 h 3186943"/>
              <a:gd name="connsiteX0" fmla="*/ 0 w 8421082"/>
              <a:gd name="connsiteY0" fmla="*/ 3180680 h 3189480"/>
              <a:gd name="connsiteX1" fmla="*/ 3210331 w 8421082"/>
              <a:gd name="connsiteY1" fmla="*/ 2746473 h 3189480"/>
              <a:gd name="connsiteX2" fmla="*/ 5049930 w 8421082"/>
              <a:gd name="connsiteY2" fmla="*/ 1754675 h 3189480"/>
              <a:gd name="connsiteX3" fmla="*/ 6221417 w 8421082"/>
              <a:gd name="connsiteY3" fmla="*/ 644550 h 3189480"/>
              <a:gd name="connsiteX4" fmla="*/ 8421082 w 8421082"/>
              <a:gd name="connsiteY4" fmla="*/ 0 h 3189480"/>
              <a:gd name="connsiteX0" fmla="*/ 0 w 8421082"/>
              <a:gd name="connsiteY0" fmla="*/ 3180680 h 3189480"/>
              <a:gd name="connsiteX1" fmla="*/ 3210331 w 8421082"/>
              <a:gd name="connsiteY1" fmla="*/ 2746473 h 3189480"/>
              <a:gd name="connsiteX2" fmla="*/ 5049930 w 8421082"/>
              <a:gd name="connsiteY2" fmla="*/ 1754675 h 3189480"/>
              <a:gd name="connsiteX3" fmla="*/ 6221417 w 8421082"/>
              <a:gd name="connsiteY3" fmla="*/ 644550 h 3189480"/>
              <a:gd name="connsiteX4" fmla="*/ 8421082 w 8421082"/>
              <a:gd name="connsiteY4" fmla="*/ 0 h 3189480"/>
              <a:gd name="connsiteX0" fmla="*/ 0 w 10400274"/>
              <a:gd name="connsiteY0" fmla="*/ 3472365 h 3477292"/>
              <a:gd name="connsiteX1" fmla="*/ 5189523 w 10400274"/>
              <a:gd name="connsiteY1" fmla="*/ 2746473 h 3477292"/>
              <a:gd name="connsiteX2" fmla="*/ 7029122 w 10400274"/>
              <a:gd name="connsiteY2" fmla="*/ 1754675 h 3477292"/>
              <a:gd name="connsiteX3" fmla="*/ 8200609 w 10400274"/>
              <a:gd name="connsiteY3" fmla="*/ 644550 h 3477292"/>
              <a:gd name="connsiteX4" fmla="*/ 10400274 w 10400274"/>
              <a:gd name="connsiteY4" fmla="*/ 0 h 3477292"/>
              <a:gd name="connsiteX0" fmla="*/ 0 w 10400274"/>
              <a:gd name="connsiteY0" fmla="*/ 3472365 h 3487341"/>
              <a:gd name="connsiteX1" fmla="*/ 3990590 w 10400274"/>
              <a:gd name="connsiteY1" fmla="*/ 3125664 h 3487341"/>
              <a:gd name="connsiteX2" fmla="*/ 7029122 w 10400274"/>
              <a:gd name="connsiteY2" fmla="*/ 1754675 h 3487341"/>
              <a:gd name="connsiteX3" fmla="*/ 8200609 w 10400274"/>
              <a:gd name="connsiteY3" fmla="*/ 644550 h 3487341"/>
              <a:gd name="connsiteX4" fmla="*/ 10400274 w 10400274"/>
              <a:gd name="connsiteY4" fmla="*/ 0 h 3487341"/>
              <a:gd name="connsiteX0" fmla="*/ 0 w 10400274"/>
              <a:gd name="connsiteY0" fmla="*/ 3472365 h 3483922"/>
              <a:gd name="connsiteX1" fmla="*/ 3990590 w 10400274"/>
              <a:gd name="connsiteY1" fmla="*/ 3125664 h 3483922"/>
              <a:gd name="connsiteX2" fmla="*/ 6420141 w 10400274"/>
              <a:gd name="connsiteY2" fmla="*/ 2119281 h 3483922"/>
              <a:gd name="connsiteX3" fmla="*/ 8200609 w 10400274"/>
              <a:gd name="connsiteY3" fmla="*/ 644550 h 3483922"/>
              <a:gd name="connsiteX4" fmla="*/ 10400274 w 10400274"/>
              <a:gd name="connsiteY4" fmla="*/ 0 h 3483922"/>
              <a:gd name="connsiteX0" fmla="*/ 0 w 10400274"/>
              <a:gd name="connsiteY0" fmla="*/ 3705713 h 3712072"/>
              <a:gd name="connsiteX1" fmla="*/ 3990590 w 10400274"/>
              <a:gd name="connsiteY1" fmla="*/ 3125664 h 3712072"/>
              <a:gd name="connsiteX2" fmla="*/ 6420141 w 10400274"/>
              <a:gd name="connsiteY2" fmla="*/ 2119281 h 3712072"/>
              <a:gd name="connsiteX3" fmla="*/ 8200609 w 10400274"/>
              <a:gd name="connsiteY3" fmla="*/ 644550 h 3712072"/>
              <a:gd name="connsiteX4" fmla="*/ 10400274 w 10400274"/>
              <a:gd name="connsiteY4" fmla="*/ 0 h 3712072"/>
              <a:gd name="connsiteX0" fmla="*/ 0 w 10400274"/>
              <a:gd name="connsiteY0" fmla="*/ 3705713 h 3705713"/>
              <a:gd name="connsiteX1" fmla="*/ 3990590 w 10400274"/>
              <a:gd name="connsiteY1" fmla="*/ 3125664 h 3705713"/>
              <a:gd name="connsiteX2" fmla="*/ 6420141 w 10400274"/>
              <a:gd name="connsiteY2" fmla="*/ 2119281 h 3705713"/>
              <a:gd name="connsiteX3" fmla="*/ 8200609 w 10400274"/>
              <a:gd name="connsiteY3" fmla="*/ 644550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38187 w 10400274"/>
              <a:gd name="connsiteY2" fmla="*/ 2331270 h 3705713"/>
              <a:gd name="connsiteX3" fmla="*/ 8200609 w 10400274"/>
              <a:gd name="connsiteY3" fmla="*/ 644550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38187 w 10400274"/>
              <a:gd name="connsiteY2" fmla="*/ 2331270 h 3705713"/>
              <a:gd name="connsiteX3" fmla="*/ 7478776 w 10400274"/>
              <a:gd name="connsiteY3" fmla="*/ 828273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74278 w 10400274"/>
              <a:gd name="connsiteY2" fmla="*/ 2896571 h 3705713"/>
              <a:gd name="connsiteX3" fmla="*/ 7478776 w 10400274"/>
              <a:gd name="connsiteY3" fmla="*/ 828273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74278 w 10400274"/>
              <a:gd name="connsiteY2" fmla="*/ 2896571 h 3705713"/>
              <a:gd name="connsiteX3" fmla="*/ 6774991 w 10400274"/>
              <a:gd name="connsiteY3" fmla="*/ 913069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275775 w 10400274"/>
              <a:gd name="connsiteY2" fmla="*/ 2967233 h 3705713"/>
              <a:gd name="connsiteX3" fmla="*/ 6774991 w 10400274"/>
              <a:gd name="connsiteY3" fmla="*/ 913069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275775 w 10400274"/>
              <a:gd name="connsiteY2" fmla="*/ 2967233 h 3705713"/>
              <a:gd name="connsiteX3" fmla="*/ 6937403 w 10400274"/>
              <a:gd name="connsiteY3" fmla="*/ 870672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275775 w 10400274"/>
              <a:gd name="connsiteY2" fmla="*/ 2967233 h 3705713"/>
              <a:gd name="connsiteX3" fmla="*/ 6937403 w 10400274"/>
              <a:gd name="connsiteY3" fmla="*/ 743480 h 3705713"/>
              <a:gd name="connsiteX4" fmla="*/ 10400274 w 10400274"/>
              <a:gd name="connsiteY4" fmla="*/ 0 h 3705713"/>
              <a:gd name="connsiteX0" fmla="*/ 0 w 10436365"/>
              <a:gd name="connsiteY0" fmla="*/ 3875303 h 3875303"/>
              <a:gd name="connsiteX1" fmla="*/ 3990590 w 10436365"/>
              <a:gd name="connsiteY1" fmla="*/ 3295254 h 3875303"/>
              <a:gd name="connsiteX2" fmla="*/ 6275775 w 10436365"/>
              <a:gd name="connsiteY2" fmla="*/ 3136823 h 3875303"/>
              <a:gd name="connsiteX3" fmla="*/ 6937403 w 10436365"/>
              <a:gd name="connsiteY3" fmla="*/ 913070 h 3875303"/>
              <a:gd name="connsiteX4" fmla="*/ 10436365 w 10436365"/>
              <a:gd name="connsiteY4" fmla="*/ 0 h 3875303"/>
              <a:gd name="connsiteX0" fmla="*/ 0 w 10436365"/>
              <a:gd name="connsiteY0" fmla="*/ 3875303 h 3875303"/>
              <a:gd name="connsiteX1" fmla="*/ 3990590 w 10436365"/>
              <a:gd name="connsiteY1" fmla="*/ 3295254 h 3875303"/>
              <a:gd name="connsiteX2" fmla="*/ 6275775 w 10436365"/>
              <a:gd name="connsiteY2" fmla="*/ 3136823 h 3875303"/>
              <a:gd name="connsiteX3" fmla="*/ 6937403 w 10436365"/>
              <a:gd name="connsiteY3" fmla="*/ 913070 h 3875303"/>
              <a:gd name="connsiteX4" fmla="*/ 10436365 w 10436365"/>
              <a:gd name="connsiteY4" fmla="*/ 0 h 3875303"/>
              <a:gd name="connsiteX0" fmla="*/ 0 w 10436365"/>
              <a:gd name="connsiteY0" fmla="*/ 3875303 h 3875303"/>
              <a:gd name="connsiteX1" fmla="*/ 3990590 w 10436365"/>
              <a:gd name="connsiteY1" fmla="*/ 3295254 h 3875303"/>
              <a:gd name="connsiteX2" fmla="*/ 6275775 w 10436365"/>
              <a:gd name="connsiteY2" fmla="*/ 3136823 h 3875303"/>
              <a:gd name="connsiteX3" fmla="*/ 7135907 w 10436365"/>
              <a:gd name="connsiteY3" fmla="*/ 1351178 h 3875303"/>
              <a:gd name="connsiteX4" fmla="*/ 10436365 w 10436365"/>
              <a:gd name="connsiteY4" fmla="*/ 0 h 3875303"/>
              <a:gd name="connsiteX0" fmla="*/ 0 w 10689005"/>
              <a:gd name="connsiteY0" fmla="*/ 4200352 h 4200352"/>
              <a:gd name="connsiteX1" fmla="*/ 3990590 w 10689005"/>
              <a:gd name="connsiteY1" fmla="*/ 3620303 h 4200352"/>
              <a:gd name="connsiteX2" fmla="*/ 6275775 w 10689005"/>
              <a:gd name="connsiteY2" fmla="*/ 3461872 h 4200352"/>
              <a:gd name="connsiteX3" fmla="*/ 7135907 w 10689005"/>
              <a:gd name="connsiteY3" fmla="*/ 1676227 h 4200352"/>
              <a:gd name="connsiteX4" fmla="*/ 10689005 w 10689005"/>
              <a:gd name="connsiteY4" fmla="*/ 0 h 4200352"/>
              <a:gd name="connsiteX0" fmla="*/ 0 w 10689005"/>
              <a:gd name="connsiteY0" fmla="*/ 4200352 h 4200352"/>
              <a:gd name="connsiteX1" fmla="*/ 3990590 w 10689005"/>
              <a:gd name="connsiteY1" fmla="*/ 3620303 h 4200352"/>
              <a:gd name="connsiteX2" fmla="*/ 6275775 w 10689005"/>
              <a:gd name="connsiteY2" fmla="*/ 3461872 h 4200352"/>
              <a:gd name="connsiteX3" fmla="*/ 7135907 w 10689005"/>
              <a:gd name="connsiteY3" fmla="*/ 1676227 h 4200352"/>
              <a:gd name="connsiteX4" fmla="*/ 10689005 w 10689005"/>
              <a:gd name="connsiteY4" fmla="*/ 0 h 4200352"/>
              <a:gd name="connsiteX0" fmla="*/ 0 w 10689005"/>
              <a:gd name="connsiteY0" fmla="*/ 4200352 h 4200352"/>
              <a:gd name="connsiteX1" fmla="*/ 3990590 w 10689005"/>
              <a:gd name="connsiteY1" fmla="*/ 3620303 h 4200352"/>
              <a:gd name="connsiteX2" fmla="*/ 6275775 w 10689005"/>
              <a:gd name="connsiteY2" fmla="*/ 3461872 h 4200352"/>
              <a:gd name="connsiteX3" fmla="*/ 6883267 w 10689005"/>
              <a:gd name="connsiteY3" fmla="*/ 1916480 h 4200352"/>
              <a:gd name="connsiteX4" fmla="*/ 10689005 w 10689005"/>
              <a:gd name="connsiteY4" fmla="*/ 0 h 4200352"/>
              <a:gd name="connsiteX0" fmla="*/ 0 w 10995784"/>
              <a:gd name="connsiteY0" fmla="*/ 4299280 h 4299280"/>
              <a:gd name="connsiteX1" fmla="*/ 3990590 w 10995784"/>
              <a:gd name="connsiteY1" fmla="*/ 3719231 h 4299280"/>
              <a:gd name="connsiteX2" fmla="*/ 6275775 w 10995784"/>
              <a:gd name="connsiteY2" fmla="*/ 3560800 h 4299280"/>
              <a:gd name="connsiteX3" fmla="*/ 6883267 w 10995784"/>
              <a:gd name="connsiteY3" fmla="*/ 2015408 h 4299280"/>
              <a:gd name="connsiteX4" fmla="*/ 10995784 w 10995784"/>
              <a:gd name="connsiteY4" fmla="*/ 0 h 4299280"/>
              <a:gd name="connsiteX0" fmla="*/ 0 w 10995784"/>
              <a:gd name="connsiteY0" fmla="*/ 4299280 h 4299280"/>
              <a:gd name="connsiteX1" fmla="*/ 3990590 w 10995784"/>
              <a:gd name="connsiteY1" fmla="*/ 3719231 h 4299280"/>
              <a:gd name="connsiteX2" fmla="*/ 6275775 w 10995784"/>
              <a:gd name="connsiteY2" fmla="*/ 3560800 h 4299280"/>
              <a:gd name="connsiteX3" fmla="*/ 6883267 w 10995784"/>
              <a:gd name="connsiteY3" fmla="*/ 2015408 h 4299280"/>
              <a:gd name="connsiteX4" fmla="*/ 10995784 w 10995784"/>
              <a:gd name="connsiteY4" fmla="*/ 0 h 4299280"/>
              <a:gd name="connsiteX0" fmla="*/ 0 w 10995784"/>
              <a:gd name="connsiteY0" fmla="*/ 4299280 h 4299280"/>
              <a:gd name="connsiteX1" fmla="*/ 3990590 w 10995784"/>
              <a:gd name="connsiteY1" fmla="*/ 3719231 h 4299280"/>
              <a:gd name="connsiteX2" fmla="*/ 6275775 w 10995784"/>
              <a:gd name="connsiteY2" fmla="*/ 3560800 h 4299280"/>
              <a:gd name="connsiteX3" fmla="*/ 6883267 w 10995784"/>
              <a:gd name="connsiteY3" fmla="*/ 2015408 h 4299280"/>
              <a:gd name="connsiteX4" fmla="*/ 10995784 w 10995784"/>
              <a:gd name="connsiteY4" fmla="*/ 0 h 4299280"/>
              <a:gd name="connsiteX0" fmla="*/ 0 w 11230380"/>
              <a:gd name="connsiteY0" fmla="*/ 4525401 h 4525401"/>
              <a:gd name="connsiteX1" fmla="*/ 4225186 w 11230380"/>
              <a:gd name="connsiteY1" fmla="*/ 3719231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116911 w 11230380"/>
              <a:gd name="connsiteY1" fmla="*/ 4100809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6 w 11230380"/>
              <a:gd name="connsiteY1" fmla="*/ 4016014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456235 w 11230380"/>
              <a:gd name="connsiteY2" fmla="*/ 395651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438189 w 11230380"/>
              <a:gd name="connsiteY2" fmla="*/ 3801053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456236 w 11230380"/>
              <a:gd name="connsiteY2" fmla="*/ 4154366 h 4525401"/>
              <a:gd name="connsiteX3" fmla="*/ 7117863 w 11230380"/>
              <a:gd name="connsiteY3" fmla="*/ 2015408 h 4525401"/>
              <a:gd name="connsiteX4" fmla="*/ 11230380 w 11230380"/>
              <a:gd name="connsiteY4" fmla="*/ 0 h 4525401"/>
              <a:gd name="connsiteX0" fmla="*/ 0 w 11230380"/>
              <a:gd name="connsiteY0" fmla="*/ 4525401 h 4610869"/>
              <a:gd name="connsiteX1" fmla="*/ 4026683 w 11230380"/>
              <a:gd name="connsiteY1" fmla="*/ 4595447 h 4610869"/>
              <a:gd name="connsiteX2" fmla="*/ 6456236 w 11230380"/>
              <a:gd name="connsiteY2" fmla="*/ 4154366 h 4610869"/>
              <a:gd name="connsiteX3" fmla="*/ 7117863 w 11230380"/>
              <a:gd name="connsiteY3" fmla="*/ 2015408 h 4610869"/>
              <a:gd name="connsiteX4" fmla="*/ 11230380 w 11230380"/>
              <a:gd name="connsiteY4" fmla="*/ 0 h 4610869"/>
              <a:gd name="connsiteX0" fmla="*/ 0 w 11266471"/>
              <a:gd name="connsiteY0" fmla="*/ 4709123 h 4709123"/>
              <a:gd name="connsiteX1" fmla="*/ 4062774 w 11266471"/>
              <a:gd name="connsiteY1" fmla="*/ 4595447 h 4709123"/>
              <a:gd name="connsiteX2" fmla="*/ 6492327 w 11266471"/>
              <a:gd name="connsiteY2" fmla="*/ 4154366 h 4709123"/>
              <a:gd name="connsiteX3" fmla="*/ 7153954 w 11266471"/>
              <a:gd name="connsiteY3" fmla="*/ 2015408 h 4709123"/>
              <a:gd name="connsiteX4" fmla="*/ 11266471 w 11266471"/>
              <a:gd name="connsiteY4" fmla="*/ 0 h 4709123"/>
              <a:gd name="connsiteX0" fmla="*/ 0 w 11266471"/>
              <a:gd name="connsiteY0" fmla="*/ 4709123 h 4709123"/>
              <a:gd name="connsiteX1" fmla="*/ 4062774 w 11266471"/>
              <a:gd name="connsiteY1" fmla="*/ 4595447 h 4709123"/>
              <a:gd name="connsiteX2" fmla="*/ 6492327 w 11266471"/>
              <a:gd name="connsiteY2" fmla="*/ 4154366 h 4709123"/>
              <a:gd name="connsiteX3" fmla="*/ 7153954 w 11266471"/>
              <a:gd name="connsiteY3" fmla="*/ 2015408 h 4709123"/>
              <a:gd name="connsiteX4" fmla="*/ 11266471 w 11266471"/>
              <a:gd name="connsiteY4" fmla="*/ 0 h 4709123"/>
              <a:gd name="connsiteX0" fmla="*/ 0 w 11392791"/>
              <a:gd name="connsiteY0" fmla="*/ 4765653 h 4765653"/>
              <a:gd name="connsiteX1" fmla="*/ 4189094 w 11392791"/>
              <a:gd name="connsiteY1" fmla="*/ 4595447 h 4765653"/>
              <a:gd name="connsiteX2" fmla="*/ 6618647 w 11392791"/>
              <a:gd name="connsiteY2" fmla="*/ 4154366 h 4765653"/>
              <a:gd name="connsiteX3" fmla="*/ 7280274 w 11392791"/>
              <a:gd name="connsiteY3" fmla="*/ 2015408 h 4765653"/>
              <a:gd name="connsiteX4" fmla="*/ 11392791 w 11392791"/>
              <a:gd name="connsiteY4" fmla="*/ 0 h 4765653"/>
              <a:gd name="connsiteX0" fmla="*/ 0 w 11392791"/>
              <a:gd name="connsiteY0" fmla="*/ 4765653 h 4765653"/>
              <a:gd name="connsiteX1" fmla="*/ 4171048 w 11392791"/>
              <a:gd name="connsiteY1" fmla="*/ 4623713 h 4765653"/>
              <a:gd name="connsiteX2" fmla="*/ 6618647 w 11392791"/>
              <a:gd name="connsiteY2" fmla="*/ 4154366 h 4765653"/>
              <a:gd name="connsiteX3" fmla="*/ 7280274 w 11392791"/>
              <a:gd name="connsiteY3" fmla="*/ 2015408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932907 w 11392791"/>
              <a:gd name="connsiteY2" fmla="*/ 4210896 h 4765653"/>
              <a:gd name="connsiteX3" fmla="*/ 7280274 w 11392791"/>
              <a:gd name="connsiteY3" fmla="*/ 2015408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932907 w 11392791"/>
              <a:gd name="connsiteY2" fmla="*/ 4210896 h 4765653"/>
              <a:gd name="connsiteX3" fmla="*/ 6287754 w 11392791"/>
              <a:gd name="connsiteY3" fmla="*/ 2156733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932907 w 11392791"/>
              <a:gd name="connsiteY2" fmla="*/ 4210896 h 4765653"/>
              <a:gd name="connsiteX3" fmla="*/ 6396029 w 11392791"/>
              <a:gd name="connsiteY3" fmla="*/ 2100203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824634 w 11392791"/>
              <a:gd name="connsiteY2" fmla="*/ 4239162 h 4765653"/>
              <a:gd name="connsiteX3" fmla="*/ 6396029 w 11392791"/>
              <a:gd name="connsiteY3" fmla="*/ 2100203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824634 w 11392791"/>
              <a:gd name="connsiteY2" fmla="*/ 4239162 h 4765653"/>
              <a:gd name="connsiteX3" fmla="*/ 6396029 w 11392791"/>
              <a:gd name="connsiteY3" fmla="*/ 2100203 h 4765653"/>
              <a:gd name="connsiteX4" fmla="*/ 11392791 w 11392791"/>
              <a:gd name="connsiteY4" fmla="*/ 0 h 4765653"/>
              <a:gd name="connsiteX0" fmla="*/ 0 w 11410837"/>
              <a:gd name="connsiteY0" fmla="*/ 4808050 h 4808050"/>
              <a:gd name="connsiteX1" fmla="*/ 4189094 w 11410837"/>
              <a:gd name="connsiteY1" fmla="*/ 4623713 h 4808050"/>
              <a:gd name="connsiteX2" fmla="*/ 5842680 w 11410837"/>
              <a:gd name="connsiteY2" fmla="*/ 4239162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23713 h 4808050"/>
              <a:gd name="connsiteX2" fmla="*/ 5842680 w 11410837"/>
              <a:gd name="connsiteY2" fmla="*/ 4239162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842680 w 11410837"/>
              <a:gd name="connsiteY2" fmla="*/ 4239162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842680 w 11410837"/>
              <a:gd name="connsiteY2" fmla="*/ 4122961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68492 w 11410837"/>
              <a:gd name="connsiteY2" fmla="*/ 4108436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68492 w 11410837"/>
              <a:gd name="connsiteY2" fmla="*/ 4108436 h 4808050"/>
              <a:gd name="connsiteX3" fmla="*/ 6358435 w 11410837"/>
              <a:gd name="connsiteY3" fmla="*/ 1359424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68492 w 11410837"/>
              <a:gd name="connsiteY2" fmla="*/ 4108436 h 4808050"/>
              <a:gd name="connsiteX3" fmla="*/ 6358435 w 11410837"/>
              <a:gd name="connsiteY3" fmla="*/ 1359424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31398 w 11410837"/>
              <a:gd name="connsiteY2" fmla="*/ 4398938 h 4808050"/>
              <a:gd name="connsiteX3" fmla="*/ 6358435 w 11410837"/>
              <a:gd name="connsiteY3" fmla="*/ 1359424 h 4808050"/>
              <a:gd name="connsiteX4" fmla="*/ 11410837 w 11410837"/>
              <a:gd name="connsiteY4" fmla="*/ 0 h 4808050"/>
              <a:gd name="connsiteX0" fmla="*/ 0 w 11410837"/>
              <a:gd name="connsiteY0" fmla="*/ 4808050 h 4885302"/>
              <a:gd name="connsiteX1" fmla="*/ 4114906 w 11410837"/>
              <a:gd name="connsiteY1" fmla="*/ 4869461 h 4885302"/>
              <a:gd name="connsiteX2" fmla="*/ 5731398 w 11410837"/>
              <a:gd name="connsiteY2" fmla="*/ 4398938 h 4885302"/>
              <a:gd name="connsiteX3" fmla="*/ 6358435 w 11410837"/>
              <a:gd name="connsiteY3" fmla="*/ 1359424 h 4885302"/>
              <a:gd name="connsiteX4" fmla="*/ 11410837 w 11410837"/>
              <a:gd name="connsiteY4" fmla="*/ 0 h 4885302"/>
              <a:gd name="connsiteX0" fmla="*/ 0 w 11410837"/>
              <a:gd name="connsiteY0" fmla="*/ 4895201 h 4902562"/>
              <a:gd name="connsiteX1" fmla="*/ 4114906 w 11410837"/>
              <a:gd name="connsiteY1" fmla="*/ 4869461 h 4902562"/>
              <a:gd name="connsiteX2" fmla="*/ 5731398 w 11410837"/>
              <a:gd name="connsiteY2" fmla="*/ 4398938 h 4902562"/>
              <a:gd name="connsiteX3" fmla="*/ 6358435 w 11410837"/>
              <a:gd name="connsiteY3" fmla="*/ 1359424 h 4902562"/>
              <a:gd name="connsiteX4" fmla="*/ 11410837 w 11410837"/>
              <a:gd name="connsiteY4" fmla="*/ 0 h 4902562"/>
              <a:gd name="connsiteX0" fmla="*/ 0 w 11262460"/>
              <a:gd name="connsiteY0" fmla="*/ 4924251 h 4924251"/>
              <a:gd name="connsiteX1" fmla="*/ 3966529 w 11262460"/>
              <a:gd name="connsiteY1" fmla="*/ 4869461 h 4924251"/>
              <a:gd name="connsiteX2" fmla="*/ 5583021 w 11262460"/>
              <a:gd name="connsiteY2" fmla="*/ 4398938 h 4924251"/>
              <a:gd name="connsiteX3" fmla="*/ 6210058 w 11262460"/>
              <a:gd name="connsiteY3" fmla="*/ 1359424 h 4924251"/>
              <a:gd name="connsiteX4" fmla="*/ 11262460 w 11262460"/>
              <a:gd name="connsiteY4" fmla="*/ 0 h 4924251"/>
              <a:gd name="connsiteX0" fmla="*/ 0 w 11262460"/>
              <a:gd name="connsiteY0" fmla="*/ 4924251 h 4924251"/>
              <a:gd name="connsiteX1" fmla="*/ 3966529 w 11262460"/>
              <a:gd name="connsiteY1" fmla="*/ 4869461 h 4924251"/>
              <a:gd name="connsiteX2" fmla="*/ 5583021 w 11262460"/>
              <a:gd name="connsiteY2" fmla="*/ 4398938 h 4924251"/>
              <a:gd name="connsiteX3" fmla="*/ 6210058 w 11262460"/>
              <a:gd name="connsiteY3" fmla="*/ 1359424 h 4924251"/>
              <a:gd name="connsiteX4" fmla="*/ 11262460 w 11262460"/>
              <a:gd name="connsiteY4" fmla="*/ 0 h 4924251"/>
              <a:gd name="connsiteX0" fmla="*/ 0 w 11262460"/>
              <a:gd name="connsiteY0" fmla="*/ 4924251 h 4924251"/>
              <a:gd name="connsiteX1" fmla="*/ 3966529 w 11262460"/>
              <a:gd name="connsiteY1" fmla="*/ 4869461 h 4924251"/>
              <a:gd name="connsiteX2" fmla="*/ 5583021 w 11262460"/>
              <a:gd name="connsiteY2" fmla="*/ 4398938 h 4924251"/>
              <a:gd name="connsiteX3" fmla="*/ 6210058 w 11262460"/>
              <a:gd name="connsiteY3" fmla="*/ 1359424 h 4924251"/>
              <a:gd name="connsiteX4" fmla="*/ 11262460 w 11262460"/>
              <a:gd name="connsiteY4" fmla="*/ 0 h 4924251"/>
              <a:gd name="connsiteX0" fmla="*/ 0 w 11281007"/>
              <a:gd name="connsiteY0" fmla="*/ 5001978 h 5001978"/>
              <a:gd name="connsiteX1" fmla="*/ 3985076 w 11281007"/>
              <a:gd name="connsiteY1" fmla="*/ 4869461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869461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869461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900552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900552 h 5001978"/>
              <a:gd name="connsiteX2" fmla="*/ 5601568 w 11281007"/>
              <a:gd name="connsiteY2" fmla="*/ 4398938 h 5001978"/>
              <a:gd name="connsiteX3" fmla="*/ 6306503 w 11281007"/>
              <a:gd name="connsiteY3" fmla="*/ 1452696 h 5001978"/>
              <a:gd name="connsiteX4" fmla="*/ 11281007 w 11281007"/>
              <a:gd name="connsiteY4" fmla="*/ 0 h 5001978"/>
              <a:gd name="connsiteX0" fmla="*/ 0 w 11347776"/>
              <a:gd name="connsiteY0" fmla="*/ 5067269 h 5067269"/>
              <a:gd name="connsiteX1" fmla="*/ 3985076 w 11347776"/>
              <a:gd name="connsiteY1" fmla="*/ 4965843 h 5067269"/>
              <a:gd name="connsiteX2" fmla="*/ 5601568 w 11347776"/>
              <a:gd name="connsiteY2" fmla="*/ 4464229 h 5067269"/>
              <a:gd name="connsiteX3" fmla="*/ 6306503 w 11347776"/>
              <a:gd name="connsiteY3" fmla="*/ 1517987 h 5067269"/>
              <a:gd name="connsiteX4" fmla="*/ 11347776 w 11347776"/>
              <a:gd name="connsiteY4" fmla="*/ 0 h 5067269"/>
              <a:gd name="connsiteX0" fmla="*/ 0 w 11520307"/>
              <a:gd name="connsiteY0" fmla="*/ 5146374 h 5146374"/>
              <a:gd name="connsiteX1" fmla="*/ 3985076 w 11520307"/>
              <a:gd name="connsiteY1" fmla="*/ 5044948 h 5146374"/>
              <a:gd name="connsiteX2" fmla="*/ 5601568 w 11520307"/>
              <a:gd name="connsiteY2" fmla="*/ 4543334 h 5146374"/>
              <a:gd name="connsiteX3" fmla="*/ 6306503 w 11520307"/>
              <a:gd name="connsiteY3" fmla="*/ 1597092 h 5146374"/>
              <a:gd name="connsiteX4" fmla="*/ 11073688 w 11520307"/>
              <a:gd name="connsiteY4" fmla="*/ 123202 h 5146374"/>
              <a:gd name="connsiteX5" fmla="*/ 11347776 w 11520307"/>
              <a:gd name="connsiteY5" fmla="*/ 79105 h 514637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073688 w 14653777"/>
              <a:gd name="connsiteY4" fmla="*/ 2689982 h 7713154"/>
              <a:gd name="connsiteX5" fmla="*/ 14653777 w 14653777"/>
              <a:gd name="connsiteY5"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073688 w 14653777"/>
              <a:gd name="connsiteY4" fmla="*/ 2689982 h 7713154"/>
              <a:gd name="connsiteX5" fmla="*/ 11972242 w 14653777"/>
              <a:gd name="connsiteY5" fmla="*/ 2136754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955288 w 14653777"/>
              <a:gd name="connsiteY4" fmla="*/ 2665929 h 7713154"/>
              <a:gd name="connsiteX5" fmla="*/ 11972242 w 14653777"/>
              <a:gd name="connsiteY5" fmla="*/ 2136754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955288 w 14653777"/>
              <a:gd name="connsiteY4" fmla="*/ 266592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768796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768796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768796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633165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633165 w 14653777"/>
              <a:gd name="connsiteY4" fmla="*/ 2738089 h 7713154"/>
              <a:gd name="connsiteX5" fmla="*/ 12294365 w 14653777"/>
              <a:gd name="connsiteY5" fmla="*/ 501116 h 7713154"/>
              <a:gd name="connsiteX6" fmla="*/ 14653777 w 14653777"/>
              <a:gd name="connsiteY6" fmla="*/ 0 h 7713154"/>
              <a:gd name="connsiteX0" fmla="*/ 0 w 14755500"/>
              <a:gd name="connsiteY0" fmla="*/ 7833422 h 7833422"/>
              <a:gd name="connsiteX1" fmla="*/ 3985076 w 14755500"/>
              <a:gd name="connsiteY1" fmla="*/ 7731996 h 7833422"/>
              <a:gd name="connsiteX2" fmla="*/ 5601568 w 14755500"/>
              <a:gd name="connsiteY2" fmla="*/ 7230382 h 7833422"/>
              <a:gd name="connsiteX3" fmla="*/ 6306503 w 14755500"/>
              <a:gd name="connsiteY3" fmla="*/ 4284140 h 7833422"/>
              <a:gd name="connsiteX4" fmla="*/ 11633165 w 14755500"/>
              <a:gd name="connsiteY4" fmla="*/ 2858357 h 7833422"/>
              <a:gd name="connsiteX5" fmla="*/ 12294365 w 14755500"/>
              <a:gd name="connsiteY5" fmla="*/ 621384 h 7833422"/>
              <a:gd name="connsiteX6" fmla="*/ 14755500 w 14755500"/>
              <a:gd name="connsiteY6" fmla="*/ 0 h 7833422"/>
              <a:gd name="connsiteX0" fmla="*/ 0 w 14755500"/>
              <a:gd name="connsiteY0" fmla="*/ 7833422 h 7833422"/>
              <a:gd name="connsiteX1" fmla="*/ 3985076 w 14755500"/>
              <a:gd name="connsiteY1" fmla="*/ 7731996 h 7833422"/>
              <a:gd name="connsiteX2" fmla="*/ 5601568 w 14755500"/>
              <a:gd name="connsiteY2" fmla="*/ 7230382 h 7833422"/>
              <a:gd name="connsiteX3" fmla="*/ 6306503 w 14755500"/>
              <a:gd name="connsiteY3" fmla="*/ 4284140 h 7833422"/>
              <a:gd name="connsiteX4" fmla="*/ 11633165 w 14755500"/>
              <a:gd name="connsiteY4" fmla="*/ 2858357 h 7833422"/>
              <a:gd name="connsiteX5" fmla="*/ 12294365 w 14755500"/>
              <a:gd name="connsiteY5" fmla="*/ 621384 h 7833422"/>
              <a:gd name="connsiteX6" fmla="*/ 14755500 w 14755500"/>
              <a:gd name="connsiteY6" fmla="*/ 0 h 7833422"/>
              <a:gd name="connsiteX0" fmla="*/ 0 w 14874177"/>
              <a:gd name="connsiteY0" fmla="*/ 7905583 h 7905583"/>
              <a:gd name="connsiteX1" fmla="*/ 3985076 w 14874177"/>
              <a:gd name="connsiteY1" fmla="*/ 7804157 h 7905583"/>
              <a:gd name="connsiteX2" fmla="*/ 5601568 w 14874177"/>
              <a:gd name="connsiteY2" fmla="*/ 7302543 h 7905583"/>
              <a:gd name="connsiteX3" fmla="*/ 6306503 w 14874177"/>
              <a:gd name="connsiteY3" fmla="*/ 4356301 h 7905583"/>
              <a:gd name="connsiteX4" fmla="*/ 11633165 w 14874177"/>
              <a:gd name="connsiteY4" fmla="*/ 2930518 h 7905583"/>
              <a:gd name="connsiteX5" fmla="*/ 12294365 w 14874177"/>
              <a:gd name="connsiteY5" fmla="*/ 693545 h 7905583"/>
              <a:gd name="connsiteX6" fmla="*/ 14874177 w 14874177"/>
              <a:gd name="connsiteY6" fmla="*/ 0 h 7905583"/>
              <a:gd name="connsiteX0" fmla="*/ 0 w 14874177"/>
              <a:gd name="connsiteY0" fmla="*/ 7905583 h 7905583"/>
              <a:gd name="connsiteX1" fmla="*/ 3985076 w 14874177"/>
              <a:gd name="connsiteY1" fmla="*/ 7804157 h 7905583"/>
              <a:gd name="connsiteX2" fmla="*/ 5601568 w 14874177"/>
              <a:gd name="connsiteY2" fmla="*/ 7302543 h 7905583"/>
              <a:gd name="connsiteX3" fmla="*/ 6306503 w 14874177"/>
              <a:gd name="connsiteY3" fmla="*/ 4668996 h 7905583"/>
              <a:gd name="connsiteX4" fmla="*/ 11633165 w 14874177"/>
              <a:gd name="connsiteY4" fmla="*/ 2930518 h 7905583"/>
              <a:gd name="connsiteX5" fmla="*/ 12294365 w 14874177"/>
              <a:gd name="connsiteY5" fmla="*/ 693545 h 7905583"/>
              <a:gd name="connsiteX6" fmla="*/ 14874177 w 14874177"/>
              <a:gd name="connsiteY6" fmla="*/ 0 h 7905583"/>
              <a:gd name="connsiteX0" fmla="*/ 0 w 14874177"/>
              <a:gd name="connsiteY0" fmla="*/ 7905583 h 7905583"/>
              <a:gd name="connsiteX1" fmla="*/ 3985076 w 14874177"/>
              <a:gd name="connsiteY1" fmla="*/ 7804157 h 7905583"/>
              <a:gd name="connsiteX2" fmla="*/ 5601568 w 14874177"/>
              <a:gd name="connsiteY2" fmla="*/ 7302543 h 7905583"/>
              <a:gd name="connsiteX3" fmla="*/ 6306503 w 14874177"/>
              <a:gd name="connsiteY3" fmla="*/ 4668996 h 7905583"/>
              <a:gd name="connsiteX4" fmla="*/ 11650119 w 14874177"/>
              <a:gd name="connsiteY4" fmla="*/ 2665929 h 7905583"/>
              <a:gd name="connsiteX5" fmla="*/ 12294365 w 14874177"/>
              <a:gd name="connsiteY5" fmla="*/ 693545 h 7905583"/>
              <a:gd name="connsiteX6" fmla="*/ 14874177 w 14874177"/>
              <a:gd name="connsiteY6" fmla="*/ 0 h 7905583"/>
              <a:gd name="connsiteX0" fmla="*/ 0 w 14874177"/>
              <a:gd name="connsiteY0" fmla="*/ 7905583 h 7905583"/>
              <a:gd name="connsiteX1" fmla="*/ 3985076 w 14874177"/>
              <a:gd name="connsiteY1" fmla="*/ 7804157 h 7905583"/>
              <a:gd name="connsiteX2" fmla="*/ 5601568 w 14874177"/>
              <a:gd name="connsiteY2" fmla="*/ 7302543 h 7905583"/>
              <a:gd name="connsiteX3" fmla="*/ 6391272 w 14874177"/>
              <a:gd name="connsiteY3" fmla="*/ 4596836 h 7905583"/>
              <a:gd name="connsiteX4" fmla="*/ 11650119 w 14874177"/>
              <a:gd name="connsiteY4" fmla="*/ 2665929 h 7905583"/>
              <a:gd name="connsiteX5" fmla="*/ 12294365 w 14874177"/>
              <a:gd name="connsiteY5" fmla="*/ 693545 h 7905583"/>
              <a:gd name="connsiteX6" fmla="*/ 14874177 w 14874177"/>
              <a:gd name="connsiteY6" fmla="*/ 0 h 7905583"/>
              <a:gd name="connsiteX0" fmla="*/ 0 w 14874177"/>
              <a:gd name="connsiteY0" fmla="*/ 7905583 h 7905583"/>
              <a:gd name="connsiteX1" fmla="*/ 5601568 w 14874177"/>
              <a:gd name="connsiteY1" fmla="*/ 7302543 h 7905583"/>
              <a:gd name="connsiteX2" fmla="*/ 6391272 w 14874177"/>
              <a:gd name="connsiteY2" fmla="*/ 4596836 h 7905583"/>
              <a:gd name="connsiteX3" fmla="*/ 11650119 w 14874177"/>
              <a:gd name="connsiteY3" fmla="*/ 2665929 h 7905583"/>
              <a:gd name="connsiteX4" fmla="*/ 12294365 w 14874177"/>
              <a:gd name="connsiteY4" fmla="*/ 693545 h 7905583"/>
              <a:gd name="connsiteX5" fmla="*/ 14874177 w 14874177"/>
              <a:gd name="connsiteY5" fmla="*/ 0 h 7905583"/>
              <a:gd name="connsiteX0" fmla="*/ 0 w 14874177"/>
              <a:gd name="connsiteY0" fmla="*/ 7905583 h 7905583"/>
              <a:gd name="connsiteX1" fmla="*/ 6391272 w 14874177"/>
              <a:gd name="connsiteY1" fmla="*/ 4596836 h 7905583"/>
              <a:gd name="connsiteX2" fmla="*/ 11650119 w 14874177"/>
              <a:gd name="connsiteY2" fmla="*/ 2665929 h 7905583"/>
              <a:gd name="connsiteX3" fmla="*/ 12294365 w 14874177"/>
              <a:gd name="connsiteY3" fmla="*/ 693545 h 7905583"/>
              <a:gd name="connsiteX4" fmla="*/ 14874177 w 14874177"/>
              <a:gd name="connsiteY4" fmla="*/ 0 h 7905583"/>
              <a:gd name="connsiteX0" fmla="*/ 0 w 14874177"/>
              <a:gd name="connsiteY0" fmla="*/ 7905583 h 7905583"/>
              <a:gd name="connsiteX1" fmla="*/ 11650119 w 14874177"/>
              <a:gd name="connsiteY1" fmla="*/ 2665929 h 7905583"/>
              <a:gd name="connsiteX2" fmla="*/ 12294365 w 14874177"/>
              <a:gd name="connsiteY2" fmla="*/ 693545 h 7905583"/>
              <a:gd name="connsiteX3" fmla="*/ 14874177 w 14874177"/>
              <a:gd name="connsiteY3" fmla="*/ 0 h 7905583"/>
              <a:gd name="connsiteX0" fmla="*/ 0 w 6610565"/>
              <a:gd name="connsiteY0" fmla="*/ 7692353 h 7692353"/>
              <a:gd name="connsiteX1" fmla="*/ 3386507 w 6610565"/>
              <a:gd name="connsiteY1" fmla="*/ 2665929 h 7692353"/>
              <a:gd name="connsiteX2" fmla="*/ 4030753 w 6610565"/>
              <a:gd name="connsiteY2" fmla="*/ 693545 h 7692353"/>
              <a:gd name="connsiteX3" fmla="*/ 6610565 w 6610565"/>
              <a:gd name="connsiteY3" fmla="*/ 0 h 7692353"/>
              <a:gd name="connsiteX0" fmla="*/ 0 w 6610565"/>
              <a:gd name="connsiteY0" fmla="*/ 10322190 h 10322190"/>
              <a:gd name="connsiteX1" fmla="*/ 3386507 w 6610565"/>
              <a:gd name="connsiteY1" fmla="*/ 5295766 h 10322190"/>
              <a:gd name="connsiteX2" fmla="*/ 4030753 w 6610565"/>
              <a:gd name="connsiteY2" fmla="*/ 3323382 h 10322190"/>
              <a:gd name="connsiteX3" fmla="*/ 6610565 w 6610565"/>
              <a:gd name="connsiteY3" fmla="*/ 0 h 10322190"/>
              <a:gd name="connsiteX0" fmla="*/ 0 w 6610565"/>
              <a:gd name="connsiteY0" fmla="*/ 10322190 h 10322190"/>
              <a:gd name="connsiteX1" fmla="*/ 3386507 w 6610565"/>
              <a:gd name="connsiteY1" fmla="*/ 5295766 h 10322190"/>
              <a:gd name="connsiteX2" fmla="*/ 6610565 w 6610565"/>
              <a:gd name="connsiteY2" fmla="*/ 0 h 10322190"/>
              <a:gd name="connsiteX0" fmla="*/ 0 w 19005984"/>
              <a:gd name="connsiteY0" fmla="*/ 10535420 h 10535420"/>
              <a:gd name="connsiteX1" fmla="*/ 3386507 w 19005984"/>
              <a:gd name="connsiteY1" fmla="*/ 5508996 h 10535420"/>
              <a:gd name="connsiteX2" fmla="*/ 19005984 w 19005984"/>
              <a:gd name="connsiteY2" fmla="*/ 0 h 10535420"/>
              <a:gd name="connsiteX0" fmla="*/ 0 w 19005984"/>
              <a:gd name="connsiteY0" fmla="*/ 10535420 h 10535420"/>
              <a:gd name="connsiteX1" fmla="*/ 3386507 w 19005984"/>
              <a:gd name="connsiteY1" fmla="*/ 5508996 h 10535420"/>
              <a:gd name="connsiteX2" fmla="*/ 19005984 w 19005984"/>
              <a:gd name="connsiteY2" fmla="*/ 0 h 10535420"/>
              <a:gd name="connsiteX0" fmla="*/ 0 w 19005984"/>
              <a:gd name="connsiteY0" fmla="*/ 10535420 h 10535420"/>
              <a:gd name="connsiteX1" fmla="*/ 1320551 w 19005984"/>
              <a:gd name="connsiteY1" fmla="*/ 5793297 h 10535420"/>
              <a:gd name="connsiteX2" fmla="*/ 19005984 w 19005984"/>
              <a:gd name="connsiteY2" fmla="*/ 0 h 10535420"/>
              <a:gd name="connsiteX0" fmla="*/ 0 w 19005984"/>
              <a:gd name="connsiteY0" fmla="*/ 10535420 h 10535420"/>
              <a:gd name="connsiteX1" fmla="*/ 1320551 w 19005984"/>
              <a:gd name="connsiteY1" fmla="*/ 5793297 h 10535420"/>
              <a:gd name="connsiteX2" fmla="*/ 19005984 w 19005984"/>
              <a:gd name="connsiteY2" fmla="*/ 0 h 10535420"/>
              <a:gd name="connsiteX0" fmla="*/ 918107 w 16825236"/>
              <a:gd name="connsiteY0" fmla="*/ 10535420 h 10535420"/>
              <a:gd name="connsiteX1" fmla="*/ 2238658 w 16825236"/>
              <a:gd name="connsiteY1" fmla="*/ 5793297 h 10535420"/>
              <a:gd name="connsiteX2" fmla="*/ 16825236 w 16825236"/>
              <a:gd name="connsiteY2" fmla="*/ 0 h 10535420"/>
              <a:gd name="connsiteX0" fmla="*/ 2078266 w 17985395"/>
              <a:gd name="connsiteY0" fmla="*/ 10535420 h 10535420"/>
              <a:gd name="connsiteX1" fmla="*/ 3398817 w 17985395"/>
              <a:gd name="connsiteY1" fmla="*/ 5793297 h 10535420"/>
              <a:gd name="connsiteX2" fmla="*/ 17985395 w 17985395"/>
              <a:gd name="connsiteY2" fmla="*/ 0 h 10535420"/>
              <a:gd name="connsiteX0" fmla="*/ 0 w 15907129"/>
              <a:gd name="connsiteY0" fmla="*/ 10535420 h 10535420"/>
              <a:gd name="connsiteX1" fmla="*/ 1320551 w 15907129"/>
              <a:gd name="connsiteY1" fmla="*/ 5793297 h 10535420"/>
              <a:gd name="connsiteX2" fmla="*/ 15907129 w 15907129"/>
              <a:gd name="connsiteY2" fmla="*/ 0 h 10535420"/>
            </a:gdLst>
            <a:ahLst/>
            <a:cxnLst>
              <a:cxn ang="0">
                <a:pos x="connsiteX0" y="connsiteY0"/>
              </a:cxn>
              <a:cxn ang="0">
                <a:pos x="connsiteX1" y="connsiteY1"/>
              </a:cxn>
              <a:cxn ang="0">
                <a:pos x="connsiteX2" y="connsiteY2"/>
              </a:cxn>
            </a:cxnLst>
            <a:rect l="l" t="t" r="r" b="b"/>
            <a:pathLst>
              <a:path w="15907129" h="10535420">
                <a:moveTo>
                  <a:pt x="0" y="10535420"/>
                </a:moveTo>
                <a:lnTo>
                  <a:pt x="1320551" y="5793297"/>
                </a:lnTo>
                <a:cubicBezTo>
                  <a:pt x="2422312" y="4072932"/>
                  <a:pt x="-4390776" y="2240516"/>
                  <a:pt x="15907129" y="0"/>
                </a:cubicBezTo>
              </a:path>
            </a:pathLst>
          </a:custGeom>
          <a:noFill/>
          <a:ln w="25400" cap="flat" cmpd="sng" algn="ctr">
            <a:solidFill>
              <a:srgbClr val="4F81BD">
                <a:shade val="50000"/>
              </a:srgbClr>
            </a:solidFill>
            <a:prstDash val="sysDot"/>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sp>
        <p:nvSpPr>
          <p:cNvPr id="82" name="フリーフォーム 81"/>
          <p:cNvSpPr/>
          <p:nvPr/>
        </p:nvSpPr>
        <p:spPr bwMode="auto">
          <a:xfrm>
            <a:off x="6769861" y="1117542"/>
            <a:ext cx="1812614" cy="370122"/>
          </a:xfrm>
          <a:custGeom>
            <a:avLst/>
            <a:gdLst>
              <a:gd name="connsiteX0" fmla="*/ 0 w 6794500"/>
              <a:gd name="connsiteY0" fmla="*/ 3628462 h 3865093"/>
              <a:gd name="connsiteX1" fmla="*/ 165100 w 6794500"/>
              <a:gd name="connsiteY1" fmla="*/ 3628462 h 3865093"/>
              <a:gd name="connsiteX2" fmla="*/ 2222500 w 6794500"/>
              <a:gd name="connsiteY2" fmla="*/ 3641162 h 3865093"/>
              <a:gd name="connsiteX3" fmla="*/ 4318000 w 6794500"/>
              <a:gd name="connsiteY3" fmla="*/ 567762 h 3865093"/>
              <a:gd name="connsiteX4" fmla="*/ 6794500 w 6794500"/>
              <a:gd name="connsiteY4" fmla="*/ 8962 h 3865093"/>
              <a:gd name="connsiteX0" fmla="*/ 0 w 6794500"/>
              <a:gd name="connsiteY0" fmla="*/ 3628462 h 3911643"/>
              <a:gd name="connsiteX1" fmla="*/ 165100 w 6794500"/>
              <a:gd name="connsiteY1" fmla="*/ 3628462 h 3911643"/>
              <a:gd name="connsiteX2" fmla="*/ 1536700 w 6794500"/>
              <a:gd name="connsiteY2" fmla="*/ 3755462 h 3911643"/>
              <a:gd name="connsiteX3" fmla="*/ 2222500 w 6794500"/>
              <a:gd name="connsiteY3" fmla="*/ 3641162 h 3911643"/>
              <a:gd name="connsiteX4" fmla="*/ 4318000 w 6794500"/>
              <a:gd name="connsiteY4" fmla="*/ 567762 h 3911643"/>
              <a:gd name="connsiteX5" fmla="*/ 6794500 w 6794500"/>
              <a:gd name="connsiteY5" fmla="*/ 8962 h 3911643"/>
              <a:gd name="connsiteX0" fmla="*/ 0 w 6794500"/>
              <a:gd name="connsiteY0" fmla="*/ 3621538 h 3748542"/>
              <a:gd name="connsiteX1" fmla="*/ 165100 w 6794500"/>
              <a:gd name="connsiteY1" fmla="*/ 3621538 h 3748542"/>
              <a:gd name="connsiteX2" fmla="*/ 1536700 w 6794500"/>
              <a:gd name="connsiteY2" fmla="*/ 3748538 h 3748542"/>
              <a:gd name="connsiteX3" fmla="*/ 2921000 w 6794500"/>
              <a:gd name="connsiteY3" fmla="*/ 2440438 h 3748542"/>
              <a:gd name="connsiteX4" fmla="*/ 4318000 w 6794500"/>
              <a:gd name="connsiteY4" fmla="*/ 560838 h 3748542"/>
              <a:gd name="connsiteX5" fmla="*/ 6794500 w 6794500"/>
              <a:gd name="connsiteY5" fmla="*/ 2038 h 3748542"/>
              <a:gd name="connsiteX0" fmla="*/ 0 w 6794500"/>
              <a:gd name="connsiteY0" fmla="*/ 3621538 h 3815475"/>
              <a:gd name="connsiteX1" fmla="*/ 1536700 w 6794500"/>
              <a:gd name="connsiteY1" fmla="*/ 3748538 h 3815475"/>
              <a:gd name="connsiteX2" fmla="*/ 2921000 w 6794500"/>
              <a:gd name="connsiteY2" fmla="*/ 2440438 h 3815475"/>
              <a:gd name="connsiteX3" fmla="*/ 4318000 w 6794500"/>
              <a:gd name="connsiteY3" fmla="*/ 560838 h 3815475"/>
              <a:gd name="connsiteX4" fmla="*/ 6794500 w 6794500"/>
              <a:gd name="connsiteY4" fmla="*/ 2038 h 3815475"/>
              <a:gd name="connsiteX0" fmla="*/ 0 w 6959600"/>
              <a:gd name="connsiteY0" fmla="*/ 3761238 h 3846041"/>
              <a:gd name="connsiteX1" fmla="*/ 1701800 w 6959600"/>
              <a:gd name="connsiteY1" fmla="*/ 3748538 h 3846041"/>
              <a:gd name="connsiteX2" fmla="*/ 3086100 w 6959600"/>
              <a:gd name="connsiteY2" fmla="*/ 2440438 h 3846041"/>
              <a:gd name="connsiteX3" fmla="*/ 4483100 w 6959600"/>
              <a:gd name="connsiteY3" fmla="*/ 560838 h 3846041"/>
              <a:gd name="connsiteX4" fmla="*/ 6959600 w 6959600"/>
              <a:gd name="connsiteY4" fmla="*/ 2038 h 3846041"/>
              <a:gd name="connsiteX0" fmla="*/ 0 w 6959600"/>
              <a:gd name="connsiteY0" fmla="*/ 3761238 h 3833933"/>
              <a:gd name="connsiteX1" fmla="*/ 1701800 w 6959600"/>
              <a:gd name="connsiteY1" fmla="*/ 3748538 h 3833933"/>
              <a:gd name="connsiteX2" fmla="*/ 3086100 w 6959600"/>
              <a:gd name="connsiteY2" fmla="*/ 2440438 h 3833933"/>
              <a:gd name="connsiteX3" fmla="*/ 4483100 w 6959600"/>
              <a:gd name="connsiteY3" fmla="*/ 560838 h 3833933"/>
              <a:gd name="connsiteX4" fmla="*/ 6959600 w 6959600"/>
              <a:gd name="connsiteY4" fmla="*/ 2038 h 3833933"/>
              <a:gd name="connsiteX0" fmla="*/ 0 w 6959600"/>
              <a:gd name="connsiteY0" fmla="*/ 3761238 h 3761238"/>
              <a:gd name="connsiteX1" fmla="*/ 1828800 w 6959600"/>
              <a:gd name="connsiteY1" fmla="*/ 3621538 h 3761238"/>
              <a:gd name="connsiteX2" fmla="*/ 3086100 w 6959600"/>
              <a:gd name="connsiteY2" fmla="*/ 2440438 h 3761238"/>
              <a:gd name="connsiteX3" fmla="*/ 4483100 w 6959600"/>
              <a:gd name="connsiteY3" fmla="*/ 560838 h 3761238"/>
              <a:gd name="connsiteX4" fmla="*/ 6959600 w 6959600"/>
              <a:gd name="connsiteY4" fmla="*/ 2038 h 3761238"/>
              <a:gd name="connsiteX0" fmla="*/ 0 w 6959600"/>
              <a:gd name="connsiteY0" fmla="*/ 3760347 h 3760347"/>
              <a:gd name="connsiteX1" fmla="*/ 1828800 w 6959600"/>
              <a:gd name="connsiteY1" fmla="*/ 3620647 h 3760347"/>
              <a:gd name="connsiteX2" fmla="*/ 3086100 w 6959600"/>
              <a:gd name="connsiteY2" fmla="*/ 2439547 h 3760347"/>
              <a:gd name="connsiteX3" fmla="*/ 4387850 w 6959600"/>
              <a:gd name="connsiteY3" fmla="*/ 718697 h 3760347"/>
              <a:gd name="connsiteX4" fmla="*/ 6959600 w 6959600"/>
              <a:gd name="connsiteY4" fmla="*/ 1147 h 3760347"/>
              <a:gd name="connsiteX0" fmla="*/ 0 w 6959600"/>
              <a:gd name="connsiteY0" fmla="*/ 3760367 h 3760367"/>
              <a:gd name="connsiteX1" fmla="*/ 1828800 w 6959600"/>
              <a:gd name="connsiteY1" fmla="*/ 3620667 h 3760367"/>
              <a:gd name="connsiteX2" fmla="*/ 3086100 w 6959600"/>
              <a:gd name="connsiteY2" fmla="*/ 2439567 h 3760367"/>
              <a:gd name="connsiteX3" fmla="*/ 4387850 w 6959600"/>
              <a:gd name="connsiteY3" fmla="*/ 718717 h 3760367"/>
              <a:gd name="connsiteX4" fmla="*/ 6959600 w 6959600"/>
              <a:gd name="connsiteY4" fmla="*/ 1167 h 3760367"/>
              <a:gd name="connsiteX0" fmla="*/ 0 w 6959600"/>
              <a:gd name="connsiteY0" fmla="*/ 3762671 h 3762671"/>
              <a:gd name="connsiteX1" fmla="*/ 1828800 w 6959600"/>
              <a:gd name="connsiteY1" fmla="*/ 3622971 h 3762671"/>
              <a:gd name="connsiteX2" fmla="*/ 3086100 w 6959600"/>
              <a:gd name="connsiteY2" fmla="*/ 2441871 h 3762671"/>
              <a:gd name="connsiteX3" fmla="*/ 4737100 w 6959600"/>
              <a:gd name="connsiteY3" fmla="*/ 479721 h 3762671"/>
              <a:gd name="connsiteX4" fmla="*/ 6959600 w 6959600"/>
              <a:gd name="connsiteY4" fmla="*/ 3471 h 3762671"/>
              <a:gd name="connsiteX0" fmla="*/ 0 w 7427696"/>
              <a:gd name="connsiteY0" fmla="*/ 3194654 h 3640814"/>
              <a:gd name="connsiteX1" fmla="*/ 2296896 w 7427696"/>
              <a:gd name="connsiteY1" fmla="*/ 3622971 h 3640814"/>
              <a:gd name="connsiteX2" fmla="*/ 3554196 w 7427696"/>
              <a:gd name="connsiteY2" fmla="*/ 2441871 h 3640814"/>
              <a:gd name="connsiteX3" fmla="*/ 5205196 w 7427696"/>
              <a:gd name="connsiteY3" fmla="*/ 479721 h 3640814"/>
              <a:gd name="connsiteX4" fmla="*/ 7427696 w 7427696"/>
              <a:gd name="connsiteY4" fmla="*/ 3471 h 3640814"/>
              <a:gd name="connsiteX0" fmla="*/ 0 w 7427696"/>
              <a:gd name="connsiteY0" fmla="*/ 3194654 h 3194654"/>
              <a:gd name="connsiteX1" fmla="*/ 2091390 w 7427696"/>
              <a:gd name="connsiteY1" fmla="*/ 2981322 h 3194654"/>
              <a:gd name="connsiteX2" fmla="*/ 3554196 w 7427696"/>
              <a:gd name="connsiteY2" fmla="*/ 2441871 h 3194654"/>
              <a:gd name="connsiteX3" fmla="*/ 5205196 w 7427696"/>
              <a:gd name="connsiteY3" fmla="*/ 479721 h 3194654"/>
              <a:gd name="connsiteX4" fmla="*/ 7427696 w 7427696"/>
              <a:gd name="connsiteY4" fmla="*/ 3471 h 3194654"/>
              <a:gd name="connsiteX0" fmla="*/ 0 w 7427696"/>
              <a:gd name="connsiteY0" fmla="*/ 3194654 h 3194654"/>
              <a:gd name="connsiteX1" fmla="*/ 2091390 w 7427696"/>
              <a:gd name="connsiteY1" fmla="*/ 2981322 h 3194654"/>
              <a:gd name="connsiteX2" fmla="*/ 3485695 w 7427696"/>
              <a:gd name="connsiteY2" fmla="*/ 2305126 h 3194654"/>
              <a:gd name="connsiteX3" fmla="*/ 5205196 w 7427696"/>
              <a:gd name="connsiteY3" fmla="*/ 479721 h 3194654"/>
              <a:gd name="connsiteX4" fmla="*/ 7427696 w 7427696"/>
              <a:gd name="connsiteY4" fmla="*/ 3471 h 3194654"/>
              <a:gd name="connsiteX0" fmla="*/ 0 w 7427696"/>
              <a:gd name="connsiteY0" fmla="*/ 3194654 h 3194654"/>
              <a:gd name="connsiteX1" fmla="*/ 2091390 w 7427696"/>
              <a:gd name="connsiteY1" fmla="*/ 2981322 h 3194654"/>
              <a:gd name="connsiteX2" fmla="*/ 4056544 w 7427696"/>
              <a:gd name="connsiteY2" fmla="*/ 1621402 h 3194654"/>
              <a:gd name="connsiteX3" fmla="*/ 5205196 w 7427696"/>
              <a:gd name="connsiteY3" fmla="*/ 479721 h 3194654"/>
              <a:gd name="connsiteX4" fmla="*/ 7427696 w 7427696"/>
              <a:gd name="connsiteY4" fmla="*/ 3471 h 3194654"/>
              <a:gd name="connsiteX0" fmla="*/ 0 w 7427696"/>
              <a:gd name="connsiteY0" fmla="*/ 3194654 h 3194654"/>
              <a:gd name="connsiteX1" fmla="*/ 2011471 w 7427696"/>
              <a:gd name="connsiteY1" fmla="*/ 2571088 h 3194654"/>
              <a:gd name="connsiteX2" fmla="*/ 4056544 w 7427696"/>
              <a:gd name="connsiteY2" fmla="*/ 1621402 h 3194654"/>
              <a:gd name="connsiteX3" fmla="*/ 5205196 w 7427696"/>
              <a:gd name="connsiteY3" fmla="*/ 479721 h 3194654"/>
              <a:gd name="connsiteX4" fmla="*/ 7427696 w 7427696"/>
              <a:gd name="connsiteY4" fmla="*/ 3471 h 3194654"/>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1307 h 2721307"/>
              <a:gd name="connsiteX1" fmla="*/ 2171309 w 7587534"/>
              <a:gd name="connsiteY1" fmla="*/ 2571088 h 2721307"/>
              <a:gd name="connsiteX2" fmla="*/ 4216382 w 7587534"/>
              <a:gd name="connsiteY2" fmla="*/ 1621402 h 2721307"/>
              <a:gd name="connsiteX3" fmla="*/ 5365034 w 7587534"/>
              <a:gd name="connsiteY3" fmla="*/ 479721 h 2721307"/>
              <a:gd name="connsiteX4" fmla="*/ 7587534 w 7587534"/>
              <a:gd name="connsiteY4" fmla="*/ 3471 h 2721307"/>
              <a:gd name="connsiteX0" fmla="*/ 0 w 7587534"/>
              <a:gd name="connsiteY0" fmla="*/ 2725168 h 2725168"/>
              <a:gd name="connsiteX1" fmla="*/ 2171309 w 7587534"/>
              <a:gd name="connsiteY1" fmla="*/ 2574949 h 2725168"/>
              <a:gd name="connsiteX2" fmla="*/ 4216382 w 7587534"/>
              <a:gd name="connsiteY2" fmla="*/ 1625263 h 2725168"/>
              <a:gd name="connsiteX3" fmla="*/ 5365034 w 7587534"/>
              <a:gd name="connsiteY3" fmla="*/ 483582 h 2725168"/>
              <a:gd name="connsiteX4" fmla="*/ 7587534 w 7587534"/>
              <a:gd name="connsiteY4" fmla="*/ 7332 h 2725168"/>
              <a:gd name="connsiteX0" fmla="*/ 0 w 7587534"/>
              <a:gd name="connsiteY0" fmla="*/ 2719903 h 2719903"/>
              <a:gd name="connsiteX1" fmla="*/ 2171309 w 7587534"/>
              <a:gd name="connsiteY1" fmla="*/ 2569684 h 2719903"/>
              <a:gd name="connsiteX2" fmla="*/ 4216382 w 7587534"/>
              <a:gd name="connsiteY2" fmla="*/ 1619998 h 2719903"/>
              <a:gd name="connsiteX3" fmla="*/ 5250865 w 7587534"/>
              <a:gd name="connsiteY3" fmla="*/ 646618 h 2719903"/>
              <a:gd name="connsiteX4" fmla="*/ 7587534 w 7587534"/>
              <a:gd name="connsiteY4" fmla="*/ 2067 h 2719903"/>
              <a:gd name="connsiteX0" fmla="*/ 0 w 7587534"/>
              <a:gd name="connsiteY0" fmla="*/ 2720267 h 2720267"/>
              <a:gd name="connsiteX1" fmla="*/ 2171309 w 7587534"/>
              <a:gd name="connsiteY1" fmla="*/ 2570048 h 2720267"/>
              <a:gd name="connsiteX2" fmla="*/ 4216382 w 7587534"/>
              <a:gd name="connsiteY2" fmla="*/ 1620362 h 2720267"/>
              <a:gd name="connsiteX3" fmla="*/ 5216614 w 7587534"/>
              <a:gd name="connsiteY3" fmla="*/ 615425 h 2720267"/>
              <a:gd name="connsiteX4" fmla="*/ 7587534 w 7587534"/>
              <a:gd name="connsiteY4" fmla="*/ 2431 h 2720267"/>
              <a:gd name="connsiteX0" fmla="*/ 0 w 7587534"/>
              <a:gd name="connsiteY0" fmla="*/ 2719628 h 2719628"/>
              <a:gd name="connsiteX1" fmla="*/ 2171309 w 7587534"/>
              <a:gd name="connsiteY1" fmla="*/ 2569409 h 2719628"/>
              <a:gd name="connsiteX2" fmla="*/ 4216382 w 7587534"/>
              <a:gd name="connsiteY2" fmla="*/ 1619723 h 2719628"/>
              <a:gd name="connsiteX3" fmla="*/ 5273699 w 7587534"/>
              <a:gd name="connsiteY3" fmla="*/ 677900 h 2719628"/>
              <a:gd name="connsiteX4" fmla="*/ 7587534 w 7587534"/>
              <a:gd name="connsiteY4" fmla="*/ 1792 h 2719628"/>
              <a:gd name="connsiteX0" fmla="*/ 0 w 7587534"/>
              <a:gd name="connsiteY0" fmla="*/ 2719628 h 2719628"/>
              <a:gd name="connsiteX1" fmla="*/ 2171309 w 7587534"/>
              <a:gd name="connsiteY1" fmla="*/ 2569409 h 2719628"/>
              <a:gd name="connsiteX2" fmla="*/ 4216382 w 7587534"/>
              <a:gd name="connsiteY2" fmla="*/ 1619723 h 2719628"/>
              <a:gd name="connsiteX3" fmla="*/ 5273699 w 7587534"/>
              <a:gd name="connsiteY3" fmla="*/ 677900 h 2719628"/>
              <a:gd name="connsiteX4" fmla="*/ 7587534 w 7587534"/>
              <a:gd name="connsiteY4" fmla="*/ 1792 h 2719628"/>
              <a:gd name="connsiteX0" fmla="*/ 0 w 7587534"/>
              <a:gd name="connsiteY0" fmla="*/ 2719359 h 2719359"/>
              <a:gd name="connsiteX1" fmla="*/ 2171309 w 7587534"/>
              <a:gd name="connsiteY1" fmla="*/ 2569140 h 2719359"/>
              <a:gd name="connsiteX2" fmla="*/ 4216382 w 7587534"/>
              <a:gd name="connsiteY2" fmla="*/ 1619454 h 2719359"/>
              <a:gd name="connsiteX3" fmla="*/ 5273699 w 7587534"/>
              <a:gd name="connsiteY3" fmla="*/ 677631 h 2719359"/>
              <a:gd name="connsiteX4" fmla="*/ 7587534 w 7587534"/>
              <a:gd name="connsiteY4" fmla="*/ 1523 h 2719359"/>
              <a:gd name="connsiteX0" fmla="*/ 0 w 7587534"/>
              <a:gd name="connsiteY0" fmla="*/ 2719359 h 2719359"/>
              <a:gd name="connsiteX1" fmla="*/ 2171309 w 7587534"/>
              <a:gd name="connsiteY1" fmla="*/ 2569140 h 2719359"/>
              <a:gd name="connsiteX2" fmla="*/ 4216382 w 7587534"/>
              <a:gd name="connsiteY2" fmla="*/ 1619454 h 2719359"/>
              <a:gd name="connsiteX3" fmla="*/ 5045359 w 7587534"/>
              <a:gd name="connsiteY3" fmla="*/ 677630 h 2719359"/>
              <a:gd name="connsiteX4" fmla="*/ 7587534 w 7587534"/>
              <a:gd name="connsiteY4" fmla="*/ 1523 h 2719359"/>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87534"/>
              <a:gd name="connsiteY0" fmla="*/ 2721557 h 2736413"/>
              <a:gd name="connsiteX1" fmla="*/ 2171309 w 7587534"/>
              <a:gd name="connsiteY1" fmla="*/ 2571338 h 2736413"/>
              <a:gd name="connsiteX2" fmla="*/ 4216382 w 7587534"/>
              <a:gd name="connsiteY2" fmla="*/ 1621652 h 2736413"/>
              <a:gd name="connsiteX3" fmla="*/ 5387869 w 7587534"/>
              <a:gd name="connsiteY3" fmla="*/ 511527 h 2736413"/>
              <a:gd name="connsiteX4" fmla="*/ 7587534 w 7587534"/>
              <a:gd name="connsiteY4" fmla="*/ 3721 h 2736413"/>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87534"/>
              <a:gd name="connsiteY0" fmla="*/ 2721557 h 2721557"/>
              <a:gd name="connsiteX1" fmla="*/ 2171309 w 7587534"/>
              <a:gd name="connsiteY1" fmla="*/ 2571338 h 2721557"/>
              <a:gd name="connsiteX2" fmla="*/ 4216382 w 7587534"/>
              <a:gd name="connsiteY2" fmla="*/ 1621652 h 2721557"/>
              <a:gd name="connsiteX3" fmla="*/ 5387869 w 7587534"/>
              <a:gd name="connsiteY3" fmla="*/ 511527 h 2721557"/>
              <a:gd name="connsiteX4" fmla="*/ 7587534 w 7587534"/>
              <a:gd name="connsiteY4" fmla="*/ 3721 h 2721557"/>
              <a:gd name="connsiteX0" fmla="*/ 0 w 7519032"/>
              <a:gd name="connsiteY0" fmla="*/ 2826745 h 2826745"/>
              <a:gd name="connsiteX1" fmla="*/ 2102807 w 7519032"/>
              <a:gd name="connsiteY1" fmla="*/ 2571338 h 2826745"/>
              <a:gd name="connsiteX2" fmla="*/ 4147880 w 7519032"/>
              <a:gd name="connsiteY2" fmla="*/ 1621652 h 2826745"/>
              <a:gd name="connsiteX3" fmla="*/ 5319367 w 7519032"/>
              <a:gd name="connsiteY3" fmla="*/ 511527 h 2826745"/>
              <a:gd name="connsiteX4" fmla="*/ 7519032 w 7519032"/>
              <a:gd name="connsiteY4" fmla="*/ 3721 h 2826745"/>
              <a:gd name="connsiteX0" fmla="*/ 0 w 7519032"/>
              <a:gd name="connsiteY0" fmla="*/ 2826745 h 2826745"/>
              <a:gd name="connsiteX1" fmla="*/ 2559486 w 7519032"/>
              <a:gd name="connsiteY1" fmla="*/ 2487187 h 2826745"/>
              <a:gd name="connsiteX2" fmla="*/ 4147880 w 7519032"/>
              <a:gd name="connsiteY2" fmla="*/ 1621652 h 2826745"/>
              <a:gd name="connsiteX3" fmla="*/ 5319367 w 7519032"/>
              <a:gd name="connsiteY3" fmla="*/ 511527 h 2826745"/>
              <a:gd name="connsiteX4" fmla="*/ 7519032 w 7519032"/>
              <a:gd name="connsiteY4" fmla="*/ 3721 h 2826745"/>
              <a:gd name="connsiteX0" fmla="*/ 0 w 7519032"/>
              <a:gd name="connsiteY0" fmla="*/ 2826745 h 2826745"/>
              <a:gd name="connsiteX1" fmla="*/ 2559486 w 7519032"/>
              <a:gd name="connsiteY1" fmla="*/ 2487187 h 2826745"/>
              <a:gd name="connsiteX2" fmla="*/ 4147880 w 7519032"/>
              <a:gd name="connsiteY2" fmla="*/ 1621652 h 2826745"/>
              <a:gd name="connsiteX3" fmla="*/ 5319367 w 7519032"/>
              <a:gd name="connsiteY3" fmla="*/ 511527 h 2826745"/>
              <a:gd name="connsiteX4" fmla="*/ 7519032 w 7519032"/>
              <a:gd name="connsiteY4" fmla="*/ 3721 h 2826745"/>
              <a:gd name="connsiteX0" fmla="*/ 0 w 7519032"/>
              <a:gd name="connsiteY0" fmla="*/ 2974009 h 2974009"/>
              <a:gd name="connsiteX1" fmla="*/ 2559486 w 7519032"/>
              <a:gd name="connsiteY1" fmla="*/ 2487187 h 2974009"/>
              <a:gd name="connsiteX2" fmla="*/ 4147880 w 7519032"/>
              <a:gd name="connsiteY2" fmla="*/ 1621652 h 2974009"/>
              <a:gd name="connsiteX3" fmla="*/ 5319367 w 7519032"/>
              <a:gd name="connsiteY3" fmla="*/ 511527 h 2974009"/>
              <a:gd name="connsiteX4" fmla="*/ 7519032 w 7519032"/>
              <a:gd name="connsiteY4" fmla="*/ 3721 h 2974009"/>
              <a:gd name="connsiteX0" fmla="*/ 0 w 7519032"/>
              <a:gd name="connsiteY0" fmla="*/ 2974009 h 2974009"/>
              <a:gd name="connsiteX1" fmla="*/ 2559486 w 7519032"/>
              <a:gd name="connsiteY1" fmla="*/ 2487187 h 2974009"/>
              <a:gd name="connsiteX2" fmla="*/ 4147880 w 7519032"/>
              <a:gd name="connsiteY2" fmla="*/ 1621652 h 2974009"/>
              <a:gd name="connsiteX3" fmla="*/ 5319367 w 7519032"/>
              <a:gd name="connsiteY3" fmla="*/ 511527 h 2974009"/>
              <a:gd name="connsiteX4" fmla="*/ 7519032 w 7519032"/>
              <a:gd name="connsiteY4" fmla="*/ 3721 h 2974009"/>
              <a:gd name="connsiteX0" fmla="*/ 0 w 7519032"/>
              <a:gd name="connsiteY0" fmla="*/ 3108752 h 3108752"/>
              <a:gd name="connsiteX1" fmla="*/ 2559486 w 7519032"/>
              <a:gd name="connsiteY1" fmla="*/ 2621930 h 3108752"/>
              <a:gd name="connsiteX2" fmla="*/ 4147880 w 7519032"/>
              <a:gd name="connsiteY2" fmla="*/ 1756395 h 3108752"/>
              <a:gd name="connsiteX3" fmla="*/ 5319367 w 7519032"/>
              <a:gd name="connsiteY3" fmla="*/ 646270 h 3108752"/>
              <a:gd name="connsiteX4" fmla="*/ 7519032 w 7519032"/>
              <a:gd name="connsiteY4" fmla="*/ 1720 h 3108752"/>
              <a:gd name="connsiteX0" fmla="*/ 0 w 7519032"/>
              <a:gd name="connsiteY0" fmla="*/ 3107032 h 3107032"/>
              <a:gd name="connsiteX1" fmla="*/ 2559486 w 7519032"/>
              <a:gd name="connsiteY1" fmla="*/ 2620210 h 3107032"/>
              <a:gd name="connsiteX2" fmla="*/ 4147880 w 7519032"/>
              <a:gd name="connsiteY2" fmla="*/ 1754675 h 3107032"/>
              <a:gd name="connsiteX3" fmla="*/ 5319367 w 7519032"/>
              <a:gd name="connsiteY3" fmla="*/ 644550 h 3107032"/>
              <a:gd name="connsiteX4" fmla="*/ 7519032 w 7519032"/>
              <a:gd name="connsiteY4" fmla="*/ 0 h 3107032"/>
              <a:gd name="connsiteX0" fmla="*/ 0 w 7564700"/>
              <a:gd name="connsiteY0" fmla="*/ 3012363 h 3012363"/>
              <a:gd name="connsiteX1" fmla="*/ 2605154 w 7564700"/>
              <a:gd name="connsiteY1" fmla="*/ 2620210 h 3012363"/>
              <a:gd name="connsiteX2" fmla="*/ 4193548 w 7564700"/>
              <a:gd name="connsiteY2" fmla="*/ 1754675 h 3012363"/>
              <a:gd name="connsiteX3" fmla="*/ 5365035 w 7564700"/>
              <a:gd name="connsiteY3" fmla="*/ 644550 h 3012363"/>
              <a:gd name="connsiteX4" fmla="*/ 7564700 w 7564700"/>
              <a:gd name="connsiteY4" fmla="*/ 0 h 3012363"/>
              <a:gd name="connsiteX0" fmla="*/ 0 w 7564700"/>
              <a:gd name="connsiteY0" fmla="*/ 3128070 h 3128070"/>
              <a:gd name="connsiteX1" fmla="*/ 2605154 w 7564700"/>
              <a:gd name="connsiteY1" fmla="*/ 2620210 h 3128070"/>
              <a:gd name="connsiteX2" fmla="*/ 4193548 w 7564700"/>
              <a:gd name="connsiteY2" fmla="*/ 1754675 h 3128070"/>
              <a:gd name="connsiteX3" fmla="*/ 5365035 w 7564700"/>
              <a:gd name="connsiteY3" fmla="*/ 644550 h 3128070"/>
              <a:gd name="connsiteX4" fmla="*/ 7564700 w 7564700"/>
              <a:gd name="connsiteY4" fmla="*/ 0 h 3128070"/>
              <a:gd name="connsiteX0" fmla="*/ 0 w 7564700"/>
              <a:gd name="connsiteY0" fmla="*/ 3128070 h 3128070"/>
              <a:gd name="connsiteX1" fmla="*/ 2605154 w 7564700"/>
              <a:gd name="connsiteY1" fmla="*/ 2620210 h 3128070"/>
              <a:gd name="connsiteX2" fmla="*/ 4193548 w 7564700"/>
              <a:gd name="connsiteY2" fmla="*/ 1754675 h 3128070"/>
              <a:gd name="connsiteX3" fmla="*/ 5365035 w 7564700"/>
              <a:gd name="connsiteY3" fmla="*/ 644550 h 3128070"/>
              <a:gd name="connsiteX4" fmla="*/ 7564700 w 7564700"/>
              <a:gd name="connsiteY4" fmla="*/ 0 h 3128070"/>
              <a:gd name="connsiteX0" fmla="*/ 0 w 8432500"/>
              <a:gd name="connsiteY0" fmla="*/ 3243811 h 3243811"/>
              <a:gd name="connsiteX1" fmla="*/ 3472954 w 8432500"/>
              <a:gd name="connsiteY1" fmla="*/ 2620210 h 3243811"/>
              <a:gd name="connsiteX2" fmla="*/ 5061348 w 8432500"/>
              <a:gd name="connsiteY2" fmla="*/ 1754675 h 3243811"/>
              <a:gd name="connsiteX3" fmla="*/ 6232835 w 8432500"/>
              <a:gd name="connsiteY3" fmla="*/ 644550 h 3243811"/>
              <a:gd name="connsiteX4" fmla="*/ 8432500 w 8432500"/>
              <a:gd name="connsiteY4" fmla="*/ 0 h 3243811"/>
              <a:gd name="connsiteX0" fmla="*/ 0 w 8421082"/>
              <a:gd name="connsiteY0" fmla="*/ 3180680 h 3180680"/>
              <a:gd name="connsiteX1" fmla="*/ 3461536 w 8421082"/>
              <a:gd name="connsiteY1" fmla="*/ 2620210 h 3180680"/>
              <a:gd name="connsiteX2" fmla="*/ 5049930 w 8421082"/>
              <a:gd name="connsiteY2" fmla="*/ 1754675 h 3180680"/>
              <a:gd name="connsiteX3" fmla="*/ 6221417 w 8421082"/>
              <a:gd name="connsiteY3" fmla="*/ 644550 h 3180680"/>
              <a:gd name="connsiteX4" fmla="*/ 8421082 w 8421082"/>
              <a:gd name="connsiteY4" fmla="*/ 0 h 3180680"/>
              <a:gd name="connsiteX0" fmla="*/ 0 w 8421082"/>
              <a:gd name="connsiteY0" fmla="*/ 3180680 h 3186943"/>
              <a:gd name="connsiteX1" fmla="*/ 3461536 w 8421082"/>
              <a:gd name="connsiteY1" fmla="*/ 2620210 h 3186943"/>
              <a:gd name="connsiteX2" fmla="*/ 5049930 w 8421082"/>
              <a:gd name="connsiteY2" fmla="*/ 1754675 h 3186943"/>
              <a:gd name="connsiteX3" fmla="*/ 6221417 w 8421082"/>
              <a:gd name="connsiteY3" fmla="*/ 644550 h 3186943"/>
              <a:gd name="connsiteX4" fmla="*/ 8421082 w 8421082"/>
              <a:gd name="connsiteY4" fmla="*/ 0 h 3186943"/>
              <a:gd name="connsiteX0" fmla="*/ 0 w 8421082"/>
              <a:gd name="connsiteY0" fmla="*/ 3180680 h 3189480"/>
              <a:gd name="connsiteX1" fmla="*/ 3210331 w 8421082"/>
              <a:gd name="connsiteY1" fmla="*/ 2746473 h 3189480"/>
              <a:gd name="connsiteX2" fmla="*/ 5049930 w 8421082"/>
              <a:gd name="connsiteY2" fmla="*/ 1754675 h 3189480"/>
              <a:gd name="connsiteX3" fmla="*/ 6221417 w 8421082"/>
              <a:gd name="connsiteY3" fmla="*/ 644550 h 3189480"/>
              <a:gd name="connsiteX4" fmla="*/ 8421082 w 8421082"/>
              <a:gd name="connsiteY4" fmla="*/ 0 h 3189480"/>
              <a:gd name="connsiteX0" fmla="*/ 0 w 8421082"/>
              <a:gd name="connsiteY0" fmla="*/ 3180680 h 3189480"/>
              <a:gd name="connsiteX1" fmla="*/ 3210331 w 8421082"/>
              <a:gd name="connsiteY1" fmla="*/ 2746473 h 3189480"/>
              <a:gd name="connsiteX2" fmla="*/ 5049930 w 8421082"/>
              <a:gd name="connsiteY2" fmla="*/ 1754675 h 3189480"/>
              <a:gd name="connsiteX3" fmla="*/ 6221417 w 8421082"/>
              <a:gd name="connsiteY3" fmla="*/ 644550 h 3189480"/>
              <a:gd name="connsiteX4" fmla="*/ 8421082 w 8421082"/>
              <a:gd name="connsiteY4" fmla="*/ 0 h 3189480"/>
              <a:gd name="connsiteX0" fmla="*/ 0 w 10400274"/>
              <a:gd name="connsiteY0" fmla="*/ 3472365 h 3477292"/>
              <a:gd name="connsiteX1" fmla="*/ 5189523 w 10400274"/>
              <a:gd name="connsiteY1" fmla="*/ 2746473 h 3477292"/>
              <a:gd name="connsiteX2" fmla="*/ 7029122 w 10400274"/>
              <a:gd name="connsiteY2" fmla="*/ 1754675 h 3477292"/>
              <a:gd name="connsiteX3" fmla="*/ 8200609 w 10400274"/>
              <a:gd name="connsiteY3" fmla="*/ 644550 h 3477292"/>
              <a:gd name="connsiteX4" fmla="*/ 10400274 w 10400274"/>
              <a:gd name="connsiteY4" fmla="*/ 0 h 3477292"/>
              <a:gd name="connsiteX0" fmla="*/ 0 w 10400274"/>
              <a:gd name="connsiteY0" fmla="*/ 3472365 h 3487341"/>
              <a:gd name="connsiteX1" fmla="*/ 3990590 w 10400274"/>
              <a:gd name="connsiteY1" fmla="*/ 3125664 h 3487341"/>
              <a:gd name="connsiteX2" fmla="*/ 7029122 w 10400274"/>
              <a:gd name="connsiteY2" fmla="*/ 1754675 h 3487341"/>
              <a:gd name="connsiteX3" fmla="*/ 8200609 w 10400274"/>
              <a:gd name="connsiteY3" fmla="*/ 644550 h 3487341"/>
              <a:gd name="connsiteX4" fmla="*/ 10400274 w 10400274"/>
              <a:gd name="connsiteY4" fmla="*/ 0 h 3487341"/>
              <a:gd name="connsiteX0" fmla="*/ 0 w 10400274"/>
              <a:gd name="connsiteY0" fmla="*/ 3472365 h 3483922"/>
              <a:gd name="connsiteX1" fmla="*/ 3990590 w 10400274"/>
              <a:gd name="connsiteY1" fmla="*/ 3125664 h 3483922"/>
              <a:gd name="connsiteX2" fmla="*/ 6420141 w 10400274"/>
              <a:gd name="connsiteY2" fmla="*/ 2119281 h 3483922"/>
              <a:gd name="connsiteX3" fmla="*/ 8200609 w 10400274"/>
              <a:gd name="connsiteY3" fmla="*/ 644550 h 3483922"/>
              <a:gd name="connsiteX4" fmla="*/ 10400274 w 10400274"/>
              <a:gd name="connsiteY4" fmla="*/ 0 h 3483922"/>
              <a:gd name="connsiteX0" fmla="*/ 0 w 10400274"/>
              <a:gd name="connsiteY0" fmla="*/ 3705713 h 3712072"/>
              <a:gd name="connsiteX1" fmla="*/ 3990590 w 10400274"/>
              <a:gd name="connsiteY1" fmla="*/ 3125664 h 3712072"/>
              <a:gd name="connsiteX2" fmla="*/ 6420141 w 10400274"/>
              <a:gd name="connsiteY2" fmla="*/ 2119281 h 3712072"/>
              <a:gd name="connsiteX3" fmla="*/ 8200609 w 10400274"/>
              <a:gd name="connsiteY3" fmla="*/ 644550 h 3712072"/>
              <a:gd name="connsiteX4" fmla="*/ 10400274 w 10400274"/>
              <a:gd name="connsiteY4" fmla="*/ 0 h 3712072"/>
              <a:gd name="connsiteX0" fmla="*/ 0 w 10400274"/>
              <a:gd name="connsiteY0" fmla="*/ 3705713 h 3705713"/>
              <a:gd name="connsiteX1" fmla="*/ 3990590 w 10400274"/>
              <a:gd name="connsiteY1" fmla="*/ 3125664 h 3705713"/>
              <a:gd name="connsiteX2" fmla="*/ 6420141 w 10400274"/>
              <a:gd name="connsiteY2" fmla="*/ 2119281 h 3705713"/>
              <a:gd name="connsiteX3" fmla="*/ 8200609 w 10400274"/>
              <a:gd name="connsiteY3" fmla="*/ 644550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38187 w 10400274"/>
              <a:gd name="connsiteY2" fmla="*/ 2331270 h 3705713"/>
              <a:gd name="connsiteX3" fmla="*/ 8200609 w 10400274"/>
              <a:gd name="connsiteY3" fmla="*/ 644550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38187 w 10400274"/>
              <a:gd name="connsiteY2" fmla="*/ 2331270 h 3705713"/>
              <a:gd name="connsiteX3" fmla="*/ 7478776 w 10400274"/>
              <a:gd name="connsiteY3" fmla="*/ 828273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74278 w 10400274"/>
              <a:gd name="connsiteY2" fmla="*/ 2896571 h 3705713"/>
              <a:gd name="connsiteX3" fmla="*/ 7478776 w 10400274"/>
              <a:gd name="connsiteY3" fmla="*/ 828273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474278 w 10400274"/>
              <a:gd name="connsiteY2" fmla="*/ 2896571 h 3705713"/>
              <a:gd name="connsiteX3" fmla="*/ 6774991 w 10400274"/>
              <a:gd name="connsiteY3" fmla="*/ 913069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275775 w 10400274"/>
              <a:gd name="connsiteY2" fmla="*/ 2967233 h 3705713"/>
              <a:gd name="connsiteX3" fmla="*/ 6774991 w 10400274"/>
              <a:gd name="connsiteY3" fmla="*/ 913069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275775 w 10400274"/>
              <a:gd name="connsiteY2" fmla="*/ 2967233 h 3705713"/>
              <a:gd name="connsiteX3" fmla="*/ 6937403 w 10400274"/>
              <a:gd name="connsiteY3" fmla="*/ 870672 h 3705713"/>
              <a:gd name="connsiteX4" fmla="*/ 10400274 w 10400274"/>
              <a:gd name="connsiteY4" fmla="*/ 0 h 3705713"/>
              <a:gd name="connsiteX0" fmla="*/ 0 w 10400274"/>
              <a:gd name="connsiteY0" fmla="*/ 3705713 h 3705713"/>
              <a:gd name="connsiteX1" fmla="*/ 3990590 w 10400274"/>
              <a:gd name="connsiteY1" fmla="*/ 3125664 h 3705713"/>
              <a:gd name="connsiteX2" fmla="*/ 6275775 w 10400274"/>
              <a:gd name="connsiteY2" fmla="*/ 2967233 h 3705713"/>
              <a:gd name="connsiteX3" fmla="*/ 6937403 w 10400274"/>
              <a:gd name="connsiteY3" fmla="*/ 743480 h 3705713"/>
              <a:gd name="connsiteX4" fmla="*/ 10400274 w 10400274"/>
              <a:gd name="connsiteY4" fmla="*/ 0 h 3705713"/>
              <a:gd name="connsiteX0" fmla="*/ 0 w 10436365"/>
              <a:gd name="connsiteY0" fmla="*/ 3875303 h 3875303"/>
              <a:gd name="connsiteX1" fmla="*/ 3990590 w 10436365"/>
              <a:gd name="connsiteY1" fmla="*/ 3295254 h 3875303"/>
              <a:gd name="connsiteX2" fmla="*/ 6275775 w 10436365"/>
              <a:gd name="connsiteY2" fmla="*/ 3136823 h 3875303"/>
              <a:gd name="connsiteX3" fmla="*/ 6937403 w 10436365"/>
              <a:gd name="connsiteY3" fmla="*/ 913070 h 3875303"/>
              <a:gd name="connsiteX4" fmla="*/ 10436365 w 10436365"/>
              <a:gd name="connsiteY4" fmla="*/ 0 h 3875303"/>
              <a:gd name="connsiteX0" fmla="*/ 0 w 10436365"/>
              <a:gd name="connsiteY0" fmla="*/ 3875303 h 3875303"/>
              <a:gd name="connsiteX1" fmla="*/ 3990590 w 10436365"/>
              <a:gd name="connsiteY1" fmla="*/ 3295254 h 3875303"/>
              <a:gd name="connsiteX2" fmla="*/ 6275775 w 10436365"/>
              <a:gd name="connsiteY2" fmla="*/ 3136823 h 3875303"/>
              <a:gd name="connsiteX3" fmla="*/ 6937403 w 10436365"/>
              <a:gd name="connsiteY3" fmla="*/ 913070 h 3875303"/>
              <a:gd name="connsiteX4" fmla="*/ 10436365 w 10436365"/>
              <a:gd name="connsiteY4" fmla="*/ 0 h 3875303"/>
              <a:gd name="connsiteX0" fmla="*/ 0 w 10436365"/>
              <a:gd name="connsiteY0" fmla="*/ 3875303 h 3875303"/>
              <a:gd name="connsiteX1" fmla="*/ 3990590 w 10436365"/>
              <a:gd name="connsiteY1" fmla="*/ 3295254 h 3875303"/>
              <a:gd name="connsiteX2" fmla="*/ 6275775 w 10436365"/>
              <a:gd name="connsiteY2" fmla="*/ 3136823 h 3875303"/>
              <a:gd name="connsiteX3" fmla="*/ 7135907 w 10436365"/>
              <a:gd name="connsiteY3" fmla="*/ 1351178 h 3875303"/>
              <a:gd name="connsiteX4" fmla="*/ 10436365 w 10436365"/>
              <a:gd name="connsiteY4" fmla="*/ 0 h 3875303"/>
              <a:gd name="connsiteX0" fmla="*/ 0 w 10689005"/>
              <a:gd name="connsiteY0" fmla="*/ 4200352 h 4200352"/>
              <a:gd name="connsiteX1" fmla="*/ 3990590 w 10689005"/>
              <a:gd name="connsiteY1" fmla="*/ 3620303 h 4200352"/>
              <a:gd name="connsiteX2" fmla="*/ 6275775 w 10689005"/>
              <a:gd name="connsiteY2" fmla="*/ 3461872 h 4200352"/>
              <a:gd name="connsiteX3" fmla="*/ 7135907 w 10689005"/>
              <a:gd name="connsiteY3" fmla="*/ 1676227 h 4200352"/>
              <a:gd name="connsiteX4" fmla="*/ 10689005 w 10689005"/>
              <a:gd name="connsiteY4" fmla="*/ 0 h 4200352"/>
              <a:gd name="connsiteX0" fmla="*/ 0 w 10689005"/>
              <a:gd name="connsiteY0" fmla="*/ 4200352 h 4200352"/>
              <a:gd name="connsiteX1" fmla="*/ 3990590 w 10689005"/>
              <a:gd name="connsiteY1" fmla="*/ 3620303 h 4200352"/>
              <a:gd name="connsiteX2" fmla="*/ 6275775 w 10689005"/>
              <a:gd name="connsiteY2" fmla="*/ 3461872 h 4200352"/>
              <a:gd name="connsiteX3" fmla="*/ 7135907 w 10689005"/>
              <a:gd name="connsiteY3" fmla="*/ 1676227 h 4200352"/>
              <a:gd name="connsiteX4" fmla="*/ 10689005 w 10689005"/>
              <a:gd name="connsiteY4" fmla="*/ 0 h 4200352"/>
              <a:gd name="connsiteX0" fmla="*/ 0 w 10689005"/>
              <a:gd name="connsiteY0" fmla="*/ 4200352 h 4200352"/>
              <a:gd name="connsiteX1" fmla="*/ 3990590 w 10689005"/>
              <a:gd name="connsiteY1" fmla="*/ 3620303 h 4200352"/>
              <a:gd name="connsiteX2" fmla="*/ 6275775 w 10689005"/>
              <a:gd name="connsiteY2" fmla="*/ 3461872 h 4200352"/>
              <a:gd name="connsiteX3" fmla="*/ 6883267 w 10689005"/>
              <a:gd name="connsiteY3" fmla="*/ 1916480 h 4200352"/>
              <a:gd name="connsiteX4" fmla="*/ 10689005 w 10689005"/>
              <a:gd name="connsiteY4" fmla="*/ 0 h 4200352"/>
              <a:gd name="connsiteX0" fmla="*/ 0 w 10995784"/>
              <a:gd name="connsiteY0" fmla="*/ 4299280 h 4299280"/>
              <a:gd name="connsiteX1" fmla="*/ 3990590 w 10995784"/>
              <a:gd name="connsiteY1" fmla="*/ 3719231 h 4299280"/>
              <a:gd name="connsiteX2" fmla="*/ 6275775 w 10995784"/>
              <a:gd name="connsiteY2" fmla="*/ 3560800 h 4299280"/>
              <a:gd name="connsiteX3" fmla="*/ 6883267 w 10995784"/>
              <a:gd name="connsiteY3" fmla="*/ 2015408 h 4299280"/>
              <a:gd name="connsiteX4" fmla="*/ 10995784 w 10995784"/>
              <a:gd name="connsiteY4" fmla="*/ 0 h 4299280"/>
              <a:gd name="connsiteX0" fmla="*/ 0 w 10995784"/>
              <a:gd name="connsiteY0" fmla="*/ 4299280 h 4299280"/>
              <a:gd name="connsiteX1" fmla="*/ 3990590 w 10995784"/>
              <a:gd name="connsiteY1" fmla="*/ 3719231 h 4299280"/>
              <a:gd name="connsiteX2" fmla="*/ 6275775 w 10995784"/>
              <a:gd name="connsiteY2" fmla="*/ 3560800 h 4299280"/>
              <a:gd name="connsiteX3" fmla="*/ 6883267 w 10995784"/>
              <a:gd name="connsiteY3" fmla="*/ 2015408 h 4299280"/>
              <a:gd name="connsiteX4" fmla="*/ 10995784 w 10995784"/>
              <a:gd name="connsiteY4" fmla="*/ 0 h 4299280"/>
              <a:gd name="connsiteX0" fmla="*/ 0 w 10995784"/>
              <a:gd name="connsiteY0" fmla="*/ 4299280 h 4299280"/>
              <a:gd name="connsiteX1" fmla="*/ 3990590 w 10995784"/>
              <a:gd name="connsiteY1" fmla="*/ 3719231 h 4299280"/>
              <a:gd name="connsiteX2" fmla="*/ 6275775 w 10995784"/>
              <a:gd name="connsiteY2" fmla="*/ 3560800 h 4299280"/>
              <a:gd name="connsiteX3" fmla="*/ 6883267 w 10995784"/>
              <a:gd name="connsiteY3" fmla="*/ 2015408 h 4299280"/>
              <a:gd name="connsiteX4" fmla="*/ 10995784 w 10995784"/>
              <a:gd name="connsiteY4" fmla="*/ 0 h 4299280"/>
              <a:gd name="connsiteX0" fmla="*/ 0 w 11230380"/>
              <a:gd name="connsiteY0" fmla="*/ 4525401 h 4525401"/>
              <a:gd name="connsiteX1" fmla="*/ 4225186 w 11230380"/>
              <a:gd name="connsiteY1" fmla="*/ 3719231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116911 w 11230380"/>
              <a:gd name="connsiteY1" fmla="*/ 4100809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6 w 11230380"/>
              <a:gd name="connsiteY1" fmla="*/ 4016014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510371 w 11230380"/>
              <a:gd name="connsiteY2" fmla="*/ 356080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456235 w 11230380"/>
              <a:gd name="connsiteY2" fmla="*/ 3956510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438189 w 11230380"/>
              <a:gd name="connsiteY2" fmla="*/ 3801053 h 4525401"/>
              <a:gd name="connsiteX3" fmla="*/ 7117863 w 11230380"/>
              <a:gd name="connsiteY3" fmla="*/ 2015408 h 4525401"/>
              <a:gd name="connsiteX4" fmla="*/ 11230380 w 11230380"/>
              <a:gd name="connsiteY4" fmla="*/ 0 h 4525401"/>
              <a:gd name="connsiteX0" fmla="*/ 0 w 11230380"/>
              <a:gd name="connsiteY0" fmla="*/ 4525401 h 4525401"/>
              <a:gd name="connsiteX1" fmla="*/ 4008637 w 11230380"/>
              <a:gd name="connsiteY1" fmla="*/ 4199737 h 4525401"/>
              <a:gd name="connsiteX2" fmla="*/ 6456236 w 11230380"/>
              <a:gd name="connsiteY2" fmla="*/ 4154366 h 4525401"/>
              <a:gd name="connsiteX3" fmla="*/ 7117863 w 11230380"/>
              <a:gd name="connsiteY3" fmla="*/ 2015408 h 4525401"/>
              <a:gd name="connsiteX4" fmla="*/ 11230380 w 11230380"/>
              <a:gd name="connsiteY4" fmla="*/ 0 h 4525401"/>
              <a:gd name="connsiteX0" fmla="*/ 0 w 11230380"/>
              <a:gd name="connsiteY0" fmla="*/ 4525401 h 4610869"/>
              <a:gd name="connsiteX1" fmla="*/ 4026683 w 11230380"/>
              <a:gd name="connsiteY1" fmla="*/ 4595447 h 4610869"/>
              <a:gd name="connsiteX2" fmla="*/ 6456236 w 11230380"/>
              <a:gd name="connsiteY2" fmla="*/ 4154366 h 4610869"/>
              <a:gd name="connsiteX3" fmla="*/ 7117863 w 11230380"/>
              <a:gd name="connsiteY3" fmla="*/ 2015408 h 4610869"/>
              <a:gd name="connsiteX4" fmla="*/ 11230380 w 11230380"/>
              <a:gd name="connsiteY4" fmla="*/ 0 h 4610869"/>
              <a:gd name="connsiteX0" fmla="*/ 0 w 11266471"/>
              <a:gd name="connsiteY0" fmla="*/ 4709123 h 4709123"/>
              <a:gd name="connsiteX1" fmla="*/ 4062774 w 11266471"/>
              <a:gd name="connsiteY1" fmla="*/ 4595447 h 4709123"/>
              <a:gd name="connsiteX2" fmla="*/ 6492327 w 11266471"/>
              <a:gd name="connsiteY2" fmla="*/ 4154366 h 4709123"/>
              <a:gd name="connsiteX3" fmla="*/ 7153954 w 11266471"/>
              <a:gd name="connsiteY3" fmla="*/ 2015408 h 4709123"/>
              <a:gd name="connsiteX4" fmla="*/ 11266471 w 11266471"/>
              <a:gd name="connsiteY4" fmla="*/ 0 h 4709123"/>
              <a:gd name="connsiteX0" fmla="*/ 0 w 11266471"/>
              <a:gd name="connsiteY0" fmla="*/ 4709123 h 4709123"/>
              <a:gd name="connsiteX1" fmla="*/ 4062774 w 11266471"/>
              <a:gd name="connsiteY1" fmla="*/ 4595447 h 4709123"/>
              <a:gd name="connsiteX2" fmla="*/ 6492327 w 11266471"/>
              <a:gd name="connsiteY2" fmla="*/ 4154366 h 4709123"/>
              <a:gd name="connsiteX3" fmla="*/ 7153954 w 11266471"/>
              <a:gd name="connsiteY3" fmla="*/ 2015408 h 4709123"/>
              <a:gd name="connsiteX4" fmla="*/ 11266471 w 11266471"/>
              <a:gd name="connsiteY4" fmla="*/ 0 h 4709123"/>
              <a:gd name="connsiteX0" fmla="*/ 0 w 11392791"/>
              <a:gd name="connsiteY0" fmla="*/ 4765653 h 4765653"/>
              <a:gd name="connsiteX1" fmla="*/ 4189094 w 11392791"/>
              <a:gd name="connsiteY1" fmla="*/ 4595447 h 4765653"/>
              <a:gd name="connsiteX2" fmla="*/ 6618647 w 11392791"/>
              <a:gd name="connsiteY2" fmla="*/ 4154366 h 4765653"/>
              <a:gd name="connsiteX3" fmla="*/ 7280274 w 11392791"/>
              <a:gd name="connsiteY3" fmla="*/ 2015408 h 4765653"/>
              <a:gd name="connsiteX4" fmla="*/ 11392791 w 11392791"/>
              <a:gd name="connsiteY4" fmla="*/ 0 h 4765653"/>
              <a:gd name="connsiteX0" fmla="*/ 0 w 11392791"/>
              <a:gd name="connsiteY0" fmla="*/ 4765653 h 4765653"/>
              <a:gd name="connsiteX1" fmla="*/ 4171048 w 11392791"/>
              <a:gd name="connsiteY1" fmla="*/ 4623713 h 4765653"/>
              <a:gd name="connsiteX2" fmla="*/ 6618647 w 11392791"/>
              <a:gd name="connsiteY2" fmla="*/ 4154366 h 4765653"/>
              <a:gd name="connsiteX3" fmla="*/ 7280274 w 11392791"/>
              <a:gd name="connsiteY3" fmla="*/ 2015408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932907 w 11392791"/>
              <a:gd name="connsiteY2" fmla="*/ 4210896 h 4765653"/>
              <a:gd name="connsiteX3" fmla="*/ 7280274 w 11392791"/>
              <a:gd name="connsiteY3" fmla="*/ 2015408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932907 w 11392791"/>
              <a:gd name="connsiteY2" fmla="*/ 4210896 h 4765653"/>
              <a:gd name="connsiteX3" fmla="*/ 6287754 w 11392791"/>
              <a:gd name="connsiteY3" fmla="*/ 2156733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932907 w 11392791"/>
              <a:gd name="connsiteY2" fmla="*/ 4210896 h 4765653"/>
              <a:gd name="connsiteX3" fmla="*/ 6396029 w 11392791"/>
              <a:gd name="connsiteY3" fmla="*/ 2100203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824634 w 11392791"/>
              <a:gd name="connsiteY2" fmla="*/ 4239162 h 4765653"/>
              <a:gd name="connsiteX3" fmla="*/ 6396029 w 11392791"/>
              <a:gd name="connsiteY3" fmla="*/ 2100203 h 4765653"/>
              <a:gd name="connsiteX4" fmla="*/ 11392791 w 11392791"/>
              <a:gd name="connsiteY4" fmla="*/ 0 h 4765653"/>
              <a:gd name="connsiteX0" fmla="*/ 0 w 11392791"/>
              <a:gd name="connsiteY0" fmla="*/ 4765653 h 4765653"/>
              <a:gd name="connsiteX1" fmla="*/ 4171048 w 11392791"/>
              <a:gd name="connsiteY1" fmla="*/ 4623713 h 4765653"/>
              <a:gd name="connsiteX2" fmla="*/ 5824634 w 11392791"/>
              <a:gd name="connsiteY2" fmla="*/ 4239162 h 4765653"/>
              <a:gd name="connsiteX3" fmla="*/ 6396029 w 11392791"/>
              <a:gd name="connsiteY3" fmla="*/ 2100203 h 4765653"/>
              <a:gd name="connsiteX4" fmla="*/ 11392791 w 11392791"/>
              <a:gd name="connsiteY4" fmla="*/ 0 h 4765653"/>
              <a:gd name="connsiteX0" fmla="*/ 0 w 11410837"/>
              <a:gd name="connsiteY0" fmla="*/ 4808050 h 4808050"/>
              <a:gd name="connsiteX1" fmla="*/ 4189094 w 11410837"/>
              <a:gd name="connsiteY1" fmla="*/ 4623713 h 4808050"/>
              <a:gd name="connsiteX2" fmla="*/ 5842680 w 11410837"/>
              <a:gd name="connsiteY2" fmla="*/ 4239162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23713 h 4808050"/>
              <a:gd name="connsiteX2" fmla="*/ 5842680 w 11410837"/>
              <a:gd name="connsiteY2" fmla="*/ 4239162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842680 w 11410837"/>
              <a:gd name="connsiteY2" fmla="*/ 4239162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842680 w 11410837"/>
              <a:gd name="connsiteY2" fmla="*/ 4122961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68492 w 11410837"/>
              <a:gd name="connsiteY2" fmla="*/ 4108436 h 4808050"/>
              <a:gd name="connsiteX3" fmla="*/ 6414075 w 11410837"/>
              <a:gd name="connsiteY3" fmla="*/ 2100203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68492 w 11410837"/>
              <a:gd name="connsiteY2" fmla="*/ 4108436 h 4808050"/>
              <a:gd name="connsiteX3" fmla="*/ 6358435 w 11410837"/>
              <a:gd name="connsiteY3" fmla="*/ 1359424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68492 w 11410837"/>
              <a:gd name="connsiteY2" fmla="*/ 4108436 h 4808050"/>
              <a:gd name="connsiteX3" fmla="*/ 6358435 w 11410837"/>
              <a:gd name="connsiteY3" fmla="*/ 1359424 h 4808050"/>
              <a:gd name="connsiteX4" fmla="*/ 11410837 w 11410837"/>
              <a:gd name="connsiteY4" fmla="*/ 0 h 4808050"/>
              <a:gd name="connsiteX0" fmla="*/ 0 w 11410837"/>
              <a:gd name="connsiteY0" fmla="*/ 4808050 h 4808050"/>
              <a:gd name="connsiteX1" fmla="*/ 4189094 w 11410837"/>
              <a:gd name="connsiteY1" fmla="*/ 4666110 h 4808050"/>
              <a:gd name="connsiteX2" fmla="*/ 5731398 w 11410837"/>
              <a:gd name="connsiteY2" fmla="*/ 4398938 h 4808050"/>
              <a:gd name="connsiteX3" fmla="*/ 6358435 w 11410837"/>
              <a:gd name="connsiteY3" fmla="*/ 1359424 h 4808050"/>
              <a:gd name="connsiteX4" fmla="*/ 11410837 w 11410837"/>
              <a:gd name="connsiteY4" fmla="*/ 0 h 4808050"/>
              <a:gd name="connsiteX0" fmla="*/ 0 w 11410837"/>
              <a:gd name="connsiteY0" fmla="*/ 4808050 h 4885302"/>
              <a:gd name="connsiteX1" fmla="*/ 4114906 w 11410837"/>
              <a:gd name="connsiteY1" fmla="*/ 4869461 h 4885302"/>
              <a:gd name="connsiteX2" fmla="*/ 5731398 w 11410837"/>
              <a:gd name="connsiteY2" fmla="*/ 4398938 h 4885302"/>
              <a:gd name="connsiteX3" fmla="*/ 6358435 w 11410837"/>
              <a:gd name="connsiteY3" fmla="*/ 1359424 h 4885302"/>
              <a:gd name="connsiteX4" fmla="*/ 11410837 w 11410837"/>
              <a:gd name="connsiteY4" fmla="*/ 0 h 4885302"/>
              <a:gd name="connsiteX0" fmla="*/ 0 w 11410837"/>
              <a:gd name="connsiteY0" fmla="*/ 4895201 h 4902562"/>
              <a:gd name="connsiteX1" fmla="*/ 4114906 w 11410837"/>
              <a:gd name="connsiteY1" fmla="*/ 4869461 h 4902562"/>
              <a:gd name="connsiteX2" fmla="*/ 5731398 w 11410837"/>
              <a:gd name="connsiteY2" fmla="*/ 4398938 h 4902562"/>
              <a:gd name="connsiteX3" fmla="*/ 6358435 w 11410837"/>
              <a:gd name="connsiteY3" fmla="*/ 1359424 h 4902562"/>
              <a:gd name="connsiteX4" fmla="*/ 11410837 w 11410837"/>
              <a:gd name="connsiteY4" fmla="*/ 0 h 4902562"/>
              <a:gd name="connsiteX0" fmla="*/ 0 w 11262460"/>
              <a:gd name="connsiteY0" fmla="*/ 4924251 h 4924251"/>
              <a:gd name="connsiteX1" fmla="*/ 3966529 w 11262460"/>
              <a:gd name="connsiteY1" fmla="*/ 4869461 h 4924251"/>
              <a:gd name="connsiteX2" fmla="*/ 5583021 w 11262460"/>
              <a:gd name="connsiteY2" fmla="*/ 4398938 h 4924251"/>
              <a:gd name="connsiteX3" fmla="*/ 6210058 w 11262460"/>
              <a:gd name="connsiteY3" fmla="*/ 1359424 h 4924251"/>
              <a:gd name="connsiteX4" fmla="*/ 11262460 w 11262460"/>
              <a:gd name="connsiteY4" fmla="*/ 0 h 4924251"/>
              <a:gd name="connsiteX0" fmla="*/ 0 w 11262460"/>
              <a:gd name="connsiteY0" fmla="*/ 4924251 h 4924251"/>
              <a:gd name="connsiteX1" fmla="*/ 3966529 w 11262460"/>
              <a:gd name="connsiteY1" fmla="*/ 4869461 h 4924251"/>
              <a:gd name="connsiteX2" fmla="*/ 5583021 w 11262460"/>
              <a:gd name="connsiteY2" fmla="*/ 4398938 h 4924251"/>
              <a:gd name="connsiteX3" fmla="*/ 6210058 w 11262460"/>
              <a:gd name="connsiteY3" fmla="*/ 1359424 h 4924251"/>
              <a:gd name="connsiteX4" fmla="*/ 11262460 w 11262460"/>
              <a:gd name="connsiteY4" fmla="*/ 0 h 4924251"/>
              <a:gd name="connsiteX0" fmla="*/ 0 w 11262460"/>
              <a:gd name="connsiteY0" fmla="*/ 4924251 h 4924251"/>
              <a:gd name="connsiteX1" fmla="*/ 3966529 w 11262460"/>
              <a:gd name="connsiteY1" fmla="*/ 4869461 h 4924251"/>
              <a:gd name="connsiteX2" fmla="*/ 5583021 w 11262460"/>
              <a:gd name="connsiteY2" fmla="*/ 4398938 h 4924251"/>
              <a:gd name="connsiteX3" fmla="*/ 6210058 w 11262460"/>
              <a:gd name="connsiteY3" fmla="*/ 1359424 h 4924251"/>
              <a:gd name="connsiteX4" fmla="*/ 11262460 w 11262460"/>
              <a:gd name="connsiteY4" fmla="*/ 0 h 4924251"/>
              <a:gd name="connsiteX0" fmla="*/ 0 w 11281007"/>
              <a:gd name="connsiteY0" fmla="*/ 5001978 h 5001978"/>
              <a:gd name="connsiteX1" fmla="*/ 3985076 w 11281007"/>
              <a:gd name="connsiteY1" fmla="*/ 4869461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869461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869461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900552 h 5001978"/>
              <a:gd name="connsiteX2" fmla="*/ 5601568 w 11281007"/>
              <a:gd name="connsiteY2" fmla="*/ 4398938 h 5001978"/>
              <a:gd name="connsiteX3" fmla="*/ 6228605 w 11281007"/>
              <a:gd name="connsiteY3" fmla="*/ 1359424 h 5001978"/>
              <a:gd name="connsiteX4" fmla="*/ 11281007 w 11281007"/>
              <a:gd name="connsiteY4" fmla="*/ 0 h 5001978"/>
              <a:gd name="connsiteX0" fmla="*/ 0 w 11281007"/>
              <a:gd name="connsiteY0" fmla="*/ 5001978 h 5001978"/>
              <a:gd name="connsiteX1" fmla="*/ 3985076 w 11281007"/>
              <a:gd name="connsiteY1" fmla="*/ 4900552 h 5001978"/>
              <a:gd name="connsiteX2" fmla="*/ 5601568 w 11281007"/>
              <a:gd name="connsiteY2" fmla="*/ 4398938 h 5001978"/>
              <a:gd name="connsiteX3" fmla="*/ 6306503 w 11281007"/>
              <a:gd name="connsiteY3" fmla="*/ 1452696 h 5001978"/>
              <a:gd name="connsiteX4" fmla="*/ 11281007 w 11281007"/>
              <a:gd name="connsiteY4" fmla="*/ 0 h 5001978"/>
              <a:gd name="connsiteX0" fmla="*/ 0 w 11347776"/>
              <a:gd name="connsiteY0" fmla="*/ 5067269 h 5067269"/>
              <a:gd name="connsiteX1" fmla="*/ 3985076 w 11347776"/>
              <a:gd name="connsiteY1" fmla="*/ 4965843 h 5067269"/>
              <a:gd name="connsiteX2" fmla="*/ 5601568 w 11347776"/>
              <a:gd name="connsiteY2" fmla="*/ 4464229 h 5067269"/>
              <a:gd name="connsiteX3" fmla="*/ 6306503 w 11347776"/>
              <a:gd name="connsiteY3" fmla="*/ 1517987 h 5067269"/>
              <a:gd name="connsiteX4" fmla="*/ 11347776 w 11347776"/>
              <a:gd name="connsiteY4" fmla="*/ 0 h 5067269"/>
              <a:gd name="connsiteX0" fmla="*/ 0 w 11520307"/>
              <a:gd name="connsiteY0" fmla="*/ 5146374 h 5146374"/>
              <a:gd name="connsiteX1" fmla="*/ 3985076 w 11520307"/>
              <a:gd name="connsiteY1" fmla="*/ 5044948 h 5146374"/>
              <a:gd name="connsiteX2" fmla="*/ 5601568 w 11520307"/>
              <a:gd name="connsiteY2" fmla="*/ 4543334 h 5146374"/>
              <a:gd name="connsiteX3" fmla="*/ 6306503 w 11520307"/>
              <a:gd name="connsiteY3" fmla="*/ 1597092 h 5146374"/>
              <a:gd name="connsiteX4" fmla="*/ 11073688 w 11520307"/>
              <a:gd name="connsiteY4" fmla="*/ 123202 h 5146374"/>
              <a:gd name="connsiteX5" fmla="*/ 11347776 w 11520307"/>
              <a:gd name="connsiteY5" fmla="*/ 79105 h 514637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073688 w 14653777"/>
              <a:gd name="connsiteY4" fmla="*/ 2689982 h 7713154"/>
              <a:gd name="connsiteX5" fmla="*/ 14653777 w 14653777"/>
              <a:gd name="connsiteY5"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073688 w 14653777"/>
              <a:gd name="connsiteY4" fmla="*/ 2689982 h 7713154"/>
              <a:gd name="connsiteX5" fmla="*/ 11972242 w 14653777"/>
              <a:gd name="connsiteY5" fmla="*/ 2136754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955288 w 14653777"/>
              <a:gd name="connsiteY4" fmla="*/ 2665929 h 7713154"/>
              <a:gd name="connsiteX5" fmla="*/ 11972242 w 14653777"/>
              <a:gd name="connsiteY5" fmla="*/ 2136754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955288 w 14653777"/>
              <a:gd name="connsiteY4" fmla="*/ 266592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768796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768796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768796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633165 w 14653777"/>
              <a:gd name="connsiteY4" fmla="*/ 2738089 h 7713154"/>
              <a:gd name="connsiteX5" fmla="*/ 12294365 w 14653777"/>
              <a:gd name="connsiteY5" fmla="*/ 501116 h 7713154"/>
              <a:gd name="connsiteX6" fmla="*/ 14653777 w 14653777"/>
              <a:gd name="connsiteY6" fmla="*/ 0 h 7713154"/>
              <a:gd name="connsiteX0" fmla="*/ 0 w 14653777"/>
              <a:gd name="connsiteY0" fmla="*/ 7713154 h 7713154"/>
              <a:gd name="connsiteX1" fmla="*/ 3985076 w 14653777"/>
              <a:gd name="connsiteY1" fmla="*/ 7611728 h 7713154"/>
              <a:gd name="connsiteX2" fmla="*/ 5601568 w 14653777"/>
              <a:gd name="connsiteY2" fmla="*/ 7110114 h 7713154"/>
              <a:gd name="connsiteX3" fmla="*/ 6306503 w 14653777"/>
              <a:gd name="connsiteY3" fmla="*/ 4163872 h 7713154"/>
              <a:gd name="connsiteX4" fmla="*/ 11633165 w 14653777"/>
              <a:gd name="connsiteY4" fmla="*/ 2738089 h 7713154"/>
              <a:gd name="connsiteX5" fmla="*/ 12294365 w 14653777"/>
              <a:gd name="connsiteY5" fmla="*/ 501116 h 7713154"/>
              <a:gd name="connsiteX6" fmla="*/ 14653777 w 14653777"/>
              <a:gd name="connsiteY6" fmla="*/ 0 h 7713154"/>
              <a:gd name="connsiteX0" fmla="*/ 0 w 14755500"/>
              <a:gd name="connsiteY0" fmla="*/ 7833422 h 7833422"/>
              <a:gd name="connsiteX1" fmla="*/ 3985076 w 14755500"/>
              <a:gd name="connsiteY1" fmla="*/ 7731996 h 7833422"/>
              <a:gd name="connsiteX2" fmla="*/ 5601568 w 14755500"/>
              <a:gd name="connsiteY2" fmla="*/ 7230382 h 7833422"/>
              <a:gd name="connsiteX3" fmla="*/ 6306503 w 14755500"/>
              <a:gd name="connsiteY3" fmla="*/ 4284140 h 7833422"/>
              <a:gd name="connsiteX4" fmla="*/ 11633165 w 14755500"/>
              <a:gd name="connsiteY4" fmla="*/ 2858357 h 7833422"/>
              <a:gd name="connsiteX5" fmla="*/ 12294365 w 14755500"/>
              <a:gd name="connsiteY5" fmla="*/ 621384 h 7833422"/>
              <a:gd name="connsiteX6" fmla="*/ 14755500 w 14755500"/>
              <a:gd name="connsiteY6" fmla="*/ 0 h 7833422"/>
              <a:gd name="connsiteX0" fmla="*/ 0 w 14755500"/>
              <a:gd name="connsiteY0" fmla="*/ 7833422 h 7833422"/>
              <a:gd name="connsiteX1" fmla="*/ 3985076 w 14755500"/>
              <a:gd name="connsiteY1" fmla="*/ 7731996 h 7833422"/>
              <a:gd name="connsiteX2" fmla="*/ 5601568 w 14755500"/>
              <a:gd name="connsiteY2" fmla="*/ 7230382 h 7833422"/>
              <a:gd name="connsiteX3" fmla="*/ 6306503 w 14755500"/>
              <a:gd name="connsiteY3" fmla="*/ 4284140 h 7833422"/>
              <a:gd name="connsiteX4" fmla="*/ 11633165 w 14755500"/>
              <a:gd name="connsiteY4" fmla="*/ 2858357 h 7833422"/>
              <a:gd name="connsiteX5" fmla="*/ 12294365 w 14755500"/>
              <a:gd name="connsiteY5" fmla="*/ 621384 h 7833422"/>
              <a:gd name="connsiteX6" fmla="*/ 14755500 w 14755500"/>
              <a:gd name="connsiteY6" fmla="*/ 0 h 7833422"/>
              <a:gd name="connsiteX0" fmla="*/ 0 w 14874177"/>
              <a:gd name="connsiteY0" fmla="*/ 7905583 h 7905583"/>
              <a:gd name="connsiteX1" fmla="*/ 3985076 w 14874177"/>
              <a:gd name="connsiteY1" fmla="*/ 7804157 h 7905583"/>
              <a:gd name="connsiteX2" fmla="*/ 5601568 w 14874177"/>
              <a:gd name="connsiteY2" fmla="*/ 7302543 h 7905583"/>
              <a:gd name="connsiteX3" fmla="*/ 6306503 w 14874177"/>
              <a:gd name="connsiteY3" fmla="*/ 4356301 h 7905583"/>
              <a:gd name="connsiteX4" fmla="*/ 11633165 w 14874177"/>
              <a:gd name="connsiteY4" fmla="*/ 2930518 h 7905583"/>
              <a:gd name="connsiteX5" fmla="*/ 12294365 w 14874177"/>
              <a:gd name="connsiteY5" fmla="*/ 693545 h 7905583"/>
              <a:gd name="connsiteX6" fmla="*/ 14874177 w 14874177"/>
              <a:gd name="connsiteY6" fmla="*/ 0 h 7905583"/>
              <a:gd name="connsiteX0" fmla="*/ 0 w 14874177"/>
              <a:gd name="connsiteY0" fmla="*/ 7905583 h 7905583"/>
              <a:gd name="connsiteX1" fmla="*/ 3985076 w 14874177"/>
              <a:gd name="connsiteY1" fmla="*/ 7804157 h 7905583"/>
              <a:gd name="connsiteX2" fmla="*/ 5601568 w 14874177"/>
              <a:gd name="connsiteY2" fmla="*/ 7302543 h 7905583"/>
              <a:gd name="connsiteX3" fmla="*/ 6306503 w 14874177"/>
              <a:gd name="connsiteY3" fmla="*/ 4668996 h 7905583"/>
              <a:gd name="connsiteX4" fmla="*/ 11633165 w 14874177"/>
              <a:gd name="connsiteY4" fmla="*/ 2930518 h 7905583"/>
              <a:gd name="connsiteX5" fmla="*/ 12294365 w 14874177"/>
              <a:gd name="connsiteY5" fmla="*/ 693545 h 7905583"/>
              <a:gd name="connsiteX6" fmla="*/ 14874177 w 14874177"/>
              <a:gd name="connsiteY6" fmla="*/ 0 h 7905583"/>
              <a:gd name="connsiteX0" fmla="*/ 0 w 14874177"/>
              <a:gd name="connsiteY0" fmla="*/ 7905583 h 7905583"/>
              <a:gd name="connsiteX1" fmla="*/ 3985076 w 14874177"/>
              <a:gd name="connsiteY1" fmla="*/ 7804157 h 7905583"/>
              <a:gd name="connsiteX2" fmla="*/ 5601568 w 14874177"/>
              <a:gd name="connsiteY2" fmla="*/ 7302543 h 7905583"/>
              <a:gd name="connsiteX3" fmla="*/ 6306503 w 14874177"/>
              <a:gd name="connsiteY3" fmla="*/ 4668996 h 7905583"/>
              <a:gd name="connsiteX4" fmla="*/ 11650119 w 14874177"/>
              <a:gd name="connsiteY4" fmla="*/ 2665929 h 7905583"/>
              <a:gd name="connsiteX5" fmla="*/ 12294365 w 14874177"/>
              <a:gd name="connsiteY5" fmla="*/ 693545 h 7905583"/>
              <a:gd name="connsiteX6" fmla="*/ 14874177 w 14874177"/>
              <a:gd name="connsiteY6" fmla="*/ 0 h 7905583"/>
              <a:gd name="connsiteX0" fmla="*/ 0 w 14874177"/>
              <a:gd name="connsiteY0" fmla="*/ 7905583 h 7905583"/>
              <a:gd name="connsiteX1" fmla="*/ 3985076 w 14874177"/>
              <a:gd name="connsiteY1" fmla="*/ 7804157 h 7905583"/>
              <a:gd name="connsiteX2" fmla="*/ 5601568 w 14874177"/>
              <a:gd name="connsiteY2" fmla="*/ 7302543 h 7905583"/>
              <a:gd name="connsiteX3" fmla="*/ 6391272 w 14874177"/>
              <a:gd name="connsiteY3" fmla="*/ 4596836 h 7905583"/>
              <a:gd name="connsiteX4" fmla="*/ 11650119 w 14874177"/>
              <a:gd name="connsiteY4" fmla="*/ 2665929 h 7905583"/>
              <a:gd name="connsiteX5" fmla="*/ 12294365 w 14874177"/>
              <a:gd name="connsiteY5" fmla="*/ 693545 h 7905583"/>
              <a:gd name="connsiteX6" fmla="*/ 14874177 w 14874177"/>
              <a:gd name="connsiteY6" fmla="*/ 0 h 7905583"/>
              <a:gd name="connsiteX0" fmla="*/ 0 w 14874177"/>
              <a:gd name="connsiteY0" fmla="*/ 7905583 h 7905583"/>
              <a:gd name="connsiteX1" fmla="*/ 5601568 w 14874177"/>
              <a:gd name="connsiteY1" fmla="*/ 7302543 h 7905583"/>
              <a:gd name="connsiteX2" fmla="*/ 6391272 w 14874177"/>
              <a:gd name="connsiteY2" fmla="*/ 4596836 h 7905583"/>
              <a:gd name="connsiteX3" fmla="*/ 11650119 w 14874177"/>
              <a:gd name="connsiteY3" fmla="*/ 2665929 h 7905583"/>
              <a:gd name="connsiteX4" fmla="*/ 12294365 w 14874177"/>
              <a:gd name="connsiteY4" fmla="*/ 693545 h 7905583"/>
              <a:gd name="connsiteX5" fmla="*/ 14874177 w 14874177"/>
              <a:gd name="connsiteY5" fmla="*/ 0 h 7905583"/>
              <a:gd name="connsiteX0" fmla="*/ 0 w 14874177"/>
              <a:gd name="connsiteY0" fmla="*/ 7905583 h 7905583"/>
              <a:gd name="connsiteX1" fmla="*/ 6391272 w 14874177"/>
              <a:gd name="connsiteY1" fmla="*/ 4596836 h 7905583"/>
              <a:gd name="connsiteX2" fmla="*/ 11650119 w 14874177"/>
              <a:gd name="connsiteY2" fmla="*/ 2665929 h 7905583"/>
              <a:gd name="connsiteX3" fmla="*/ 12294365 w 14874177"/>
              <a:gd name="connsiteY3" fmla="*/ 693545 h 7905583"/>
              <a:gd name="connsiteX4" fmla="*/ 14874177 w 14874177"/>
              <a:gd name="connsiteY4" fmla="*/ 0 h 7905583"/>
              <a:gd name="connsiteX0" fmla="*/ 0 w 14874177"/>
              <a:gd name="connsiteY0" fmla="*/ 7905583 h 7905583"/>
              <a:gd name="connsiteX1" fmla="*/ 11650119 w 14874177"/>
              <a:gd name="connsiteY1" fmla="*/ 2665929 h 7905583"/>
              <a:gd name="connsiteX2" fmla="*/ 12294365 w 14874177"/>
              <a:gd name="connsiteY2" fmla="*/ 693545 h 7905583"/>
              <a:gd name="connsiteX3" fmla="*/ 14874177 w 14874177"/>
              <a:gd name="connsiteY3" fmla="*/ 0 h 7905583"/>
              <a:gd name="connsiteX0" fmla="*/ 0 w 6610565"/>
              <a:gd name="connsiteY0" fmla="*/ 7692353 h 7692353"/>
              <a:gd name="connsiteX1" fmla="*/ 3386507 w 6610565"/>
              <a:gd name="connsiteY1" fmla="*/ 2665929 h 7692353"/>
              <a:gd name="connsiteX2" fmla="*/ 4030753 w 6610565"/>
              <a:gd name="connsiteY2" fmla="*/ 693545 h 7692353"/>
              <a:gd name="connsiteX3" fmla="*/ 6610565 w 6610565"/>
              <a:gd name="connsiteY3" fmla="*/ 0 h 7692353"/>
              <a:gd name="connsiteX0" fmla="*/ 0 w 6610565"/>
              <a:gd name="connsiteY0" fmla="*/ 10322190 h 10322190"/>
              <a:gd name="connsiteX1" fmla="*/ 3386507 w 6610565"/>
              <a:gd name="connsiteY1" fmla="*/ 5295766 h 10322190"/>
              <a:gd name="connsiteX2" fmla="*/ 4030753 w 6610565"/>
              <a:gd name="connsiteY2" fmla="*/ 3323382 h 10322190"/>
              <a:gd name="connsiteX3" fmla="*/ 6610565 w 6610565"/>
              <a:gd name="connsiteY3" fmla="*/ 0 h 10322190"/>
              <a:gd name="connsiteX0" fmla="*/ 0 w 6610565"/>
              <a:gd name="connsiteY0" fmla="*/ 10322190 h 10322190"/>
              <a:gd name="connsiteX1" fmla="*/ 3386507 w 6610565"/>
              <a:gd name="connsiteY1" fmla="*/ 5295766 h 10322190"/>
              <a:gd name="connsiteX2" fmla="*/ 6610565 w 6610565"/>
              <a:gd name="connsiteY2" fmla="*/ 0 h 10322190"/>
              <a:gd name="connsiteX0" fmla="*/ 0 w 19005984"/>
              <a:gd name="connsiteY0" fmla="*/ 10535420 h 10535420"/>
              <a:gd name="connsiteX1" fmla="*/ 3386507 w 19005984"/>
              <a:gd name="connsiteY1" fmla="*/ 5508996 h 10535420"/>
              <a:gd name="connsiteX2" fmla="*/ 19005984 w 19005984"/>
              <a:gd name="connsiteY2" fmla="*/ 0 h 10535420"/>
              <a:gd name="connsiteX0" fmla="*/ 0 w 19005984"/>
              <a:gd name="connsiteY0" fmla="*/ 10535420 h 10535420"/>
              <a:gd name="connsiteX1" fmla="*/ 3386507 w 19005984"/>
              <a:gd name="connsiteY1" fmla="*/ 5508996 h 10535420"/>
              <a:gd name="connsiteX2" fmla="*/ 19005984 w 19005984"/>
              <a:gd name="connsiteY2" fmla="*/ 0 h 10535420"/>
              <a:gd name="connsiteX0" fmla="*/ 0 w 19005984"/>
              <a:gd name="connsiteY0" fmla="*/ 10535420 h 10535420"/>
              <a:gd name="connsiteX1" fmla="*/ 1320551 w 19005984"/>
              <a:gd name="connsiteY1" fmla="*/ 5793297 h 10535420"/>
              <a:gd name="connsiteX2" fmla="*/ 19005984 w 19005984"/>
              <a:gd name="connsiteY2" fmla="*/ 0 h 10535420"/>
              <a:gd name="connsiteX0" fmla="*/ 0 w 44829774"/>
              <a:gd name="connsiteY0" fmla="*/ 9611423 h 9611423"/>
              <a:gd name="connsiteX1" fmla="*/ 27144341 w 44829774"/>
              <a:gd name="connsiteY1" fmla="*/ 5793297 h 9611423"/>
              <a:gd name="connsiteX2" fmla="*/ 44829774 w 44829774"/>
              <a:gd name="connsiteY2" fmla="*/ 0 h 9611423"/>
              <a:gd name="connsiteX0" fmla="*/ 0 w 181179385"/>
              <a:gd name="connsiteY0" fmla="*/ 7692353 h 7692353"/>
              <a:gd name="connsiteX1" fmla="*/ 27144341 w 181179385"/>
              <a:gd name="connsiteY1" fmla="*/ 3874227 h 7692353"/>
              <a:gd name="connsiteX2" fmla="*/ 181179385 w 181179385"/>
              <a:gd name="connsiteY2" fmla="*/ 0 h 7692353"/>
              <a:gd name="connsiteX0" fmla="*/ 0 w 181179385"/>
              <a:gd name="connsiteY0" fmla="*/ 7692353 h 7692353"/>
              <a:gd name="connsiteX1" fmla="*/ 17847777 w 181179385"/>
              <a:gd name="connsiteY1" fmla="*/ 4371763 h 7692353"/>
              <a:gd name="connsiteX2" fmla="*/ 181179385 w 181179385"/>
              <a:gd name="connsiteY2" fmla="*/ 0 h 7692353"/>
              <a:gd name="connsiteX0" fmla="*/ 0 w 181179385"/>
              <a:gd name="connsiteY0" fmla="*/ 7692353 h 7692353"/>
              <a:gd name="connsiteX1" fmla="*/ 17847777 w 181179385"/>
              <a:gd name="connsiteY1" fmla="*/ 4371763 h 7692353"/>
              <a:gd name="connsiteX2" fmla="*/ 181179385 w 181179385"/>
              <a:gd name="connsiteY2" fmla="*/ 0 h 7692353"/>
              <a:gd name="connsiteX0" fmla="*/ 0 w 181179385"/>
              <a:gd name="connsiteY0" fmla="*/ 7692353 h 7692353"/>
              <a:gd name="connsiteX1" fmla="*/ 17847777 w 181179385"/>
              <a:gd name="connsiteY1" fmla="*/ 4371763 h 7692353"/>
              <a:gd name="connsiteX2" fmla="*/ 181179385 w 181179385"/>
              <a:gd name="connsiteY2" fmla="*/ 0 h 7692353"/>
              <a:gd name="connsiteX0" fmla="*/ 0 w 181179385"/>
              <a:gd name="connsiteY0" fmla="*/ 7692353 h 7692353"/>
              <a:gd name="connsiteX1" fmla="*/ 17847777 w 181179385"/>
              <a:gd name="connsiteY1" fmla="*/ 4371763 h 7692353"/>
              <a:gd name="connsiteX2" fmla="*/ 181179385 w 181179385"/>
              <a:gd name="connsiteY2" fmla="*/ 0 h 7692353"/>
              <a:gd name="connsiteX0" fmla="*/ 0 w 181179385"/>
              <a:gd name="connsiteY0" fmla="*/ 7692353 h 7692353"/>
              <a:gd name="connsiteX1" fmla="*/ 181179385 w 181179385"/>
              <a:gd name="connsiteY1" fmla="*/ 0 h 7692353"/>
              <a:gd name="connsiteX0" fmla="*/ 0 w 183245288"/>
              <a:gd name="connsiteY0" fmla="*/ 7479123 h 7479123"/>
              <a:gd name="connsiteX1" fmla="*/ 183245288 w 183245288"/>
              <a:gd name="connsiteY1" fmla="*/ 0 h 7479123"/>
              <a:gd name="connsiteX0" fmla="*/ 0 w 183245288"/>
              <a:gd name="connsiteY0" fmla="*/ 7479123 h 7479123"/>
              <a:gd name="connsiteX1" fmla="*/ 183245288 w 183245288"/>
              <a:gd name="connsiteY1" fmla="*/ 0 h 7479123"/>
              <a:gd name="connsiteX0" fmla="*/ 0 w 183245288"/>
              <a:gd name="connsiteY0" fmla="*/ 7479123 h 7479123"/>
              <a:gd name="connsiteX1" fmla="*/ 183245288 w 183245288"/>
              <a:gd name="connsiteY1" fmla="*/ 0 h 7479123"/>
              <a:gd name="connsiteX0" fmla="*/ 0 w 266914367"/>
              <a:gd name="connsiteY0" fmla="*/ 7265893 h 7265893"/>
              <a:gd name="connsiteX1" fmla="*/ 266914367 w 266914367"/>
              <a:gd name="connsiteY1" fmla="*/ 0 h 7265893"/>
              <a:gd name="connsiteX0" fmla="*/ 0 w 266914367"/>
              <a:gd name="connsiteY0" fmla="*/ 7265893 h 7265893"/>
              <a:gd name="connsiteX1" fmla="*/ 266914367 w 266914367"/>
              <a:gd name="connsiteY1" fmla="*/ 0 h 7265893"/>
              <a:gd name="connsiteX0" fmla="*/ 0 w 453878606"/>
              <a:gd name="connsiteY0" fmla="*/ 8829580 h 8829580"/>
              <a:gd name="connsiteX1" fmla="*/ 453878606 w 453878606"/>
              <a:gd name="connsiteY1" fmla="*/ 0 h 8829580"/>
              <a:gd name="connsiteX0" fmla="*/ 0 w 453878606"/>
              <a:gd name="connsiteY0" fmla="*/ 8829580 h 8829580"/>
              <a:gd name="connsiteX1" fmla="*/ 453878606 w 453878606"/>
              <a:gd name="connsiteY1" fmla="*/ 0 h 8829580"/>
            </a:gdLst>
            <a:ahLst/>
            <a:cxnLst>
              <a:cxn ang="0">
                <a:pos x="connsiteX0" y="connsiteY0"/>
              </a:cxn>
              <a:cxn ang="0">
                <a:pos x="connsiteX1" y="connsiteY1"/>
              </a:cxn>
            </a:cxnLst>
            <a:rect l="l" t="t" r="r" b="b"/>
            <a:pathLst>
              <a:path w="453878606" h="8829580">
                <a:moveTo>
                  <a:pt x="0" y="8829580"/>
                </a:moveTo>
                <a:cubicBezTo>
                  <a:pt x="35257973" y="5981163"/>
                  <a:pt x="225458685" y="1071500"/>
                  <a:pt x="453878606" y="0"/>
                </a:cubicBezTo>
              </a:path>
            </a:pathLst>
          </a:custGeom>
          <a:noFill/>
          <a:ln w="25400" cap="flat" cmpd="sng" algn="ctr">
            <a:solidFill>
              <a:srgbClr val="385D8A"/>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sp>
        <p:nvSpPr>
          <p:cNvPr id="83" name="フリーフォーム 82"/>
          <p:cNvSpPr/>
          <p:nvPr/>
        </p:nvSpPr>
        <p:spPr bwMode="auto">
          <a:xfrm>
            <a:off x="6576844" y="1590624"/>
            <a:ext cx="263769" cy="78454"/>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sp>
        <p:nvSpPr>
          <p:cNvPr id="84" name="フリーフォーム 83"/>
          <p:cNvSpPr/>
          <p:nvPr/>
        </p:nvSpPr>
        <p:spPr bwMode="auto">
          <a:xfrm>
            <a:off x="6566068" y="1688823"/>
            <a:ext cx="265122" cy="78454"/>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cxnSp>
        <p:nvCxnSpPr>
          <p:cNvPr id="18472" name="直線コネクタ 84"/>
          <p:cNvCxnSpPr>
            <a:cxnSpLocks noChangeShapeType="1"/>
          </p:cNvCxnSpPr>
          <p:nvPr/>
        </p:nvCxnSpPr>
        <p:spPr bwMode="auto">
          <a:xfrm>
            <a:off x="3541931" y="2576325"/>
            <a:ext cx="0" cy="2957538"/>
          </a:xfrm>
          <a:prstGeom prst="line">
            <a:avLst/>
          </a:prstGeom>
          <a:noFill/>
          <a:ln w="19050" algn="ctr">
            <a:solidFill>
              <a:schemeClr val="tx2"/>
            </a:solidFill>
            <a:prstDash val="dash"/>
            <a:round/>
            <a:headEnd/>
            <a:tailEnd/>
          </a:ln>
          <a:extLst>
            <a:ext uri="{909E8E84-426E-40DD-AFC4-6F175D3DCCD1}">
              <a14:hiddenFill xmlns:a14="http://schemas.microsoft.com/office/drawing/2010/main">
                <a:noFill/>
              </a14:hiddenFill>
            </a:ext>
          </a:extLst>
        </p:spPr>
      </p:cxnSp>
      <p:sp>
        <p:nvSpPr>
          <p:cNvPr id="89" name="テキスト ボックス 44"/>
          <p:cNvSpPr txBox="1">
            <a:spLocks noChangeArrowheads="1"/>
          </p:cNvSpPr>
          <p:nvPr/>
        </p:nvSpPr>
        <p:spPr bwMode="auto">
          <a:xfrm>
            <a:off x="3976625" y="5134157"/>
            <a:ext cx="4605850" cy="291170"/>
          </a:xfrm>
          <a:prstGeom prst="rect">
            <a:avLst/>
          </a:prstGeom>
          <a:solidFill>
            <a:schemeClr val="accent5">
              <a:lumMod val="40000"/>
              <a:lumOff val="60000"/>
            </a:schemeClr>
          </a:solidFill>
          <a:ln w="12700">
            <a:noFill/>
            <a:miter lim="800000"/>
            <a:headEnd/>
            <a:tailEnd/>
          </a:ln>
        </p:spPr>
        <p:txBody>
          <a:bodyPr wrap="square" lIns="33231" rIns="0">
            <a:spAutoFit/>
          </a:bodyPr>
          <a:lstStyle>
            <a:lvl1pPr eaLnBrk="0" hangingPunct="0">
              <a:defRPr kumimoji="1">
                <a:solidFill>
                  <a:schemeClr val="tx1"/>
                </a:solidFill>
                <a:latin typeface="Candara" pitchFamily="34" charset="0"/>
                <a:ea typeface="ＭＳ Ｐゴシック" charset="-128"/>
              </a:defRPr>
            </a:lvl1pPr>
            <a:lvl2pPr marL="742950" indent="-285750" eaLnBrk="0" hangingPunct="0">
              <a:defRPr kumimoji="1">
                <a:solidFill>
                  <a:schemeClr val="tx1"/>
                </a:solidFill>
                <a:latin typeface="Candara" pitchFamily="34" charset="0"/>
                <a:ea typeface="ＭＳ Ｐゴシック" charset="-128"/>
              </a:defRPr>
            </a:lvl2pPr>
            <a:lvl3pPr marL="1143000" indent="-228600" eaLnBrk="0" hangingPunct="0">
              <a:defRPr kumimoji="1">
                <a:solidFill>
                  <a:schemeClr val="tx1"/>
                </a:solidFill>
                <a:latin typeface="Candara" pitchFamily="34" charset="0"/>
                <a:ea typeface="ＭＳ Ｐゴシック" charset="-128"/>
              </a:defRPr>
            </a:lvl3pPr>
            <a:lvl4pPr marL="1600200" indent="-228600" eaLnBrk="0" hangingPunct="0">
              <a:defRPr kumimoji="1">
                <a:solidFill>
                  <a:schemeClr val="tx1"/>
                </a:solidFill>
                <a:latin typeface="Candara" pitchFamily="34" charset="0"/>
                <a:ea typeface="ＭＳ Ｐゴシック" charset="-128"/>
              </a:defRPr>
            </a:lvl4pPr>
            <a:lvl5pPr marL="2057400" indent="-228600" eaLnBrk="0" hangingPunct="0">
              <a:defRPr kumimoji="1">
                <a:solidFill>
                  <a:schemeClr val="tx1"/>
                </a:solidFill>
                <a:latin typeface="Candar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ndar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ndar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ndar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ndara" pitchFamily="34"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災害対策基本法に基づき処理指針を策定、特例基準を適用</a:t>
            </a:r>
            <a:endParaRPr kumimoji="1" lang="en-US" altLang="ja-JP"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90" name="テキスト ボックス 69"/>
          <p:cNvSpPr txBox="1">
            <a:spLocks noChangeArrowheads="1"/>
          </p:cNvSpPr>
          <p:nvPr/>
        </p:nvSpPr>
        <p:spPr bwMode="auto">
          <a:xfrm>
            <a:off x="3537137" y="5509136"/>
            <a:ext cx="5041405" cy="291170"/>
          </a:xfrm>
          <a:prstGeom prst="rect">
            <a:avLst/>
          </a:prstGeom>
          <a:solidFill>
            <a:schemeClr val="accent1">
              <a:lumMod val="20000"/>
              <a:lumOff val="80000"/>
            </a:schemeClr>
          </a:solidFill>
          <a:ln w="12700">
            <a:noFill/>
            <a:miter lim="800000"/>
            <a:headEnd/>
            <a:tailEnd/>
          </a:ln>
        </p:spPr>
        <p:txBody>
          <a:bodyPr wrap="square">
            <a:spAutoFit/>
          </a:bodyPr>
          <a:lstStyle>
            <a:lvl1pPr eaLnBrk="0" hangingPunct="0">
              <a:defRPr kumimoji="1">
                <a:solidFill>
                  <a:schemeClr val="tx1"/>
                </a:solidFill>
                <a:latin typeface="Candara" pitchFamily="34" charset="0"/>
                <a:ea typeface="ＭＳ Ｐゴシック" charset="-128"/>
              </a:defRPr>
            </a:lvl1pPr>
            <a:lvl2pPr marL="742950" indent="-285750" eaLnBrk="0" hangingPunct="0">
              <a:defRPr kumimoji="1">
                <a:solidFill>
                  <a:schemeClr val="tx1"/>
                </a:solidFill>
                <a:latin typeface="Candara" pitchFamily="34" charset="0"/>
                <a:ea typeface="ＭＳ Ｐゴシック" charset="-128"/>
              </a:defRPr>
            </a:lvl2pPr>
            <a:lvl3pPr marL="1143000" indent="-228600" eaLnBrk="0" hangingPunct="0">
              <a:defRPr kumimoji="1">
                <a:solidFill>
                  <a:schemeClr val="tx1"/>
                </a:solidFill>
                <a:latin typeface="Candara" pitchFamily="34" charset="0"/>
                <a:ea typeface="ＭＳ Ｐゴシック" charset="-128"/>
              </a:defRPr>
            </a:lvl3pPr>
            <a:lvl4pPr marL="1600200" indent="-228600" eaLnBrk="0" hangingPunct="0">
              <a:defRPr kumimoji="1">
                <a:solidFill>
                  <a:schemeClr val="tx1"/>
                </a:solidFill>
                <a:latin typeface="Candara" pitchFamily="34" charset="0"/>
                <a:ea typeface="ＭＳ Ｐゴシック" charset="-128"/>
              </a:defRPr>
            </a:lvl4pPr>
            <a:lvl5pPr marL="2057400" indent="-228600" eaLnBrk="0" hangingPunct="0">
              <a:defRPr kumimoji="1">
                <a:solidFill>
                  <a:schemeClr val="tx1"/>
                </a:solidFill>
                <a:latin typeface="Candar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ndar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ndar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ndar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ndara" pitchFamily="34"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地方自治法に基づく市町村から都道府県への事務委託</a:t>
            </a:r>
            <a:endParaRPr kumimoji="1" lang="en-US" altLang="ja-JP"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91" name="テキスト ボックス 43"/>
          <p:cNvSpPr txBox="1">
            <a:spLocks noChangeArrowheads="1"/>
          </p:cNvSpPr>
          <p:nvPr/>
        </p:nvSpPr>
        <p:spPr bwMode="auto">
          <a:xfrm>
            <a:off x="2307451" y="5884116"/>
            <a:ext cx="6271084" cy="291170"/>
          </a:xfrm>
          <a:prstGeom prst="rect">
            <a:avLst/>
          </a:prstGeom>
          <a:solidFill>
            <a:schemeClr val="accent2">
              <a:lumMod val="60000"/>
              <a:lumOff val="40000"/>
            </a:schemeClr>
          </a:solidFill>
          <a:ln w="12700">
            <a:noFill/>
            <a:miter lim="800000"/>
            <a:headEnd/>
            <a:tailEnd/>
          </a:ln>
        </p:spPr>
        <p:txBody>
          <a:bodyPr wrap="square">
            <a:spAutoFit/>
          </a:bodyPr>
          <a:lstStyle>
            <a:lvl1pPr eaLnBrk="0" hangingPunct="0">
              <a:defRPr kumimoji="1">
                <a:solidFill>
                  <a:schemeClr val="tx1"/>
                </a:solidFill>
                <a:latin typeface="Candara" pitchFamily="34" charset="0"/>
                <a:ea typeface="ＭＳ Ｐゴシック" charset="-128"/>
              </a:defRPr>
            </a:lvl1pPr>
            <a:lvl2pPr marL="742950" indent="-285750" eaLnBrk="0" hangingPunct="0">
              <a:defRPr kumimoji="1">
                <a:solidFill>
                  <a:schemeClr val="tx1"/>
                </a:solidFill>
                <a:latin typeface="Candara" pitchFamily="34" charset="0"/>
                <a:ea typeface="ＭＳ Ｐゴシック" charset="-128"/>
              </a:defRPr>
            </a:lvl2pPr>
            <a:lvl3pPr marL="1143000" indent="-228600" eaLnBrk="0" hangingPunct="0">
              <a:defRPr kumimoji="1">
                <a:solidFill>
                  <a:schemeClr val="tx1"/>
                </a:solidFill>
                <a:latin typeface="Candara" pitchFamily="34" charset="0"/>
                <a:ea typeface="ＭＳ Ｐゴシック" charset="-128"/>
              </a:defRPr>
            </a:lvl3pPr>
            <a:lvl4pPr marL="1600200" indent="-228600" eaLnBrk="0" hangingPunct="0">
              <a:defRPr kumimoji="1">
                <a:solidFill>
                  <a:schemeClr val="tx1"/>
                </a:solidFill>
                <a:latin typeface="Candara" pitchFamily="34" charset="0"/>
                <a:ea typeface="ＭＳ Ｐゴシック" charset="-128"/>
              </a:defRPr>
            </a:lvl4pPr>
            <a:lvl5pPr marL="2057400" indent="-228600" eaLnBrk="0" hangingPunct="0">
              <a:defRPr kumimoji="1">
                <a:solidFill>
                  <a:schemeClr val="tx1"/>
                </a:solidFill>
                <a:latin typeface="Candar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ndar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ndar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ndar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ndara"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廃棄物処理法に基づく特例措置を使用</a:t>
            </a:r>
            <a:endParaRPr kumimoji="1" lang="en-US" altLang="ja-JP"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92" name="テキスト ボックス 51"/>
          <p:cNvSpPr txBox="1">
            <a:spLocks noChangeArrowheads="1"/>
          </p:cNvSpPr>
          <p:nvPr/>
        </p:nvSpPr>
        <p:spPr bwMode="auto">
          <a:xfrm>
            <a:off x="958836" y="6243847"/>
            <a:ext cx="7619699" cy="291170"/>
          </a:xfrm>
          <a:prstGeom prst="rect">
            <a:avLst/>
          </a:prstGeom>
          <a:solidFill>
            <a:schemeClr val="accent2">
              <a:lumMod val="60000"/>
              <a:lumOff val="40000"/>
            </a:schemeClr>
          </a:solidFill>
          <a:ln w="12700">
            <a:noFill/>
            <a:miter lim="800000"/>
            <a:headEnd/>
            <a:tailEnd/>
          </a:ln>
        </p:spPr>
        <p:txBody>
          <a:bodyPr wrap="square">
            <a:spAutoFit/>
          </a:bodyPr>
          <a:lstStyle>
            <a:lvl1pPr eaLnBrk="0" hangingPunct="0">
              <a:defRPr kumimoji="1">
                <a:solidFill>
                  <a:schemeClr val="tx1"/>
                </a:solidFill>
                <a:latin typeface="Candara" pitchFamily="34" charset="0"/>
                <a:ea typeface="ＭＳ Ｐゴシック" charset="-128"/>
              </a:defRPr>
            </a:lvl1pPr>
            <a:lvl2pPr marL="742950" indent="-285750" eaLnBrk="0" hangingPunct="0">
              <a:defRPr kumimoji="1">
                <a:solidFill>
                  <a:schemeClr val="tx1"/>
                </a:solidFill>
                <a:latin typeface="Candara" pitchFamily="34" charset="0"/>
                <a:ea typeface="ＭＳ Ｐゴシック" charset="-128"/>
              </a:defRPr>
            </a:lvl2pPr>
            <a:lvl3pPr marL="1143000" indent="-228600" eaLnBrk="0" hangingPunct="0">
              <a:defRPr kumimoji="1">
                <a:solidFill>
                  <a:schemeClr val="tx1"/>
                </a:solidFill>
                <a:latin typeface="Candara" pitchFamily="34" charset="0"/>
                <a:ea typeface="ＭＳ Ｐゴシック" charset="-128"/>
              </a:defRPr>
            </a:lvl3pPr>
            <a:lvl4pPr marL="1600200" indent="-228600" eaLnBrk="0" hangingPunct="0">
              <a:defRPr kumimoji="1">
                <a:solidFill>
                  <a:schemeClr val="tx1"/>
                </a:solidFill>
                <a:latin typeface="Candara" pitchFamily="34" charset="0"/>
                <a:ea typeface="ＭＳ Ｐゴシック" charset="-128"/>
              </a:defRPr>
            </a:lvl4pPr>
            <a:lvl5pPr marL="2057400" indent="-228600" eaLnBrk="0" hangingPunct="0">
              <a:defRPr kumimoji="1">
                <a:solidFill>
                  <a:schemeClr val="tx1"/>
                </a:solidFill>
                <a:latin typeface="Candar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ndar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ndar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ndar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ndara"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廃棄物処理法に基づく平時の備え</a:t>
            </a:r>
          </a:p>
        </p:txBody>
      </p:sp>
      <p:sp>
        <p:nvSpPr>
          <p:cNvPr id="93" name="テキスト ボックス 45"/>
          <p:cNvSpPr txBox="1">
            <a:spLocks noChangeArrowheads="1"/>
          </p:cNvSpPr>
          <p:nvPr/>
        </p:nvSpPr>
        <p:spPr bwMode="auto">
          <a:xfrm>
            <a:off x="4865547" y="4416283"/>
            <a:ext cx="3712989" cy="632033"/>
          </a:xfrm>
          <a:prstGeom prst="rect">
            <a:avLst/>
          </a:prstGeom>
          <a:solidFill>
            <a:schemeClr val="accent5">
              <a:lumMod val="40000"/>
              <a:lumOff val="60000"/>
            </a:schemeClr>
          </a:solidFill>
          <a:ln w="12700">
            <a:noFill/>
            <a:miter lim="800000"/>
            <a:headEnd/>
            <a:tailEnd/>
          </a:ln>
        </p:spPr>
        <p:txBody>
          <a:bodyPr wrap="square" lIns="30675" rIns="30675">
            <a:spAutoFit/>
          </a:bodyPr>
          <a:lstStyle>
            <a:lvl1pPr eaLnBrk="0" hangingPunct="0">
              <a:defRPr kumimoji="1">
                <a:solidFill>
                  <a:schemeClr val="tx1"/>
                </a:solidFill>
                <a:latin typeface="Candara" pitchFamily="34" charset="0"/>
                <a:ea typeface="ＭＳ Ｐゴシック" charset="-128"/>
              </a:defRPr>
            </a:lvl1pPr>
            <a:lvl2pPr marL="742950" indent="-285750" eaLnBrk="0" hangingPunct="0">
              <a:defRPr kumimoji="1">
                <a:solidFill>
                  <a:schemeClr val="tx1"/>
                </a:solidFill>
                <a:latin typeface="Candara" pitchFamily="34" charset="0"/>
                <a:ea typeface="ＭＳ Ｐゴシック" charset="-128"/>
              </a:defRPr>
            </a:lvl2pPr>
            <a:lvl3pPr marL="1143000" indent="-228600" eaLnBrk="0" hangingPunct="0">
              <a:defRPr kumimoji="1">
                <a:solidFill>
                  <a:schemeClr val="tx1"/>
                </a:solidFill>
                <a:latin typeface="Candara" pitchFamily="34" charset="0"/>
                <a:ea typeface="ＭＳ Ｐゴシック" charset="-128"/>
              </a:defRPr>
            </a:lvl3pPr>
            <a:lvl4pPr marL="1600200" indent="-228600" eaLnBrk="0" hangingPunct="0">
              <a:defRPr kumimoji="1">
                <a:solidFill>
                  <a:schemeClr val="tx1"/>
                </a:solidFill>
                <a:latin typeface="Candara" pitchFamily="34" charset="0"/>
                <a:ea typeface="ＭＳ Ｐゴシック" charset="-128"/>
              </a:defRPr>
            </a:lvl4pPr>
            <a:lvl5pPr marL="2057400" indent="-228600" eaLnBrk="0" hangingPunct="0">
              <a:defRPr kumimoji="1">
                <a:solidFill>
                  <a:schemeClr val="tx1"/>
                </a:solidFill>
                <a:latin typeface="Candar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ndar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ndar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ndar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ndara" pitchFamily="34"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災害対策基本法に基づく環境大臣による代行を実施</a:t>
            </a:r>
            <a:r>
              <a:rPr kumimoji="1" lang="ja-JP" altLang="en-US" sz="923"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（被災市町村の要請＋一定の要件</a:t>
            </a:r>
            <a:r>
              <a:rPr kumimoji="1" lang="en-US" altLang="ja-JP" sz="923"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1" lang="ja-JP" altLang="en-US" sz="923"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endParaRPr kumimoji="1" lang="en-US" altLang="ja-JP" sz="923"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23"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1" lang="ja-JP" altLang="en-US" sz="923"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処理の実施体制、専門知識・技術の必要性、広域処理の必要性　</a:t>
            </a:r>
            <a:endParaRPr kumimoji="1" lang="en-US" altLang="ja-JP" sz="923"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59" name="テキスト ボックス 15"/>
          <p:cNvSpPr txBox="1">
            <a:spLocks noChangeArrowheads="1"/>
          </p:cNvSpPr>
          <p:nvPr/>
        </p:nvSpPr>
        <p:spPr bwMode="auto">
          <a:xfrm flipH="1">
            <a:off x="561523" y="3508918"/>
            <a:ext cx="19406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少</a:t>
            </a:r>
          </a:p>
        </p:txBody>
      </p:sp>
      <p:sp>
        <p:nvSpPr>
          <p:cNvPr id="61" name="テキスト ボックス 15"/>
          <p:cNvSpPr txBox="1">
            <a:spLocks noChangeArrowheads="1"/>
          </p:cNvSpPr>
          <p:nvPr/>
        </p:nvSpPr>
        <p:spPr bwMode="auto">
          <a:xfrm flipH="1">
            <a:off x="561523" y="1235527"/>
            <a:ext cx="19406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多</a:t>
            </a:r>
          </a:p>
        </p:txBody>
      </p:sp>
      <p:sp>
        <p:nvSpPr>
          <p:cNvPr id="2" name="コンテンツ プレースホルダー 1"/>
          <p:cNvSpPr>
            <a:spLocks noGrp="1"/>
          </p:cNvSpPr>
          <p:nvPr>
            <p:ph sz="quarter" idx="11"/>
          </p:nvPr>
        </p:nvSpPr>
        <p:spPr>
          <a:xfrm>
            <a:off x="713610" y="342373"/>
            <a:ext cx="7181837" cy="422331"/>
          </a:xfrm>
        </p:spPr>
        <p:txBody>
          <a:bodyPr>
            <a:normAutofit/>
          </a:bodyPr>
          <a:lstStyle/>
          <a:p>
            <a:r>
              <a:rPr lang="ja-JP" altLang="en-US"/>
              <a:t>災害廃棄物対策における災害の規模と適用する措置の考え方</a:t>
            </a:r>
          </a:p>
        </p:txBody>
      </p:sp>
      <p:sp>
        <p:nvSpPr>
          <p:cNvPr id="3" name="矢印: 右 2">
            <a:extLst>
              <a:ext uri="{FF2B5EF4-FFF2-40B4-BE49-F238E27FC236}">
                <a16:creationId xmlns:a16="http://schemas.microsoft.com/office/drawing/2014/main" id="{5193B232-2CCF-4B6F-84ED-0137F9B65B46}"/>
              </a:ext>
            </a:extLst>
          </p:cNvPr>
          <p:cNvSpPr/>
          <p:nvPr/>
        </p:nvSpPr>
        <p:spPr>
          <a:xfrm>
            <a:off x="2318472" y="3636575"/>
            <a:ext cx="105033" cy="232615"/>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445" name="テキスト ボックス 15"/>
          <p:cNvSpPr txBox="1">
            <a:spLocks noChangeArrowheads="1"/>
          </p:cNvSpPr>
          <p:nvPr/>
        </p:nvSpPr>
        <p:spPr bwMode="auto">
          <a:xfrm>
            <a:off x="2444661" y="3649385"/>
            <a:ext cx="3619914" cy="262829"/>
          </a:xfrm>
          <a:prstGeom prst="rect">
            <a:avLst/>
          </a:prstGeom>
          <a:noFill/>
          <a:ln>
            <a:noFill/>
          </a:ln>
        </p:spPr>
        <p:txBody>
          <a:bodyPr wrap="square" lIns="0" r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平時の廃棄物処理体制では対処できない規模の災害</a:t>
            </a:r>
          </a:p>
        </p:txBody>
      </p:sp>
      <p:grpSp>
        <p:nvGrpSpPr>
          <p:cNvPr id="17" name="グループ化 16">
            <a:extLst>
              <a:ext uri="{FF2B5EF4-FFF2-40B4-BE49-F238E27FC236}">
                <a16:creationId xmlns:a16="http://schemas.microsoft.com/office/drawing/2014/main" id="{0B730859-1806-0EFE-7BED-FFD5E0E3622D}"/>
              </a:ext>
            </a:extLst>
          </p:cNvPr>
          <p:cNvGrpSpPr/>
          <p:nvPr/>
        </p:nvGrpSpPr>
        <p:grpSpPr>
          <a:xfrm rot="1586918">
            <a:off x="3771820" y="2453839"/>
            <a:ext cx="274590" cy="136619"/>
            <a:chOff x="1115616" y="1589826"/>
            <a:chExt cx="297473" cy="148004"/>
          </a:xfrm>
        </p:grpSpPr>
        <p:sp>
          <p:nvSpPr>
            <p:cNvPr id="14" name="フリーフォーム 82">
              <a:extLst>
                <a:ext uri="{FF2B5EF4-FFF2-40B4-BE49-F238E27FC236}">
                  <a16:creationId xmlns:a16="http://schemas.microsoft.com/office/drawing/2014/main" id="{6DCA6F57-6860-2081-C216-E4F7A9AC5BBC}"/>
                </a:ext>
              </a:extLst>
            </p:cNvPr>
            <p:cNvSpPr/>
            <p:nvPr/>
          </p:nvSpPr>
          <p:spPr bwMode="auto">
            <a:xfrm>
              <a:off x="1115616" y="1589826"/>
              <a:ext cx="285750" cy="84992"/>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sp>
          <p:nvSpPr>
            <p:cNvPr id="15" name="フリーフォーム 83">
              <a:extLst>
                <a:ext uri="{FF2B5EF4-FFF2-40B4-BE49-F238E27FC236}">
                  <a16:creationId xmlns:a16="http://schemas.microsoft.com/office/drawing/2014/main" id="{EE3DDACA-57E0-72A6-3F62-0F59ADCD42D7}"/>
                </a:ext>
              </a:extLst>
            </p:cNvPr>
            <p:cNvSpPr/>
            <p:nvPr/>
          </p:nvSpPr>
          <p:spPr bwMode="auto">
            <a:xfrm>
              <a:off x="1125874" y="1652838"/>
              <a:ext cx="287215" cy="84992"/>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grpSp>
      <p:sp>
        <p:nvSpPr>
          <p:cNvPr id="10" name="フリーフォーム: 図形 9">
            <a:extLst>
              <a:ext uri="{FF2B5EF4-FFF2-40B4-BE49-F238E27FC236}">
                <a16:creationId xmlns:a16="http://schemas.microsoft.com/office/drawing/2014/main" id="{9040A73A-CC88-D93D-3809-A37387DCB063}"/>
              </a:ext>
            </a:extLst>
          </p:cNvPr>
          <p:cNvSpPr/>
          <p:nvPr/>
        </p:nvSpPr>
        <p:spPr>
          <a:xfrm>
            <a:off x="961395" y="1943853"/>
            <a:ext cx="5895438" cy="1848897"/>
          </a:xfrm>
          <a:custGeom>
            <a:avLst/>
            <a:gdLst>
              <a:gd name="connsiteX0" fmla="*/ 0 w 6386724"/>
              <a:gd name="connsiteY0" fmla="*/ 2002972 h 2002972"/>
              <a:gd name="connsiteX1" fmla="*/ 2412274 w 6386724"/>
              <a:gd name="connsiteY1" fmla="*/ 1750423 h 2002972"/>
              <a:gd name="connsiteX2" fmla="*/ 3213463 w 6386724"/>
              <a:gd name="connsiteY2" fmla="*/ 1584960 h 2002972"/>
              <a:gd name="connsiteX3" fmla="*/ 3378926 w 6386724"/>
              <a:gd name="connsiteY3" fmla="*/ 661852 h 2002972"/>
              <a:gd name="connsiteX4" fmla="*/ 3866606 w 6386724"/>
              <a:gd name="connsiteY4" fmla="*/ 426720 h 2002972"/>
              <a:gd name="connsiteX5" fmla="*/ 6035040 w 6386724"/>
              <a:gd name="connsiteY5" fmla="*/ 182880 h 2002972"/>
              <a:gd name="connsiteX6" fmla="*/ 6357257 w 6386724"/>
              <a:gd name="connsiteY6" fmla="*/ 0 h 200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6724" h="2002972">
                <a:moveTo>
                  <a:pt x="0" y="2002972"/>
                </a:moveTo>
                <a:lnTo>
                  <a:pt x="2412274" y="1750423"/>
                </a:lnTo>
                <a:cubicBezTo>
                  <a:pt x="2947851" y="1680754"/>
                  <a:pt x="3052354" y="1766388"/>
                  <a:pt x="3213463" y="1584960"/>
                </a:cubicBezTo>
                <a:cubicBezTo>
                  <a:pt x="3374572" y="1403532"/>
                  <a:pt x="3270069" y="854892"/>
                  <a:pt x="3378926" y="661852"/>
                </a:cubicBezTo>
                <a:cubicBezTo>
                  <a:pt x="3487783" y="468812"/>
                  <a:pt x="3423920" y="506549"/>
                  <a:pt x="3866606" y="426720"/>
                </a:cubicBezTo>
                <a:cubicBezTo>
                  <a:pt x="4309292" y="346891"/>
                  <a:pt x="5619932" y="254000"/>
                  <a:pt x="6035040" y="182880"/>
                </a:cubicBezTo>
                <a:cubicBezTo>
                  <a:pt x="6450149" y="111760"/>
                  <a:pt x="6403703" y="55880"/>
                  <a:pt x="6357257"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nvGrpSpPr>
          <p:cNvPr id="4" name="グループ化 3">
            <a:extLst>
              <a:ext uri="{FF2B5EF4-FFF2-40B4-BE49-F238E27FC236}">
                <a16:creationId xmlns:a16="http://schemas.microsoft.com/office/drawing/2014/main" id="{6D5A3EF4-D161-207F-0860-596103CA765A}"/>
              </a:ext>
            </a:extLst>
          </p:cNvPr>
          <p:cNvGrpSpPr/>
          <p:nvPr/>
        </p:nvGrpSpPr>
        <p:grpSpPr>
          <a:xfrm>
            <a:off x="6798534" y="2419207"/>
            <a:ext cx="2130351" cy="787906"/>
            <a:chOff x="8094660" y="1040702"/>
            <a:chExt cx="2136667" cy="924696"/>
          </a:xfrm>
        </p:grpSpPr>
        <p:sp>
          <p:nvSpPr>
            <p:cNvPr id="5" name="テキスト ボックス 14">
              <a:extLst>
                <a:ext uri="{FF2B5EF4-FFF2-40B4-BE49-F238E27FC236}">
                  <a16:creationId xmlns:a16="http://schemas.microsoft.com/office/drawing/2014/main" id="{FBD3403F-88E2-EDE7-A90A-79B4F23B21F7}"/>
                </a:ext>
              </a:extLst>
            </p:cNvPr>
            <p:cNvSpPr txBox="1">
              <a:spLocks noChangeArrowheads="1"/>
            </p:cNvSpPr>
            <p:nvPr/>
          </p:nvSpPr>
          <p:spPr bwMode="auto">
            <a:xfrm>
              <a:off x="8168572" y="1040702"/>
              <a:ext cx="2062755" cy="5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日本海溝・千島海溝</a:t>
              </a:r>
              <a:endParaRPr kumimoji="1" lang="en-US" altLang="ja-JP"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周辺海溝型地震</a:t>
              </a:r>
            </a:p>
          </p:txBody>
        </p:sp>
        <p:sp>
          <p:nvSpPr>
            <p:cNvPr id="9" name="大かっこ 8">
              <a:extLst>
                <a:ext uri="{FF2B5EF4-FFF2-40B4-BE49-F238E27FC236}">
                  <a16:creationId xmlns:a16="http://schemas.microsoft.com/office/drawing/2014/main" id="{A20C1C9A-2DD6-192C-9F74-85A6B1205151}"/>
                </a:ext>
              </a:extLst>
            </p:cNvPr>
            <p:cNvSpPr/>
            <p:nvPr/>
          </p:nvSpPr>
          <p:spPr bwMode="auto">
            <a:xfrm>
              <a:off x="8094660" y="1465262"/>
              <a:ext cx="1720124" cy="500136"/>
            </a:xfrm>
            <a:prstGeom prst="bracketPair">
              <a:avLst>
                <a:gd name="adj" fmla="val 5149"/>
              </a:avLst>
            </a:prstGeom>
            <a:noFill/>
            <a:ln w="12700" cap="flat" cmpd="sng" algn="ctr">
              <a:solidFill>
                <a:sysClr val="windowText" lastClr="000000"/>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災害廃棄物発生推計量</a:t>
              </a:r>
              <a:endPar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日本海溝</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最大約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7,400</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万トン</a:t>
              </a:r>
              <a:r>
                <a:rPr kumimoji="0" lang="en-US" altLang="ja-JP" sz="831" b="0" i="0" u="none" strike="noStrike" kern="0" cap="none" spc="0" normalizeH="0" baseline="3000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千島海溝</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最大約</a:t>
              </a:r>
              <a:r>
                <a:rPr kumimoji="0" lang="en-US" altLang="ja-JP"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4,000</a:t>
              </a:r>
              <a:r>
                <a:rPr kumimoji="0" lang="ja-JP" altLang="en-US" sz="831"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万トン</a:t>
              </a:r>
              <a:r>
                <a:rPr kumimoji="0" lang="en-US" altLang="ja-JP" sz="831" b="0" i="0" u="none" strike="noStrike" kern="0" cap="none" spc="0" normalizeH="0" baseline="3000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31" b="0" i="0" u="none" strike="noStrike" kern="0" cap="none" spc="0" normalizeH="0" baseline="30000" noProof="0">
                <a:ln>
                  <a:noFill/>
                </a:ln>
                <a:solidFill>
                  <a:sysClr val="windowText" lastClr="000000"/>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grpSp>
      <p:sp>
        <p:nvSpPr>
          <p:cNvPr id="11" name="フリーフォーム: 図形 10">
            <a:extLst>
              <a:ext uri="{FF2B5EF4-FFF2-40B4-BE49-F238E27FC236}">
                <a16:creationId xmlns:a16="http://schemas.microsoft.com/office/drawing/2014/main" id="{ECA2778C-1DBF-6D8C-FE69-2B9297CF0A0E}"/>
              </a:ext>
            </a:extLst>
          </p:cNvPr>
          <p:cNvSpPr/>
          <p:nvPr/>
        </p:nvSpPr>
        <p:spPr>
          <a:xfrm>
            <a:off x="963336" y="1899502"/>
            <a:ext cx="5792232" cy="1810366"/>
          </a:xfrm>
          <a:custGeom>
            <a:avLst/>
            <a:gdLst>
              <a:gd name="connsiteX0" fmla="*/ 0 w 6274918"/>
              <a:gd name="connsiteY0" fmla="*/ 1961230 h 1961230"/>
              <a:gd name="connsiteX1" fmla="*/ 744132 w 6274918"/>
              <a:gd name="connsiteY1" fmla="*/ 1910781 h 1961230"/>
              <a:gd name="connsiteX2" fmla="*/ 1437815 w 6274918"/>
              <a:gd name="connsiteY2" fmla="*/ 1816188 h 1961230"/>
              <a:gd name="connsiteX3" fmla="*/ 2326990 w 6274918"/>
              <a:gd name="connsiteY3" fmla="*/ 1658533 h 1961230"/>
              <a:gd name="connsiteX4" fmla="*/ 2787344 w 6274918"/>
              <a:gd name="connsiteY4" fmla="*/ 1437815 h 1961230"/>
              <a:gd name="connsiteX5" fmla="*/ 2989142 w 6274918"/>
              <a:gd name="connsiteY5" fmla="*/ 983768 h 1961230"/>
              <a:gd name="connsiteX6" fmla="*/ 3146797 w 6274918"/>
              <a:gd name="connsiteY6" fmla="*/ 725214 h 1961230"/>
              <a:gd name="connsiteX7" fmla="*/ 3417964 w 6274918"/>
              <a:gd name="connsiteY7" fmla="*/ 542334 h 1961230"/>
              <a:gd name="connsiteX8" fmla="*/ 4515244 w 6274918"/>
              <a:gd name="connsiteY8" fmla="*/ 327923 h 1961230"/>
              <a:gd name="connsiteX9" fmla="*/ 5278295 w 6274918"/>
              <a:gd name="connsiteY9" fmla="*/ 220717 h 1961230"/>
              <a:gd name="connsiteX10" fmla="*/ 5959366 w 6274918"/>
              <a:gd name="connsiteY10" fmla="*/ 113512 h 1961230"/>
              <a:gd name="connsiteX11" fmla="*/ 6243145 w 6274918"/>
              <a:gd name="connsiteY11" fmla="*/ 25225 h 1961230"/>
              <a:gd name="connsiteX12" fmla="*/ 6255757 w 6274918"/>
              <a:gd name="connsiteY12" fmla="*/ 0 h 196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4918" h="1961230">
                <a:moveTo>
                  <a:pt x="0" y="1961230"/>
                </a:moveTo>
                <a:cubicBezTo>
                  <a:pt x="252248" y="1948092"/>
                  <a:pt x="504496" y="1934955"/>
                  <a:pt x="744132" y="1910781"/>
                </a:cubicBezTo>
                <a:cubicBezTo>
                  <a:pt x="983768" y="1886607"/>
                  <a:pt x="1174005" y="1858229"/>
                  <a:pt x="1437815" y="1816188"/>
                </a:cubicBezTo>
                <a:cubicBezTo>
                  <a:pt x="1701625" y="1774147"/>
                  <a:pt x="2102069" y="1721595"/>
                  <a:pt x="2326990" y="1658533"/>
                </a:cubicBezTo>
                <a:cubicBezTo>
                  <a:pt x="2551911" y="1595471"/>
                  <a:pt x="2676985" y="1550276"/>
                  <a:pt x="2787344" y="1437815"/>
                </a:cubicBezTo>
                <a:cubicBezTo>
                  <a:pt x="2897703" y="1325354"/>
                  <a:pt x="2929233" y="1102535"/>
                  <a:pt x="2989142" y="983768"/>
                </a:cubicBezTo>
                <a:cubicBezTo>
                  <a:pt x="3049051" y="865001"/>
                  <a:pt x="3075327" y="798786"/>
                  <a:pt x="3146797" y="725214"/>
                </a:cubicBezTo>
                <a:cubicBezTo>
                  <a:pt x="3218267" y="651642"/>
                  <a:pt x="3189890" y="608549"/>
                  <a:pt x="3417964" y="542334"/>
                </a:cubicBezTo>
                <a:cubicBezTo>
                  <a:pt x="3646038" y="476119"/>
                  <a:pt x="4205189" y="381526"/>
                  <a:pt x="4515244" y="327923"/>
                </a:cubicBezTo>
                <a:cubicBezTo>
                  <a:pt x="4825299" y="274320"/>
                  <a:pt x="5278295" y="220717"/>
                  <a:pt x="5278295" y="220717"/>
                </a:cubicBezTo>
                <a:cubicBezTo>
                  <a:pt x="5518982" y="184982"/>
                  <a:pt x="5798558" y="146094"/>
                  <a:pt x="5959366" y="113512"/>
                </a:cubicBezTo>
                <a:cubicBezTo>
                  <a:pt x="6120174" y="80930"/>
                  <a:pt x="6243145" y="25225"/>
                  <a:pt x="6243145" y="25225"/>
                </a:cubicBezTo>
                <a:cubicBezTo>
                  <a:pt x="6292544" y="6306"/>
                  <a:pt x="6274150" y="3153"/>
                  <a:pt x="6255757" y="0"/>
                </a:cubicBez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nvGrpSpPr>
          <p:cNvPr id="12" name="グループ化 11">
            <a:extLst>
              <a:ext uri="{FF2B5EF4-FFF2-40B4-BE49-F238E27FC236}">
                <a16:creationId xmlns:a16="http://schemas.microsoft.com/office/drawing/2014/main" id="{CE225DD0-C019-E4DA-E060-445501AAEFB2}"/>
              </a:ext>
            </a:extLst>
          </p:cNvPr>
          <p:cNvGrpSpPr/>
          <p:nvPr/>
        </p:nvGrpSpPr>
        <p:grpSpPr>
          <a:xfrm rot="1586918">
            <a:off x="3281313" y="3251388"/>
            <a:ext cx="274590" cy="136619"/>
            <a:chOff x="1115616" y="1589826"/>
            <a:chExt cx="297473" cy="148004"/>
          </a:xfrm>
        </p:grpSpPr>
        <p:sp>
          <p:nvSpPr>
            <p:cNvPr id="13" name="フリーフォーム 82">
              <a:extLst>
                <a:ext uri="{FF2B5EF4-FFF2-40B4-BE49-F238E27FC236}">
                  <a16:creationId xmlns:a16="http://schemas.microsoft.com/office/drawing/2014/main" id="{3A947F04-8D91-A335-0850-311CC54F1DCF}"/>
                </a:ext>
              </a:extLst>
            </p:cNvPr>
            <p:cNvSpPr/>
            <p:nvPr/>
          </p:nvSpPr>
          <p:spPr bwMode="auto">
            <a:xfrm>
              <a:off x="1115616" y="1589826"/>
              <a:ext cx="285750" cy="84992"/>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sp>
          <p:nvSpPr>
            <p:cNvPr id="16" name="フリーフォーム 83">
              <a:extLst>
                <a:ext uri="{FF2B5EF4-FFF2-40B4-BE49-F238E27FC236}">
                  <a16:creationId xmlns:a16="http://schemas.microsoft.com/office/drawing/2014/main" id="{F1BA7702-5F1B-6DCD-A2B2-1D2C3732E4A6}"/>
                </a:ext>
              </a:extLst>
            </p:cNvPr>
            <p:cNvSpPr/>
            <p:nvPr/>
          </p:nvSpPr>
          <p:spPr bwMode="auto">
            <a:xfrm>
              <a:off x="1125874" y="1652838"/>
              <a:ext cx="287215" cy="84992"/>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grpSp>
      <p:grpSp>
        <p:nvGrpSpPr>
          <p:cNvPr id="18" name="グループ化 17">
            <a:extLst>
              <a:ext uri="{FF2B5EF4-FFF2-40B4-BE49-F238E27FC236}">
                <a16:creationId xmlns:a16="http://schemas.microsoft.com/office/drawing/2014/main" id="{7C517DBB-2B55-8DB5-386B-39CFAF66636A}"/>
              </a:ext>
            </a:extLst>
          </p:cNvPr>
          <p:cNvGrpSpPr/>
          <p:nvPr/>
        </p:nvGrpSpPr>
        <p:grpSpPr>
          <a:xfrm rot="1586918">
            <a:off x="2085063" y="3540829"/>
            <a:ext cx="274590" cy="136619"/>
            <a:chOff x="1115616" y="1589826"/>
            <a:chExt cx="297473" cy="148004"/>
          </a:xfrm>
        </p:grpSpPr>
        <p:sp>
          <p:nvSpPr>
            <p:cNvPr id="19" name="フリーフォーム 82">
              <a:extLst>
                <a:ext uri="{FF2B5EF4-FFF2-40B4-BE49-F238E27FC236}">
                  <a16:creationId xmlns:a16="http://schemas.microsoft.com/office/drawing/2014/main" id="{AB492D90-AA4A-2E2F-8132-94EEE6EB3CC1}"/>
                </a:ext>
              </a:extLst>
            </p:cNvPr>
            <p:cNvSpPr/>
            <p:nvPr/>
          </p:nvSpPr>
          <p:spPr bwMode="auto">
            <a:xfrm>
              <a:off x="1115616" y="1589826"/>
              <a:ext cx="285750" cy="84992"/>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sp>
          <p:nvSpPr>
            <p:cNvPr id="20" name="フリーフォーム 83">
              <a:extLst>
                <a:ext uri="{FF2B5EF4-FFF2-40B4-BE49-F238E27FC236}">
                  <a16:creationId xmlns:a16="http://schemas.microsoft.com/office/drawing/2014/main" id="{9D35A09B-42F5-8DD5-3E8B-ACCCD8C85CE8}"/>
                </a:ext>
              </a:extLst>
            </p:cNvPr>
            <p:cNvSpPr/>
            <p:nvPr/>
          </p:nvSpPr>
          <p:spPr bwMode="auto">
            <a:xfrm>
              <a:off x="1125874" y="1652838"/>
              <a:ext cx="287215" cy="84992"/>
            </a:xfrm>
            <a:custGeom>
              <a:avLst/>
              <a:gdLst>
                <a:gd name="connsiteX0" fmla="*/ 0 w 263525"/>
                <a:gd name="connsiteY0" fmla="*/ 67019 h 92677"/>
                <a:gd name="connsiteX1" fmla="*/ 66675 w 263525"/>
                <a:gd name="connsiteY1" fmla="*/ 344 h 92677"/>
                <a:gd name="connsiteX2" fmla="*/ 190500 w 263525"/>
                <a:gd name="connsiteY2" fmla="*/ 92419 h 92677"/>
                <a:gd name="connsiteX3" fmla="*/ 263525 w 263525"/>
                <a:gd name="connsiteY3" fmla="*/ 22569 h 92677"/>
              </a:gdLst>
              <a:ahLst/>
              <a:cxnLst>
                <a:cxn ang="0">
                  <a:pos x="connsiteX0" y="connsiteY0"/>
                </a:cxn>
                <a:cxn ang="0">
                  <a:pos x="connsiteX1" y="connsiteY1"/>
                </a:cxn>
                <a:cxn ang="0">
                  <a:pos x="connsiteX2" y="connsiteY2"/>
                </a:cxn>
                <a:cxn ang="0">
                  <a:pos x="connsiteX3" y="connsiteY3"/>
                </a:cxn>
              </a:cxnLst>
              <a:rect l="l" t="t" r="r" b="b"/>
              <a:pathLst>
                <a:path w="263525" h="92677">
                  <a:moveTo>
                    <a:pt x="0" y="67019"/>
                  </a:moveTo>
                  <a:cubicBezTo>
                    <a:pt x="17462" y="31565"/>
                    <a:pt x="34925" y="-3889"/>
                    <a:pt x="66675" y="344"/>
                  </a:cubicBezTo>
                  <a:cubicBezTo>
                    <a:pt x="98425" y="4577"/>
                    <a:pt x="157692" y="88715"/>
                    <a:pt x="190500" y="92419"/>
                  </a:cubicBezTo>
                  <a:cubicBezTo>
                    <a:pt x="223308" y="96123"/>
                    <a:pt x="243416" y="59346"/>
                    <a:pt x="263525" y="22569"/>
                  </a:cubicBezTo>
                </a:path>
              </a:pathLst>
            </a:custGeom>
            <a:noFill/>
            <a:ln w="1905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ysClr val="window" lastClr="FFFFFF"/>
                </a:solidFill>
                <a:effectLst/>
                <a:uLnTx/>
                <a:uFillTx/>
                <a:latin typeface="メイリオ" panose="020B0604030504040204" pitchFamily="50" charset="-128"/>
                <a:ea typeface="メイリオ" panose="020B0604030504040204" pitchFamily="50" charset="-128"/>
                <a:cs typeface="+mn-cs"/>
              </a:endParaRPr>
            </a:p>
          </p:txBody>
        </p:sp>
      </p:grpSp>
    </p:spTree>
    <p:extLst>
      <p:ext uri="{BB962C8B-B14F-4D97-AF65-F5344CB8AC3E}">
        <p14:creationId xmlns:p14="http://schemas.microsoft.com/office/powerpoint/2010/main" val="375527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1"/>
          </p:nvPr>
        </p:nvSpPr>
        <p:spPr/>
        <p:txBody>
          <a:bodyPr>
            <a:normAutofit/>
          </a:bodyPr>
          <a:lstStyle/>
          <a:p>
            <a:r>
              <a:rPr lang="ja-JP" altLang="en-US"/>
              <a:t>災害廃棄物対策の推進について</a:t>
            </a:r>
          </a:p>
        </p:txBody>
      </p:sp>
      <p:grpSp>
        <p:nvGrpSpPr>
          <p:cNvPr id="11" name="グループ化 10"/>
          <p:cNvGrpSpPr/>
          <p:nvPr/>
        </p:nvGrpSpPr>
        <p:grpSpPr>
          <a:xfrm>
            <a:off x="251520" y="2449741"/>
            <a:ext cx="2415623" cy="4057109"/>
            <a:chOff x="842596" y="1159120"/>
            <a:chExt cx="920262" cy="5106865"/>
          </a:xfrm>
        </p:grpSpPr>
        <p:sp>
          <p:nvSpPr>
            <p:cNvPr id="12" name="円 11"/>
            <p:cNvSpPr/>
            <p:nvPr/>
          </p:nvSpPr>
          <p:spPr>
            <a:xfrm>
              <a:off x="842596" y="1159120"/>
              <a:ext cx="920262" cy="5106865"/>
            </a:xfrm>
            <a:prstGeom prst="pie">
              <a:avLst>
                <a:gd name="adj1" fmla="val 5400000"/>
                <a:gd name="adj2" fmla="val 16200000"/>
              </a:avLst>
            </a:prstGeom>
            <a:solidFill>
              <a:srgbClr val="009C89"/>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円 12"/>
            <p:cNvSpPr/>
            <p:nvPr/>
          </p:nvSpPr>
          <p:spPr>
            <a:xfrm>
              <a:off x="986782" y="1179006"/>
              <a:ext cx="612993" cy="3359550"/>
            </a:xfrm>
            <a:prstGeom prst="pie">
              <a:avLst>
                <a:gd name="adj1" fmla="val 5400000"/>
                <a:gd name="adj2" fmla="val 16200000"/>
              </a:avLst>
            </a:prstGeom>
            <a:solidFill>
              <a:schemeClr val="accent3">
                <a:lumMod val="75000"/>
              </a:scheme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 name="円 13"/>
            <p:cNvSpPr/>
            <p:nvPr/>
          </p:nvSpPr>
          <p:spPr>
            <a:xfrm>
              <a:off x="1098907" y="1192235"/>
              <a:ext cx="400595" cy="1725798"/>
            </a:xfrm>
            <a:prstGeom prst="pie">
              <a:avLst>
                <a:gd name="adj1" fmla="val 5400000"/>
                <a:gd name="adj2" fmla="val 16200000"/>
              </a:avLst>
            </a:prstGeom>
            <a:solidFill>
              <a:schemeClr val="accent1">
                <a:lumMod val="20000"/>
                <a:lumOff val="80000"/>
              </a:scheme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grpSp>
      <p:grpSp>
        <p:nvGrpSpPr>
          <p:cNvPr id="15" name="グループ化 14"/>
          <p:cNvGrpSpPr/>
          <p:nvPr/>
        </p:nvGrpSpPr>
        <p:grpSpPr>
          <a:xfrm>
            <a:off x="1440704" y="5131223"/>
            <a:ext cx="7339094" cy="1355179"/>
            <a:chOff x="1403648" y="948931"/>
            <a:chExt cx="7416000" cy="1887913"/>
          </a:xfrm>
          <a:solidFill>
            <a:schemeClr val="accent4">
              <a:lumMod val="20000"/>
              <a:lumOff val="80000"/>
            </a:schemeClr>
          </a:solidFill>
        </p:grpSpPr>
        <p:grpSp>
          <p:nvGrpSpPr>
            <p:cNvPr id="16" name="グループ化 20"/>
            <p:cNvGrpSpPr>
              <a:grpSpLocks/>
            </p:cNvGrpSpPr>
            <p:nvPr/>
          </p:nvGrpSpPr>
          <p:grpSpPr bwMode="auto">
            <a:xfrm>
              <a:off x="1403648" y="948931"/>
              <a:ext cx="7416000" cy="1887913"/>
              <a:chOff x="2684843" y="3334910"/>
              <a:chExt cx="7006564" cy="1610904"/>
            </a:xfrm>
            <a:grpFill/>
          </p:grpSpPr>
          <p:sp>
            <p:nvSpPr>
              <p:cNvPr id="18" name="正方形/長方形 17"/>
              <p:cNvSpPr/>
              <p:nvPr/>
            </p:nvSpPr>
            <p:spPr>
              <a:xfrm>
                <a:off x="2684843" y="3334910"/>
                <a:ext cx="7006564" cy="1610904"/>
              </a:xfrm>
              <a:prstGeom prst="rect">
                <a:avLst/>
              </a:prstGeom>
              <a:grpFill/>
              <a:ln w="12700" cap="flat" cmpd="sng" algn="ctr">
                <a:solidFill>
                  <a:srgbClr val="38BEE2">
                    <a:hueOff val="0"/>
                    <a:satOff val="0"/>
                    <a:lumOff val="0"/>
                    <a:alphaOff val="0"/>
                  </a:srgb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 name="テキスト ボックス 18"/>
              <p:cNvSpPr txBox="1"/>
              <p:nvPr/>
            </p:nvSpPr>
            <p:spPr>
              <a:xfrm>
                <a:off x="2684843" y="3334910"/>
                <a:ext cx="7006564" cy="1610904"/>
              </a:xfrm>
              <a:prstGeom prst="rect">
                <a:avLst/>
              </a:prstGeom>
              <a:solidFill>
                <a:srgbClr val="E1FFFB"/>
              </a:solidFill>
              <a:ln>
                <a:noFill/>
              </a:ln>
              <a:effectLst/>
            </p:spPr>
            <p:txBody>
              <a:bodyPr lIns="49976" tIns="49976" rIns="49976" bIns="49976" spcCol="1270" anchor="ctr"/>
              <a:lstStyle/>
              <a:p>
                <a:pPr marL="0" marR="0" lvl="0" indent="0" algn="l" defTabSz="583055" rtl="0" eaLnBrk="0" fontAlgn="base" latinLnBrk="0" hangingPunct="0">
                  <a:lnSpc>
                    <a:spcPct val="90000"/>
                  </a:lnSpc>
                  <a:spcBef>
                    <a:spcPct val="0"/>
                  </a:spcBef>
                  <a:spcAft>
                    <a:spcPct val="35000"/>
                  </a:spcAft>
                  <a:buClrTx/>
                  <a:buSzTx/>
                  <a:buFontTx/>
                  <a:buNone/>
                  <a:tabLst/>
                  <a:defRPr/>
                </a:pPr>
                <a:r>
                  <a:rPr kumimoji="0" lang="ja-JP" altLang="en-US"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rPr>
                  <a:t>全国レベルの</a:t>
                </a:r>
                <a:endParaRPr kumimoji="0" lang="en-US" altLang="ja-JP"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endParaRPr>
              </a:p>
              <a:p>
                <a:pPr marL="0" marR="0" lvl="0" indent="0" algn="l" defTabSz="583055" rtl="0" eaLnBrk="0" fontAlgn="base" latinLnBrk="0" hangingPunct="0">
                  <a:lnSpc>
                    <a:spcPct val="90000"/>
                  </a:lnSpc>
                  <a:spcBef>
                    <a:spcPct val="0"/>
                  </a:spcBef>
                  <a:spcAft>
                    <a:spcPct val="35000"/>
                  </a:spcAft>
                  <a:buClrTx/>
                  <a:buSzTx/>
                  <a:buFontTx/>
                  <a:buNone/>
                  <a:tabLst/>
                  <a:defRPr/>
                </a:pPr>
                <a:r>
                  <a:rPr kumimoji="0" lang="ja-JP" altLang="en-US"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rPr>
                  <a:t>　　　　  取組</a:t>
                </a:r>
              </a:p>
            </p:txBody>
          </p:sp>
        </p:grpSp>
        <p:sp>
          <p:nvSpPr>
            <p:cNvPr id="17" name="正方形/長方形 11"/>
            <p:cNvSpPr>
              <a:spLocks noChangeArrowheads="1"/>
            </p:cNvSpPr>
            <p:nvPr/>
          </p:nvSpPr>
          <p:spPr bwMode="auto">
            <a:xfrm>
              <a:off x="2893475" y="1068040"/>
              <a:ext cx="5760640" cy="1657350"/>
            </a:xfrm>
            <a:prstGeom prst="rect">
              <a:avLst/>
            </a:prstGeom>
            <a:solidFill>
              <a:srgbClr val="E1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00" b="0" i="0" u="none" strike="noStrike" kern="0" cap="none" spc="0" normalizeH="0" baseline="0" noProof="0">
                  <a:ln>
                    <a:noFill/>
                  </a:ln>
                  <a:solidFill>
                    <a:srgbClr val="000000"/>
                  </a:solidFill>
                  <a:effectLst/>
                  <a:uLnTx/>
                  <a:uFillTx/>
                  <a:latin typeface="Meiryo UI"/>
                  <a:ea typeface="Meiryo UI"/>
                  <a:cs typeface="+mn-cs"/>
                </a:rPr>
                <a:t>災害廃棄物処理のノウハウの蓄積・検証</a:t>
              </a: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00" b="0" i="0" u="none" strike="noStrike" kern="0" cap="none" spc="0" normalizeH="0" baseline="0" noProof="0">
                  <a:ln>
                    <a:noFill/>
                  </a:ln>
                  <a:solidFill>
                    <a:srgbClr val="000000"/>
                  </a:solidFill>
                  <a:effectLst/>
                  <a:uLnTx/>
                  <a:uFillTx/>
                  <a:latin typeface="Meiryo UI"/>
                  <a:ea typeface="Meiryo UI"/>
                  <a:cs typeface="+mn-cs"/>
                </a:rPr>
                <a:t>国内の災害廃棄物取組状況の調査</a:t>
              </a: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00" b="0" i="0" u="none" strike="noStrike" kern="0" cap="none" spc="0" normalizeH="0" baseline="0" noProof="0">
                  <a:ln>
                    <a:noFill/>
                  </a:ln>
                  <a:solidFill>
                    <a:srgbClr val="000000"/>
                  </a:solidFill>
                  <a:effectLst/>
                  <a:uLnTx/>
                  <a:uFillTx/>
                  <a:latin typeface="Meiryo UI"/>
                  <a:ea typeface="Meiryo UI"/>
                  <a:cs typeface="+mn-cs"/>
                </a:rPr>
                <a:t>全国規模の地域ブロック間の広域連携の推進</a:t>
              </a: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00" b="0" i="0" u="none" strike="noStrike" kern="0" cap="none" spc="0" normalizeH="0" baseline="0" noProof="0">
                  <a:ln>
                    <a:noFill/>
                  </a:ln>
                  <a:solidFill>
                    <a:srgbClr val="000000"/>
                  </a:solidFill>
                  <a:effectLst/>
                  <a:uLnTx/>
                  <a:uFillTx/>
                  <a:latin typeface="Meiryo UI"/>
                  <a:ea typeface="Meiryo UI"/>
                  <a:cs typeface="+mn-cs"/>
                </a:rPr>
                <a:t>災害廃棄物処理に関する技術開発</a:t>
              </a:r>
              <a:endParaRPr kumimoji="1" lang="en-US" altLang="ja-JP" sz="1500" b="0" i="0" u="none" strike="noStrike" kern="0" cap="none" spc="0" normalizeH="0" baseline="0" noProof="0">
                <a:ln>
                  <a:noFill/>
                </a:ln>
                <a:solidFill>
                  <a:srgbClr val="000000"/>
                </a:solidFill>
                <a:effectLst/>
                <a:uLnTx/>
                <a:uFillTx/>
                <a:latin typeface="Meiryo UI"/>
                <a:ea typeface="Meiryo UI"/>
                <a:cs typeface="+mn-cs"/>
              </a:endParaRP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00" b="0" i="0" u="none" strike="noStrike" kern="0" cap="none" spc="0" normalizeH="0" baseline="0" noProof="0">
                  <a:ln>
                    <a:noFill/>
                  </a:ln>
                  <a:solidFill>
                    <a:srgbClr val="000000"/>
                  </a:solidFill>
                  <a:effectLst/>
                  <a:uLnTx/>
                  <a:uFillTx/>
                  <a:latin typeface="Meiryo UI"/>
                  <a:ea typeface="Meiryo UI"/>
                  <a:cs typeface="+mn-cs"/>
                </a:rPr>
                <a:t>災害廃棄物処理支援ネットワーク（</a:t>
              </a:r>
              <a:r>
                <a:rPr kumimoji="1" lang="en-US" altLang="ja-JP" sz="1500" b="0" i="0" u="none" strike="noStrike" kern="0" cap="none" spc="0" normalizeH="0" baseline="0" noProof="0" err="1">
                  <a:ln>
                    <a:noFill/>
                  </a:ln>
                  <a:solidFill>
                    <a:srgbClr val="000000"/>
                  </a:solidFill>
                  <a:effectLst/>
                  <a:uLnTx/>
                  <a:uFillTx/>
                  <a:latin typeface="Meiryo UI"/>
                  <a:ea typeface="Meiryo UI"/>
                  <a:cs typeface="+mn-cs"/>
                </a:rPr>
                <a:t>D.Waste</a:t>
              </a:r>
              <a:r>
                <a:rPr kumimoji="1" lang="en-US" altLang="ja-JP" sz="1500" b="0" i="0" u="none" strike="noStrike" kern="0" cap="none" spc="0" normalizeH="0" baseline="0" noProof="0">
                  <a:ln>
                    <a:noFill/>
                  </a:ln>
                  <a:solidFill>
                    <a:srgbClr val="000000"/>
                  </a:solidFill>
                  <a:effectLst/>
                  <a:uLnTx/>
                  <a:uFillTx/>
                  <a:latin typeface="Meiryo UI"/>
                  <a:ea typeface="Meiryo UI"/>
                  <a:cs typeface="+mn-cs"/>
                </a:rPr>
                <a:t>-Net</a:t>
              </a:r>
              <a:r>
                <a:rPr kumimoji="1" lang="ja-JP" altLang="en-US" sz="1500" b="0" i="0" u="none" strike="noStrike" kern="0" cap="none" spc="0" normalizeH="0" baseline="0" noProof="0">
                  <a:ln>
                    <a:noFill/>
                  </a:ln>
                  <a:solidFill>
                    <a:srgbClr val="000000"/>
                  </a:solidFill>
                  <a:effectLst/>
                  <a:uLnTx/>
                  <a:uFillTx/>
                  <a:latin typeface="Meiryo UI"/>
                  <a:ea typeface="Meiryo UI"/>
                  <a:cs typeface="+mn-cs"/>
                </a:rPr>
                <a:t>）の整備</a:t>
              </a:r>
              <a:endParaRPr kumimoji="1" lang="en-US" altLang="ja-JP" sz="1500" b="0" i="0" u="none" strike="noStrike" kern="0" cap="none" spc="0" normalizeH="0" baseline="0" noProof="0">
                <a:ln>
                  <a:noFill/>
                </a:ln>
                <a:solidFill>
                  <a:srgbClr val="000000"/>
                </a:solidFill>
                <a:effectLst/>
                <a:uLnTx/>
                <a:uFillTx/>
                <a:latin typeface="Meiryo UI"/>
                <a:ea typeface="Meiryo UI"/>
                <a:cs typeface="+mn-cs"/>
              </a:endParaRP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00" b="0" i="0" u="none" strike="noStrike" kern="0" cap="none" spc="0" normalizeH="0" baseline="0" noProof="0">
                  <a:ln>
                    <a:noFill/>
                  </a:ln>
                  <a:solidFill>
                    <a:srgbClr val="000000"/>
                  </a:solidFill>
                  <a:effectLst/>
                  <a:uLnTx/>
                  <a:uFillTx/>
                  <a:latin typeface="Meiryo UI"/>
                  <a:ea typeface="Meiryo UI"/>
                  <a:cs typeface="+mn-cs"/>
                </a:rPr>
                <a:t>災害廃棄物処理支援員制度（人材バンク制度）の整備　　　　など</a:t>
              </a:r>
            </a:p>
          </p:txBody>
        </p:sp>
      </p:grpSp>
      <p:grpSp>
        <p:nvGrpSpPr>
          <p:cNvPr id="20" name="グループ化 19"/>
          <p:cNvGrpSpPr/>
          <p:nvPr/>
        </p:nvGrpSpPr>
        <p:grpSpPr>
          <a:xfrm>
            <a:off x="1440705" y="3775107"/>
            <a:ext cx="7339094" cy="1343759"/>
            <a:chOff x="1403648" y="2820725"/>
            <a:chExt cx="7416000" cy="1872002"/>
          </a:xfrm>
          <a:solidFill>
            <a:srgbClr val="E6FCFE"/>
          </a:solidFill>
        </p:grpSpPr>
        <p:grpSp>
          <p:nvGrpSpPr>
            <p:cNvPr id="21" name="グループ化 17"/>
            <p:cNvGrpSpPr>
              <a:grpSpLocks/>
            </p:cNvGrpSpPr>
            <p:nvPr/>
          </p:nvGrpSpPr>
          <p:grpSpPr bwMode="auto">
            <a:xfrm>
              <a:off x="1403648" y="2820725"/>
              <a:ext cx="7416000" cy="1872002"/>
              <a:chOff x="2684843" y="3334910"/>
              <a:chExt cx="7006564" cy="1610904"/>
            </a:xfrm>
            <a:grpFill/>
          </p:grpSpPr>
          <p:sp>
            <p:nvSpPr>
              <p:cNvPr id="23" name="正方形/長方形 22"/>
              <p:cNvSpPr/>
              <p:nvPr/>
            </p:nvSpPr>
            <p:spPr>
              <a:xfrm>
                <a:off x="2684843" y="3334910"/>
                <a:ext cx="7006564" cy="1610904"/>
              </a:xfrm>
              <a:prstGeom prst="rect">
                <a:avLst/>
              </a:prstGeom>
              <a:grpFill/>
              <a:ln w="12700" cap="flat" cmpd="sng" algn="ctr">
                <a:solidFill>
                  <a:srgbClr val="38BEE2">
                    <a:hueOff val="0"/>
                    <a:satOff val="0"/>
                    <a:lumOff val="0"/>
                    <a:alphaOff val="0"/>
                  </a:srgb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4" name="テキスト ボックス 23"/>
              <p:cNvSpPr txBox="1"/>
              <p:nvPr/>
            </p:nvSpPr>
            <p:spPr>
              <a:xfrm>
                <a:off x="2684843" y="3410336"/>
                <a:ext cx="7006564" cy="1519036"/>
              </a:xfrm>
              <a:prstGeom prst="rect">
                <a:avLst/>
              </a:prstGeom>
              <a:grpFill/>
              <a:ln>
                <a:noFill/>
              </a:ln>
              <a:effectLst/>
            </p:spPr>
            <p:txBody>
              <a:bodyPr lIns="49976" tIns="49976" rIns="49976" bIns="49976" spcCol="1270" anchor="ctr"/>
              <a:lstStyle/>
              <a:p>
                <a:pPr marL="0" marR="0" lvl="0" indent="0" algn="l" defTabSz="583055" rtl="0" eaLnBrk="0" fontAlgn="base" latinLnBrk="0" hangingPunct="0">
                  <a:lnSpc>
                    <a:spcPct val="90000"/>
                  </a:lnSpc>
                  <a:spcBef>
                    <a:spcPct val="0"/>
                  </a:spcBef>
                  <a:spcAft>
                    <a:spcPct val="35000"/>
                  </a:spcAft>
                  <a:buClrTx/>
                  <a:buSzTx/>
                  <a:buFontTx/>
                  <a:buNone/>
                  <a:tabLst/>
                  <a:defRPr/>
                </a:pPr>
                <a:r>
                  <a:rPr kumimoji="0" lang="ja-JP" altLang="en-US"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rPr>
                  <a:t>地域ブロック</a:t>
                </a:r>
                <a:endParaRPr kumimoji="0" lang="en-US" altLang="ja-JP"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endParaRPr>
              </a:p>
              <a:p>
                <a:pPr marL="0" marR="0" lvl="0" indent="0" algn="l" defTabSz="583055" rtl="0" eaLnBrk="0" fontAlgn="base" latinLnBrk="0" hangingPunct="0">
                  <a:lnSpc>
                    <a:spcPct val="90000"/>
                  </a:lnSpc>
                  <a:spcBef>
                    <a:spcPct val="0"/>
                  </a:spcBef>
                  <a:spcAft>
                    <a:spcPct val="35000"/>
                  </a:spcAft>
                  <a:buClrTx/>
                  <a:buSzTx/>
                  <a:buFontTx/>
                  <a:buNone/>
                  <a:tabLst/>
                  <a:defRPr/>
                </a:pPr>
                <a:r>
                  <a:rPr kumimoji="0" lang="ja-JP" altLang="en-US"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rPr>
                  <a:t>レベルの取組</a:t>
                </a:r>
              </a:p>
            </p:txBody>
          </p:sp>
        </p:grpSp>
        <p:sp>
          <p:nvSpPr>
            <p:cNvPr id="22" name="正方形/長方形 14"/>
            <p:cNvSpPr>
              <a:spLocks noChangeArrowheads="1"/>
            </p:cNvSpPr>
            <p:nvPr/>
          </p:nvSpPr>
          <p:spPr bwMode="auto">
            <a:xfrm>
              <a:off x="2858140" y="2942820"/>
              <a:ext cx="5961508" cy="1717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地域ブロック協議会の運営、他省庁等との連携強化</a:t>
              </a:r>
              <a:endParaRPr kumimoji="1" lang="en-US" altLang="ja-JP" sz="1539" b="0" i="0" u="none" strike="noStrike" kern="0" cap="none" spc="0" normalizeH="0" baseline="0" noProof="0">
                <a:ln>
                  <a:noFill/>
                </a:ln>
                <a:solidFill>
                  <a:srgbClr val="000000"/>
                </a:solidFill>
                <a:effectLst/>
                <a:uLnTx/>
                <a:uFillTx/>
                <a:latin typeface="Meiryo UI"/>
                <a:ea typeface="Meiryo UI"/>
                <a:cs typeface="+mn-cs"/>
              </a:endParaRP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大規模災害に備えた行動計画の策定</a:t>
              </a:r>
              <a:endParaRPr kumimoji="1" lang="en-US" altLang="ja-JP" sz="1539" b="0" i="0" u="none" strike="noStrike" kern="0" cap="none" spc="0" normalizeH="0" baseline="0" noProof="0">
                <a:ln>
                  <a:noFill/>
                </a:ln>
                <a:solidFill>
                  <a:srgbClr val="000000"/>
                </a:solidFill>
                <a:effectLst/>
                <a:uLnTx/>
                <a:uFillTx/>
                <a:latin typeface="Meiryo UI"/>
                <a:ea typeface="Meiryo UI"/>
                <a:cs typeface="+mn-cs"/>
              </a:endParaRP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災害廃棄物対策の取組事例・処理ノウハウの共有</a:t>
              </a: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セミナーや人材交流等の人材育成</a:t>
              </a:r>
              <a:endParaRPr kumimoji="1" lang="en-US" altLang="ja-JP" sz="1539" b="0" i="0" u="none" strike="noStrike" kern="0" cap="none" spc="0" normalizeH="0" baseline="0" noProof="0">
                <a:ln>
                  <a:noFill/>
                </a:ln>
                <a:solidFill>
                  <a:srgbClr val="000000"/>
                </a:solidFill>
                <a:effectLst/>
                <a:uLnTx/>
                <a:uFillTx/>
                <a:latin typeface="Meiryo UI"/>
                <a:ea typeface="Meiryo UI"/>
                <a:cs typeface="+mn-cs"/>
              </a:endParaRP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合同防災訓練の実施　　　　　　　　　　　　　　　　　　　　　　　　　など</a:t>
              </a:r>
            </a:p>
          </p:txBody>
        </p:sp>
      </p:grpSp>
      <p:grpSp>
        <p:nvGrpSpPr>
          <p:cNvPr id="25" name="グループ化 24"/>
          <p:cNvGrpSpPr/>
          <p:nvPr/>
        </p:nvGrpSpPr>
        <p:grpSpPr>
          <a:xfrm>
            <a:off x="1442873" y="2479493"/>
            <a:ext cx="7339094" cy="1369596"/>
            <a:chOff x="1403648" y="5406681"/>
            <a:chExt cx="7416000" cy="1908000"/>
          </a:xfrm>
          <a:solidFill>
            <a:srgbClr val="E6FCFE"/>
          </a:solidFill>
        </p:grpSpPr>
        <p:grpSp>
          <p:nvGrpSpPr>
            <p:cNvPr id="26" name="グループ化 10"/>
            <p:cNvGrpSpPr>
              <a:grpSpLocks/>
            </p:cNvGrpSpPr>
            <p:nvPr/>
          </p:nvGrpSpPr>
          <p:grpSpPr bwMode="auto">
            <a:xfrm>
              <a:off x="1403648" y="5406681"/>
              <a:ext cx="7416000" cy="1908000"/>
              <a:chOff x="2684843" y="3937529"/>
              <a:chExt cx="7006564" cy="1610904"/>
            </a:xfrm>
            <a:grpFill/>
          </p:grpSpPr>
          <p:sp>
            <p:nvSpPr>
              <p:cNvPr id="28" name="正方形/長方形 27"/>
              <p:cNvSpPr/>
              <p:nvPr/>
            </p:nvSpPr>
            <p:spPr>
              <a:xfrm>
                <a:off x="2684843" y="3937529"/>
                <a:ext cx="7006564" cy="1610904"/>
              </a:xfrm>
              <a:prstGeom prst="rect">
                <a:avLst/>
              </a:prstGeom>
              <a:grpFill/>
              <a:ln w="12700" cap="flat" cmpd="sng" algn="ctr">
                <a:solidFill>
                  <a:srgbClr val="38BEE2">
                    <a:hueOff val="0"/>
                    <a:satOff val="0"/>
                    <a:lumOff val="0"/>
                    <a:alphaOff val="0"/>
                  </a:srgb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9" name="テキスト ボックス 28"/>
              <p:cNvSpPr txBox="1"/>
              <p:nvPr/>
            </p:nvSpPr>
            <p:spPr>
              <a:xfrm>
                <a:off x="2693234" y="4022117"/>
                <a:ext cx="1417421" cy="1301661"/>
              </a:xfrm>
              <a:prstGeom prst="rect">
                <a:avLst/>
              </a:prstGeom>
              <a:grpFill/>
              <a:ln>
                <a:noFill/>
              </a:ln>
              <a:effectLst/>
            </p:spPr>
            <p:txBody>
              <a:bodyPr lIns="49976" tIns="49976" rIns="49976" bIns="49976" spcCol="1270" anchor="ctr"/>
              <a:lstStyle/>
              <a:p>
                <a:pPr marL="0" marR="0" lvl="0" indent="0" algn="l" defTabSz="583055" rtl="0" eaLnBrk="0" fontAlgn="base" latinLnBrk="0" hangingPunct="0">
                  <a:lnSpc>
                    <a:spcPct val="90000"/>
                  </a:lnSpc>
                  <a:spcBef>
                    <a:spcPct val="0"/>
                  </a:spcBef>
                  <a:spcAft>
                    <a:spcPct val="35000"/>
                  </a:spcAft>
                  <a:buClrTx/>
                  <a:buSzTx/>
                  <a:buFontTx/>
                  <a:buNone/>
                  <a:tabLst/>
                  <a:defRPr/>
                </a:pPr>
                <a:r>
                  <a:rPr kumimoji="0" lang="ja-JP" altLang="en-US"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rPr>
                  <a:t>地方公共団体</a:t>
                </a:r>
                <a:endParaRPr kumimoji="0" lang="en-US" altLang="ja-JP"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endParaRPr>
              </a:p>
              <a:p>
                <a:pPr marL="0" marR="0" lvl="0" indent="0" algn="l" defTabSz="583055" rtl="0" eaLnBrk="0" fontAlgn="base" latinLnBrk="0" hangingPunct="0">
                  <a:lnSpc>
                    <a:spcPct val="90000"/>
                  </a:lnSpc>
                  <a:spcBef>
                    <a:spcPct val="0"/>
                  </a:spcBef>
                  <a:spcAft>
                    <a:spcPct val="35000"/>
                  </a:spcAft>
                  <a:buClrTx/>
                  <a:buSzTx/>
                  <a:buFontTx/>
                  <a:buNone/>
                  <a:tabLst/>
                  <a:defRPr/>
                </a:pPr>
                <a:r>
                  <a:rPr kumimoji="0" lang="ja-JP" altLang="en-US" sz="1539" b="1" i="0" u="none" strike="noStrike" kern="0" cap="none" spc="0" normalizeH="0" baseline="0" noProof="0">
                    <a:ln>
                      <a:noFill/>
                    </a:ln>
                    <a:solidFill>
                      <a:prstClr val="black">
                        <a:hueOff val="0"/>
                        <a:satOff val="0"/>
                        <a:lumOff val="0"/>
                        <a:alphaOff val="0"/>
                      </a:prstClr>
                    </a:solidFill>
                    <a:effectLst/>
                    <a:uLnTx/>
                    <a:uFillTx/>
                    <a:latin typeface="Meiryo UI"/>
                    <a:ea typeface="Meiryo UI"/>
                    <a:cs typeface="+mn-cs"/>
                  </a:rPr>
                  <a:t>レベルの取組</a:t>
                </a:r>
              </a:p>
            </p:txBody>
          </p:sp>
        </p:grpSp>
        <p:sp>
          <p:nvSpPr>
            <p:cNvPr id="27" name="正方形/長方形 15"/>
            <p:cNvSpPr>
              <a:spLocks noChangeArrowheads="1"/>
            </p:cNvSpPr>
            <p:nvPr/>
          </p:nvSpPr>
          <p:spPr bwMode="auto">
            <a:xfrm>
              <a:off x="2848580" y="5489320"/>
              <a:ext cx="5803393" cy="1673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災害廃棄物処理計画、事業継続計画等の策定</a:t>
              </a:r>
              <a:endParaRPr kumimoji="1" lang="en-US" altLang="ja-JP" sz="1539" b="0" i="0" u="none" strike="noStrike" kern="0" cap="none" spc="0" normalizeH="0" baseline="0" noProof="0">
                <a:ln>
                  <a:noFill/>
                </a:ln>
                <a:solidFill>
                  <a:srgbClr val="000000"/>
                </a:solidFill>
                <a:effectLst/>
                <a:uLnTx/>
                <a:uFillTx/>
                <a:latin typeface="Meiryo UI"/>
                <a:ea typeface="Meiryo UI"/>
                <a:cs typeface="+mn-cs"/>
              </a:endParaRP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廃棄物処理体制の整備（施設整備を含む）</a:t>
              </a:r>
              <a:endParaRPr kumimoji="1" lang="en-US" altLang="ja-JP" sz="1539" b="0" i="0" u="none" strike="noStrike" kern="0" cap="none" spc="0" normalizeH="0" baseline="0" noProof="0">
                <a:ln>
                  <a:noFill/>
                </a:ln>
                <a:solidFill>
                  <a:srgbClr val="000000"/>
                </a:solidFill>
                <a:effectLst/>
                <a:uLnTx/>
                <a:uFillTx/>
                <a:latin typeface="Meiryo UI"/>
                <a:ea typeface="Meiryo UI"/>
                <a:cs typeface="+mn-cs"/>
              </a:endParaRP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都道府県や近隣自治体との連携強化、災害協定の締結</a:t>
              </a:r>
            </a:p>
            <a:p>
              <a:pPr marL="208234" marR="0" lvl="0" indent="-208234" algn="l" defTabSz="666349" rtl="0" eaLnBrk="0" fontAlgn="base" latinLnBrk="0" hangingPunct="0">
                <a:lnSpc>
                  <a:spcPts val="1822"/>
                </a:lnSpc>
                <a:spcBef>
                  <a:spcPct val="0"/>
                </a:spcBef>
                <a:spcAft>
                  <a:spcPct val="0"/>
                </a:spcAft>
                <a:buClrTx/>
                <a:buSzTx/>
                <a:buFont typeface="Wingdings" panose="05000000000000000000" pitchFamily="2" charset="2"/>
                <a:buChar char="Ø"/>
                <a:tabLst/>
                <a:defRPr/>
              </a:pPr>
              <a:r>
                <a:rPr kumimoji="1" lang="ja-JP" altLang="en-US" sz="1539" b="0" i="0" u="none" strike="noStrike" kern="0" cap="none" spc="0" normalizeH="0" baseline="0" noProof="0">
                  <a:ln>
                    <a:noFill/>
                  </a:ln>
                  <a:solidFill>
                    <a:srgbClr val="000000"/>
                  </a:solidFill>
                  <a:effectLst/>
                  <a:uLnTx/>
                  <a:uFillTx/>
                  <a:latin typeface="Meiryo UI"/>
                  <a:ea typeface="Meiryo UI"/>
                  <a:cs typeface="+mn-cs"/>
                </a:rPr>
                <a:t>人材育成・確保、研修・セミナーへの参加　　　　　　　　　　　　　　など</a:t>
              </a:r>
              <a:endParaRPr kumimoji="1" lang="en-US" altLang="ja-JP" sz="1539" b="0" i="0" u="none" strike="noStrike" kern="0" cap="none" spc="0" normalizeH="0" baseline="0" noProof="0">
                <a:ln>
                  <a:noFill/>
                </a:ln>
                <a:solidFill>
                  <a:srgbClr val="000000"/>
                </a:solidFill>
                <a:effectLst/>
                <a:uLnTx/>
                <a:uFillTx/>
                <a:latin typeface="Meiryo UI"/>
                <a:ea typeface="Meiryo UI"/>
                <a:cs typeface="+mn-cs"/>
              </a:endParaRPr>
            </a:p>
          </p:txBody>
        </p:sp>
      </p:grpSp>
      <p:sp>
        <p:nvSpPr>
          <p:cNvPr id="30" name="角丸四角形 29"/>
          <p:cNvSpPr/>
          <p:nvPr/>
        </p:nvSpPr>
        <p:spPr>
          <a:xfrm>
            <a:off x="482289" y="1141668"/>
            <a:ext cx="8297509" cy="1157764"/>
          </a:xfrm>
          <a:prstGeom prst="roundRect">
            <a:avLst/>
          </a:prstGeom>
          <a:ln w="19050">
            <a:solidFill>
              <a:schemeClr val="accent2"/>
            </a:solidFill>
          </a:ln>
        </p:spPr>
        <p:txBody>
          <a:bodyPr wrap="square">
            <a:spAutoFit/>
          </a:bodyPr>
          <a:lstStyle/>
          <a:p>
            <a:pPr marL="0" marR="0" lvl="0" indent="0" algn="l" defTabSz="83955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国（環境省）での施策方針</a:t>
            </a:r>
            <a:endParaRPr kumimoji="1" lang="en-US" altLang="ja-JP"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44373" marR="0" lvl="0" indent="-244373" algn="l" defTabSz="839550" rtl="0" eaLnBrk="1" fontAlgn="auto" latinLnBrk="0" hangingPunct="1">
              <a:lnSpc>
                <a:spcPct val="100000"/>
              </a:lnSpc>
              <a:spcBef>
                <a:spcPct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まずは地方公共団体レベルで災害廃棄物の処理を行える体制作りをサポート</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44373" marR="0" lvl="0" indent="-244373" algn="l" defTabSz="839550" rtl="0" eaLnBrk="1" fontAlgn="auto" latinLnBrk="0" hangingPunct="1">
              <a:lnSpc>
                <a:spcPct val="100000"/>
              </a:lnSpc>
              <a:spcBef>
                <a:spcPct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同時に、市区町村で処理が難しい場合等に備え、広域レベルでの連携支援体制を構築</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839550" rtl="0" eaLnBrk="1" fontAlgn="auto" latinLnBrk="0" hangingPunct="1">
              <a:lnSpc>
                <a:spcPct val="100000"/>
              </a:lnSpc>
              <a:spcBef>
                <a:spcPct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400" b="0" i="0" u="none" strike="noStrike" kern="1200" cap="none" spc="0" normalizeH="0" baseline="0" noProof="0">
                <a:ln>
                  <a:noFill/>
                </a:ln>
                <a:solidFill>
                  <a:srgbClr val="C00000"/>
                </a:solidFill>
                <a:effectLst/>
                <a:uLnTx/>
                <a:uFillTx/>
                <a:latin typeface="Calibri" panose="020F0502020204030204"/>
                <a:ea typeface="メイリオ" panose="020B0604030504040204" pitchFamily="50" charset="-128"/>
                <a:cs typeface="+mn-cs"/>
              </a:rPr>
              <a:t>災害廃棄物は市区町村が主体となって処理</a:t>
            </a:r>
            <a:endParaRPr kumimoji="1" lang="en-US" altLang="ja-JP" sz="1400" b="0" i="0" u="none" strike="noStrike" kern="1200" cap="none" spc="0" normalizeH="0" baseline="0" noProof="0">
              <a:ln>
                <a:noFill/>
              </a:ln>
              <a:solidFill>
                <a:srgbClr val="C00000"/>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93618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noAutofit/>
          </a:bodyPr>
          <a:lstStyle/>
          <a:p>
            <a:pPr algn="ctr"/>
            <a:r>
              <a:rPr lang="ja-JP" altLang="en-US"/>
              <a:t>災害廃棄物処理計画の策定状況</a:t>
            </a:r>
          </a:p>
        </p:txBody>
      </p:sp>
      <p:grpSp>
        <p:nvGrpSpPr>
          <p:cNvPr id="110" name="グループ化 109">
            <a:extLst>
              <a:ext uri="{FF2B5EF4-FFF2-40B4-BE49-F238E27FC236}">
                <a16:creationId xmlns:a16="http://schemas.microsoft.com/office/drawing/2014/main" id="{02442414-808A-AE0D-3C94-2CA6BDB2CCB3}"/>
              </a:ext>
            </a:extLst>
          </p:cNvPr>
          <p:cNvGrpSpPr/>
          <p:nvPr/>
        </p:nvGrpSpPr>
        <p:grpSpPr>
          <a:xfrm>
            <a:off x="254472" y="6239649"/>
            <a:ext cx="8566000" cy="584775"/>
            <a:chOff x="281751" y="6179427"/>
            <a:chExt cx="7663725" cy="453959"/>
          </a:xfrm>
        </p:grpSpPr>
        <p:sp>
          <p:nvSpPr>
            <p:cNvPr id="111" name="角丸四角形 31">
              <a:extLst>
                <a:ext uri="{FF2B5EF4-FFF2-40B4-BE49-F238E27FC236}">
                  <a16:creationId xmlns:a16="http://schemas.microsoft.com/office/drawing/2014/main" id="{3B52FEE9-231F-5756-837C-810A222635B0}"/>
                </a:ext>
              </a:extLst>
            </p:cNvPr>
            <p:cNvSpPr/>
            <p:nvPr/>
          </p:nvSpPr>
          <p:spPr>
            <a:xfrm>
              <a:off x="281751" y="6229203"/>
              <a:ext cx="1251529" cy="354406"/>
            </a:xfrm>
            <a:prstGeom prst="roundRect">
              <a:avLst>
                <a:gd name="adj" fmla="val 0"/>
              </a:avLst>
            </a:prstGeom>
            <a:solidFill>
              <a:srgbClr val="43B99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今後の</a:t>
              </a:r>
              <a:br>
                <a:rPr kumimoji="0" lang="en-US" altLang="ja-JP"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0" lang="ja-JP" altLang="en-US"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施策課題</a:t>
              </a:r>
            </a:p>
          </p:txBody>
        </p:sp>
        <p:sp>
          <p:nvSpPr>
            <p:cNvPr id="112" name="テキスト ボックス 111">
              <a:extLst>
                <a:ext uri="{FF2B5EF4-FFF2-40B4-BE49-F238E27FC236}">
                  <a16:creationId xmlns:a16="http://schemas.microsoft.com/office/drawing/2014/main" id="{AAEDF1E7-E34C-2526-7BDB-6BFA3529BFBF}"/>
                </a:ext>
              </a:extLst>
            </p:cNvPr>
            <p:cNvSpPr txBox="1"/>
            <p:nvPr/>
          </p:nvSpPr>
          <p:spPr>
            <a:xfrm>
              <a:off x="1760845" y="6179427"/>
              <a:ext cx="6184631" cy="453959"/>
            </a:xfrm>
            <a:prstGeom prst="rect">
              <a:avLst/>
            </a:prstGeom>
            <a:noFill/>
          </p:spPr>
          <p:txBody>
            <a:bodyPr wrap="square" rtlCol="0" anchor="ctr">
              <a:spAutoFit/>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ja-JP"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未策定自治体における計画策定促進</a:t>
              </a:r>
              <a:endParaRPr kumimoji="0" lang="en-US" altLang="ja-JP"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ja-JP"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策定済み自治体における必要に応じた</a:t>
              </a:r>
              <a:r>
                <a:rPr kumimoji="0"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実効性のある</a:t>
              </a:r>
              <a:r>
                <a:rPr kumimoji="0" lang="ja-JP" altLang="ja-JP"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計画</a:t>
              </a:r>
              <a:r>
                <a:rPr kumimoji="0"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への</a:t>
              </a:r>
              <a:r>
                <a:rPr kumimoji="0" lang="ja-JP" altLang="ja-JP"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改訂促進</a:t>
              </a:r>
              <a:endParaRPr kumimoji="0"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3" name="グループ化 2">
            <a:extLst>
              <a:ext uri="{FF2B5EF4-FFF2-40B4-BE49-F238E27FC236}">
                <a16:creationId xmlns:a16="http://schemas.microsoft.com/office/drawing/2014/main" id="{544A0493-9C7B-B47F-C0AF-1D185470A67B}"/>
              </a:ext>
            </a:extLst>
          </p:cNvPr>
          <p:cNvGrpSpPr/>
          <p:nvPr/>
        </p:nvGrpSpPr>
        <p:grpSpPr>
          <a:xfrm>
            <a:off x="1835351" y="5587626"/>
            <a:ext cx="7035979" cy="705142"/>
            <a:chOff x="1590503" y="5478322"/>
            <a:chExt cx="7368071" cy="775632"/>
          </a:xfrm>
        </p:grpSpPr>
        <p:sp>
          <p:nvSpPr>
            <p:cNvPr id="4" name="テキスト ボックス 17">
              <a:extLst>
                <a:ext uri="{FF2B5EF4-FFF2-40B4-BE49-F238E27FC236}">
                  <a16:creationId xmlns:a16="http://schemas.microsoft.com/office/drawing/2014/main" id="{2B68D8FA-6060-5D6C-26DB-AAE4FE2DD594}"/>
                </a:ext>
              </a:extLst>
            </p:cNvPr>
            <p:cNvSpPr txBox="1">
              <a:spLocks noChangeArrowheads="1"/>
            </p:cNvSpPr>
            <p:nvPr/>
          </p:nvSpPr>
          <p:spPr bwMode="auto">
            <a:xfrm>
              <a:off x="1598236" y="5478322"/>
              <a:ext cx="7360338" cy="2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71925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第５次循環型社会形成推進基本計画に基づく</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2030</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年度目標（都道府県：</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市区町村：</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24">
              <a:extLst>
                <a:ext uri="{FF2B5EF4-FFF2-40B4-BE49-F238E27FC236}">
                  <a16:creationId xmlns:a16="http://schemas.microsoft.com/office/drawing/2014/main" id="{ABC100D9-E663-E86E-DF88-B1A37B0779A6}"/>
                </a:ext>
              </a:extLst>
            </p:cNvPr>
            <p:cNvSpPr txBox="1">
              <a:spLocks noChangeArrowheads="1"/>
            </p:cNvSpPr>
            <p:nvPr/>
          </p:nvSpPr>
          <p:spPr bwMode="auto">
            <a:xfrm>
              <a:off x="1590503" y="5992570"/>
              <a:ext cx="4478561" cy="23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71925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25</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年度以前は市町村の策定率のみ調査を実施</a:t>
              </a:r>
              <a:endPar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17">
              <a:extLst>
                <a:ext uri="{FF2B5EF4-FFF2-40B4-BE49-F238E27FC236}">
                  <a16:creationId xmlns:a16="http://schemas.microsoft.com/office/drawing/2014/main" id="{14253791-0EF3-BFDC-11F3-1FA4B7B0B96C}"/>
                </a:ext>
              </a:extLst>
            </p:cNvPr>
            <p:cNvSpPr txBox="1">
              <a:spLocks noChangeArrowheads="1"/>
            </p:cNvSpPr>
            <p:nvPr/>
          </p:nvSpPr>
          <p:spPr bwMode="auto">
            <a:xfrm>
              <a:off x="4661321" y="5992570"/>
              <a:ext cx="3238197" cy="2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71925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データの取得時点は各年度末</a:t>
              </a:r>
              <a:endPar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17">
              <a:extLst>
                <a:ext uri="{FF2B5EF4-FFF2-40B4-BE49-F238E27FC236}">
                  <a16:creationId xmlns:a16="http://schemas.microsoft.com/office/drawing/2014/main" id="{58E9B622-AC0A-C90D-42C9-84EEB4972715}"/>
                </a:ext>
              </a:extLst>
            </p:cNvPr>
            <p:cNvSpPr txBox="1">
              <a:spLocks noChangeArrowheads="1"/>
            </p:cNvSpPr>
            <p:nvPr/>
          </p:nvSpPr>
          <p:spPr bwMode="auto">
            <a:xfrm>
              <a:off x="1598236" y="5642232"/>
              <a:ext cx="7360338" cy="2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71925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国土強靱化年次計画</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2023</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、同年次計画</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に基づく</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年度目標（市区町村：</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85</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17">
              <a:extLst>
                <a:ext uri="{FF2B5EF4-FFF2-40B4-BE49-F238E27FC236}">
                  <a16:creationId xmlns:a16="http://schemas.microsoft.com/office/drawing/2014/main" id="{607BC68A-17F2-3382-878F-3BCB0DBA0884}"/>
                </a:ext>
              </a:extLst>
            </p:cNvPr>
            <p:cNvSpPr txBox="1">
              <a:spLocks noChangeArrowheads="1"/>
            </p:cNvSpPr>
            <p:nvPr/>
          </p:nvSpPr>
          <p:spPr bwMode="auto">
            <a:xfrm>
              <a:off x="1594369" y="5817401"/>
              <a:ext cx="7360338" cy="2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719251"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第４次循環型社会形成推進基本計画に基づく</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年度目標（都道府県：</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市区町村：</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60</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38" name="四角形: 角を丸くする 37">
            <a:extLst>
              <a:ext uri="{FF2B5EF4-FFF2-40B4-BE49-F238E27FC236}">
                <a16:creationId xmlns:a16="http://schemas.microsoft.com/office/drawing/2014/main" id="{429E1FEC-5587-80DA-86C0-89CA0D35B7C4}"/>
              </a:ext>
            </a:extLst>
          </p:cNvPr>
          <p:cNvSpPr/>
          <p:nvPr/>
        </p:nvSpPr>
        <p:spPr>
          <a:xfrm>
            <a:off x="392077" y="970746"/>
            <a:ext cx="8133593" cy="1441987"/>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市区町村の処理計画策定率は年々上昇している。</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市区町村の策定率が当初目標の</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60%</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を超えたことから、国土強靱化年次計画にて令和７年度</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85%</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と目標を見直した。また、</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第５次循環型社会形成推進基本計画にて令和</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％の目標を設定。</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新目標の達成に向けて自治体への支援を促進している。</a:t>
            </a:r>
            <a:endParaRPr kumimoji="0" lang="ja-JP" altLang="en-US" sz="16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nvGrpSpPr>
          <p:cNvPr id="40" name="グループ化 39">
            <a:extLst>
              <a:ext uri="{FF2B5EF4-FFF2-40B4-BE49-F238E27FC236}">
                <a16:creationId xmlns:a16="http://schemas.microsoft.com/office/drawing/2014/main" id="{312033AD-614B-C921-F047-5FCB2F8277CA}"/>
              </a:ext>
            </a:extLst>
          </p:cNvPr>
          <p:cNvGrpSpPr/>
          <p:nvPr/>
        </p:nvGrpSpPr>
        <p:grpSpPr>
          <a:xfrm>
            <a:off x="611560" y="2503939"/>
            <a:ext cx="7920879" cy="3062270"/>
            <a:chOff x="392077" y="2224698"/>
            <a:chExt cx="8294738" cy="3368393"/>
          </a:xfrm>
        </p:grpSpPr>
        <p:graphicFrame>
          <p:nvGraphicFramePr>
            <p:cNvPr id="41" name="グラフ 40">
              <a:extLst>
                <a:ext uri="{FF2B5EF4-FFF2-40B4-BE49-F238E27FC236}">
                  <a16:creationId xmlns:a16="http://schemas.microsoft.com/office/drawing/2014/main" id="{E0DB0731-037D-2884-B080-D5E0287667E9}"/>
                </a:ext>
              </a:extLst>
            </p:cNvPr>
            <p:cNvGraphicFramePr>
              <a:graphicFrameLocks/>
            </p:cNvGraphicFramePr>
            <p:nvPr/>
          </p:nvGraphicFramePr>
          <p:xfrm>
            <a:off x="392077" y="2224698"/>
            <a:ext cx="8064895" cy="3302295"/>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直線コネクタ 41">
              <a:extLst>
                <a:ext uri="{FF2B5EF4-FFF2-40B4-BE49-F238E27FC236}">
                  <a16:creationId xmlns:a16="http://schemas.microsoft.com/office/drawing/2014/main" id="{F55E3268-CBEB-4531-7119-CA75E7791DAF}"/>
                </a:ext>
              </a:extLst>
            </p:cNvPr>
            <p:cNvCxnSpPr/>
            <p:nvPr/>
          </p:nvCxnSpPr>
          <p:spPr bwMode="auto">
            <a:xfrm>
              <a:off x="1622785" y="3491308"/>
              <a:ext cx="6476492" cy="0"/>
            </a:xfrm>
            <a:prstGeom prst="line">
              <a:avLst/>
            </a:prstGeom>
            <a:ln w="254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テキスト ボックス 42">
              <a:extLst>
                <a:ext uri="{FF2B5EF4-FFF2-40B4-BE49-F238E27FC236}">
                  <a16:creationId xmlns:a16="http://schemas.microsoft.com/office/drawing/2014/main" id="{70ABBB7B-C4CB-D091-F71D-756E7B84FC31}"/>
                </a:ext>
              </a:extLst>
            </p:cNvPr>
            <p:cNvSpPr txBox="1"/>
            <p:nvPr/>
          </p:nvSpPr>
          <p:spPr>
            <a:xfrm>
              <a:off x="1514472" y="2342556"/>
              <a:ext cx="1442897" cy="28790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都道府県目標値</a:t>
              </a:r>
            </a:p>
          </p:txBody>
        </p:sp>
        <p:sp>
          <p:nvSpPr>
            <p:cNvPr id="44" name="テキスト ボックス 43">
              <a:extLst>
                <a:ext uri="{FF2B5EF4-FFF2-40B4-BE49-F238E27FC236}">
                  <a16:creationId xmlns:a16="http://schemas.microsoft.com/office/drawing/2014/main" id="{A359ADDB-B6F4-E76C-9CC1-B76660537BD1}"/>
                </a:ext>
              </a:extLst>
            </p:cNvPr>
            <p:cNvSpPr txBox="1"/>
            <p:nvPr/>
          </p:nvSpPr>
          <p:spPr>
            <a:xfrm>
              <a:off x="1526281" y="3246289"/>
              <a:ext cx="2485319" cy="28790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市区町村目標値（</a:t>
              </a:r>
              <a:r>
                <a:rPr kumimoji="1" lang="en-US" altLang="ja-JP" sz="1101"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2025</a:t>
              </a:r>
              <a:r>
                <a:rPr kumimoji="1" lang="ja-JP" altLang="en-US" sz="1101"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年度目標）</a:t>
              </a:r>
              <a:endParaRPr kumimoji="1" lang="en-US" altLang="ja-JP" sz="1101"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45" name="テキスト ボックス 44">
              <a:extLst>
                <a:ext uri="{FF2B5EF4-FFF2-40B4-BE49-F238E27FC236}">
                  <a16:creationId xmlns:a16="http://schemas.microsoft.com/office/drawing/2014/main" id="{9B49BD39-2390-8446-1AD9-ABA210FFDBAF}"/>
                </a:ext>
              </a:extLst>
            </p:cNvPr>
            <p:cNvSpPr txBox="1"/>
            <p:nvPr/>
          </p:nvSpPr>
          <p:spPr>
            <a:xfrm>
              <a:off x="1665954" y="4726064"/>
              <a:ext cx="689751"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145</a:t>
              </a:r>
              <a:endParaRPr kumimoji="1" lang="ja-JP" altLang="en-US"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a:extLst>
                <a:ext uri="{FF2B5EF4-FFF2-40B4-BE49-F238E27FC236}">
                  <a16:creationId xmlns:a16="http://schemas.microsoft.com/office/drawing/2014/main" id="{54B53892-6A38-80A4-BDAB-5BE1258DBA46}"/>
                </a:ext>
              </a:extLst>
            </p:cNvPr>
            <p:cNvSpPr txBox="1"/>
            <p:nvPr/>
          </p:nvSpPr>
          <p:spPr>
            <a:xfrm>
              <a:off x="2333207" y="4720739"/>
              <a:ext cx="689751"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148</a:t>
              </a:r>
              <a:endParaRPr kumimoji="1" lang="ja-JP" altLang="en-US"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a:extLst>
                <a:ext uri="{FF2B5EF4-FFF2-40B4-BE49-F238E27FC236}">
                  <a16:creationId xmlns:a16="http://schemas.microsoft.com/office/drawing/2014/main" id="{EA8143F7-88D3-285E-B665-BC7B951C2988}"/>
                </a:ext>
              </a:extLst>
            </p:cNvPr>
            <p:cNvSpPr txBox="1"/>
            <p:nvPr/>
          </p:nvSpPr>
          <p:spPr>
            <a:xfrm>
              <a:off x="2776819" y="4392576"/>
              <a:ext cx="55305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364</a:t>
              </a:r>
              <a:endParaRPr kumimoji="1" lang="ja-JP" altLang="en-US"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8" name="テキスト ボックス 47">
              <a:extLst>
                <a:ext uri="{FF2B5EF4-FFF2-40B4-BE49-F238E27FC236}">
                  <a16:creationId xmlns:a16="http://schemas.microsoft.com/office/drawing/2014/main" id="{4A583680-F490-DA23-69DA-60E58AA6A80A}"/>
                </a:ext>
              </a:extLst>
            </p:cNvPr>
            <p:cNvSpPr txBox="1"/>
            <p:nvPr/>
          </p:nvSpPr>
          <p:spPr>
            <a:xfrm>
              <a:off x="3394092" y="4306483"/>
              <a:ext cx="553052"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412</a:t>
              </a:r>
              <a:endParaRPr kumimoji="1" lang="ja-JP" altLang="en-US"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a:extLst>
                <a:ext uri="{FF2B5EF4-FFF2-40B4-BE49-F238E27FC236}">
                  <a16:creationId xmlns:a16="http://schemas.microsoft.com/office/drawing/2014/main" id="{EBA5F131-B0A0-9173-A3F5-CCFEDBEE78B9}"/>
                </a:ext>
              </a:extLst>
            </p:cNvPr>
            <p:cNvSpPr txBox="1"/>
            <p:nvPr/>
          </p:nvSpPr>
          <p:spPr>
            <a:xfrm>
              <a:off x="2152026" y="4774356"/>
              <a:ext cx="689751"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 name="テキスト ボックス 49">
              <a:extLst>
                <a:ext uri="{FF2B5EF4-FFF2-40B4-BE49-F238E27FC236}">
                  <a16:creationId xmlns:a16="http://schemas.microsoft.com/office/drawing/2014/main" id="{A96FFBDF-BBD9-4AC5-A871-77463A35A96D}"/>
                </a:ext>
              </a:extLst>
            </p:cNvPr>
            <p:cNvSpPr txBox="1"/>
            <p:nvPr/>
          </p:nvSpPr>
          <p:spPr>
            <a:xfrm>
              <a:off x="2786749" y="3743486"/>
              <a:ext cx="638407"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a:t>
              </a:r>
              <a:endParaRPr kumimoji="1" lang="ja-JP" altLang="en-US"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E8020333-7E45-9027-74F7-32C7AFD64385}"/>
                </a:ext>
              </a:extLst>
            </p:cNvPr>
            <p:cNvSpPr txBox="1"/>
            <p:nvPr/>
          </p:nvSpPr>
          <p:spPr>
            <a:xfrm>
              <a:off x="7906989" y="5331707"/>
              <a:ext cx="779826" cy="261384"/>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４</a:t>
              </a: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endPar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2" name="テキスト ボックス 51">
              <a:extLst>
                <a:ext uri="{FF2B5EF4-FFF2-40B4-BE49-F238E27FC236}">
                  <a16:creationId xmlns:a16="http://schemas.microsoft.com/office/drawing/2014/main" id="{774F5291-3576-46CE-7B01-8A58F0E0F7F8}"/>
                </a:ext>
              </a:extLst>
            </p:cNvPr>
            <p:cNvSpPr txBox="1"/>
            <p:nvPr/>
          </p:nvSpPr>
          <p:spPr>
            <a:xfrm>
              <a:off x="4050837" y="4213560"/>
              <a:ext cx="553052"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475</a:t>
              </a:r>
              <a:endParaRPr kumimoji="1" lang="ja-JP" altLang="en-US"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3" name="テキスト ボックス 52">
              <a:extLst>
                <a:ext uri="{FF2B5EF4-FFF2-40B4-BE49-F238E27FC236}">
                  <a16:creationId xmlns:a16="http://schemas.microsoft.com/office/drawing/2014/main" id="{765F000A-B959-4234-EF86-86528D19AE14}"/>
                </a:ext>
              </a:extLst>
            </p:cNvPr>
            <p:cNvSpPr txBox="1"/>
            <p:nvPr/>
          </p:nvSpPr>
          <p:spPr>
            <a:xfrm>
              <a:off x="3789082" y="2531642"/>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40</a:t>
              </a:r>
            </a:p>
          </p:txBody>
        </p:sp>
        <p:cxnSp>
          <p:nvCxnSpPr>
            <p:cNvPr id="54" name="直線コネクタ 53">
              <a:extLst>
                <a:ext uri="{FF2B5EF4-FFF2-40B4-BE49-F238E27FC236}">
                  <a16:creationId xmlns:a16="http://schemas.microsoft.com/office/drawing/2014/main" id="{462D2C92-2D2A-B15A-17FC-ADEE7DA81733}"/>
                </a:ext>
              </a:extLst>
            </p:cNvPr>
            <p:cNvCxnSpPr/>
            <p:nvPr/>
          </p:nvCxnSpPr>
          <p:spPr bwMode="auto">
            <a:xfrm>
              <a:off x="1627701" y="2355456"/>
              <a:ext cx="6471575" cy="0"/>
            </a:xfrm>
            <a:prstGeom prst="line">
              <a:avLst/>
            </a:prstGeom>
            <a:ln w="254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 name="テキスト ボックス 54">
              <a:extLst>
                <a:ext uri="{FF2B5EF4-FFF2-40B4-BE49-F238E27FC236}">
                  <a16:creationId xmlns:a16="http://schemas.microsoft.com/office/drawing/2014/main" id="{A7B50AC5-F943-3ADE-B2C0-B2B0E5BA1948}"/>
                </a:ext>
              </a:extLst>
            </p:cNvPr>
            <p:cNvSpPr txBox="1"/>
            <p:nvPr/>
          </p:nvSpPr>
          <p:spPr>
            <a:xfrm>
              <a:off x="3408003" y="3554268"/>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27</a:t>
              </a:r>
            </a:p>
          </p:txBody>
        </p:sp>
        <p:sp>
          <p:nvSpPr>
            <p:cNvPr id="56" name="テキスト ボックス 55">
              <a:extLst>
                <a:ext uri="{FF2B5EF4-FFF2-40B4-BE49-F238E27FC236}">
                  <a16:creationId xmlns:a16="http://schemas.microsoft.com/office/drawing/2014/main" id="{7181DCD3-8BBC-1AA7-6F94-3837697DF5A8}"/>
                </a:ext>
              </a:extLst>
            </p:cNvPr>
            <p:cNvSpPr txBox="1"/>
            <p:nvPr/>
          </p:nvSpPr>
          <p:spPr>
            <a:xfrm>
              <a:off x="4632229" y="2329262"/>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46</a:t>
              </a:r>
            </a:p>
          </p:txBody>
        </p:sp>
        <p:sp>
          <p:nvSpPr>
            <p:cNvPr id="57" name="テキスト ボックス 56">
              <a:extLst>
                <a:ext uri="{FF2B5EF4-FFF2-40B4-BE49-F238E27FC236}">
                  <a16:creationId xmlns:a16="http://schemas.microsoft.com/office/drawing/2014/main" id="{26A8FD94-5913-4401-A3A8-C709EB0A859D}"/>
                </a:ext>
              </a:extLst>
            </p:cNvPr>
            <p:cNvSpPr txBox="1"/>
            <p:nvPr/>
          </p:nvSpPr>
          <p:spPr>
            <a:xfrm>
              <a:off x="4663189" y="3840180"/>
              <a:ext cx="645109"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674</a:t>
              </a:r>
            </a:p>
          </p:txBody>
        </p:sp>
        <p:sp>
          <p:nvSpPr>
            <p:cNvPr id="58" name="テキスト ボックス 57">
              <a:extLst>
                <a:ext uri="{FF2B5EF4-FFF2-40B4-BE49-F238E27FC236}">
                  <a16:creationId xmlns:a16="http://schemas.microsoft.com/office/drawing/2014/main" id="{DA4556EA-D848-98C3-8090-1F7274210059}"/>
                </a:ext>
              </a:extLst>
            </p:cNvPr>
            <p:cNvSpPr txBox="1"/>
            <p:nvPr/>
          </p:nvSpPr>
          <p:spPr>
            <a:xfrm>
              <a:off x="5301429" y="2319945"/>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46</a:t>
              </a:r>
            </a:p>
          </p:txBody>
        </p:sp>
        <p:sp>
          <p:nvSpPr>
            <p:cNvPr id="59" name="テキスト ボックス 58">
              <a:extLst>
                <a:ext uri="{FF2B5EF4-FFF2-40B4-BE49-F238E27FC236}">
                  <a16:creationId xmlns:a16="http://schemas.microsoft.com/office/drawing/2014/main" id="{23057BF0-5E11-4D87-8488-7AFC5AAD3CBF}"/>
                </a:ext>
              </a:extLst>
            </p:cNvPr>
            <p:cNvSpPr txBox="1"/>
            <p:nvPr/>
          </p:nvSpPr>
          <p:spPr>
            <a:xfrm>
              <a:off x="5308297" y="3538247"/>
              <a:ext cx="645109" cy="314486"/>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889</a:t>
              </a:r>
            </a:p>
          </p:txBody>
        </p:sp>
        <p:sp>
          <p:nvSpPr>
            <p:cNvPr id="60" name="テキスト ボックス 59">
              <a:extLst>
                <a:ext uri="{FF2B5EF4-FFF2-40B4-BE49-F238E27FC236}">
                  <a16:creationId xmlns:a16="http://schemas.microsoft.com/office/drawing/2014/main" id="{832CCF13-AE3B-F51A-0244-4D833F2E259A}"/>
                </a:ext>
              </a:extLst>
            </p:cNvPr>
            <p:cNvSpPr txBox="1"/>
            <p:nvPr/>
          </p:nvSpPr>
          <p:spPr>
            <a:xfrm>
              <a:off x="5868207" y="2327570"/>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61" name="テキスト ボックス 60">
              <a:extLst>
                <a:ext uri="{FF2B5EF4-FFF2-40B4-BE49-F238E27FC236}">
                  <a16:creationId xmlns:a16="http://schemas.microsoft.com/office/drawing/2014/main" id="{6254EEF2-0294-B012-3E9F-77A0A8A19E01}"/>
                </a:ext>
              </a:extLst>
            </p:cNvPr>
            <p:cNvSpPr txBox="1"/>
            <p:nvPr/>
          </p:nvSpPr>
          <p:spPr>
            <a:xfrm>
              <a:off x="5765529" y="3109512"/>
              <a:ext cx="780085"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1131</a:t>
              </a:r>
            </a:p>
          </p:txBody>
        </p:sp>
        <p:sp>
          <p:nvSpPr>
            <p:cNvPr id="62" name="テキスト ボックス 61">
              <a:extLst>
                <a:ext uri="{FF2B5EF4-FFF2-40B4-BE49-F238E27FC236}">
                  <a16:creationId xmlns:a16="http://schemas.microsoft.com/office/drawing/2014/main" id="{FD4C38ED-CD9D-AE47-E6BD-3A2407F0CF58}"/>
                </a:ext>
              </a:extLst>
            </p:cNvPr>
            <p:cNvSpPr txBox="1"/>
            <p:nvPr/>
          </p:nvSpPr>
          <p:spPr>
            <a:xfrm>
              <a:off x="6484801" y="2327786"/>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63" name="テキスト ボックス 62">
              <a:extLst>
                <a:ext uri="{FF2B5EF4-FFF2-40B4-BE49-F238E27FC236}">
                  <a16:creationId xmlns:a16="http://schemas.microsoft.com/office/drawing/2014/main" id="{125AABF5-E1D2-DC5C-67F5-F4D87C6210E7}"/>
                </a:ext>
              </a:extLst>
            </p:cNvPr>
            <p:cNvSpPr txBox="1"/>
            <p:nvPr/>
          </p:nvSpPr>
          <p:spPr>
            <a:xfrm>
              <a:off x="6468747" y="2941968"/>
              <a:ext cx="660373"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1256</a:t>
              </a:r>
            </a:p>
          </p:txBody>
        </p:sp>
        <p:sp>
          <p:nvSpPr>
            <p:cNvPr id="64" name="テキスト ボックス 63">
              <a:extLst>
                <a:ext uri="{FF2B5EF4-FFF2-40B4-BE49-F238E27FC236}">
                  <a16:creationId xmlns:a16="http://schemas.microsoft.com/office/drawing/2014/main" id="{76A88316-B4F4-F54C-1412-8F420BA84BB9}"/>
                </a:ext>
              </a:extLst>
            </p:cNvPr>
            <p:cNvSpPr txBox="1"/>
            <p:nvPr/>
          </p:nvSpPr>
          <p:spPr>
            <a:xfrm>
              <a:off x="7086975" y="2327570"/>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65" name="テキスト ボックス 64">
              <a:extLst>
                <a:ext uri="{FF2B5EF4-FFF2-40B4-BE49-F238E27FC236}">
                  <a16:creationId xmlns:a16="http://schemas.microsoft.com/office/drawing/2014/main" id="{10B34117-3E3B-C26B-0239-D8A8D1503B1D}"/>
                </a:ext>
              </a:extLst>
            </p:cNvPr>
            <p:cNvSpPr txBox="1"/>
            <p:nvPr/>
          </p:nvSpPr>
          <p:spPr>
            <a:xfrm>
              <a:off x="7013218" y="2740624"/>
              <a:ext cx="779827"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1391</a:t>
              </a:r>
            </a:p>
          </p:txBody>
        </p:sp>
        <p:cxnSp>
          <p:nvCxnSpPr>
            <p:cNvPr id="66" name="直線コネクタ 65">
              <a:extLst>
                <a:ext uri="{FF2B5EF4-FFF2-40B4-BE49-F238E27FC236}">
                  <a16:creationId xmlns:a16="http://schemas.microsoft.com/office/drawing/2014/main" id="{5E16D74A-8088-B455-F3D8-E4732E451429}"/>
                </a:ext>
              </a:extLst>
            </p:cNvPr>
            <p:cNvCxnSpPr/>
            <p:nvPr/>
          </p:nvCxnSpPr>
          <p:spPr bwMode="auto">
            <a:xfrm>
              <a:off x="1626426" y="2782179"/>
              <a:ext cx="6476492" cy="0"/>
            </a:xfrm>
            <a:prstGeom prst="line">
              <a:avLst/>
            </a:prstGeom>
            <a:ln w="254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テキスト ボックス 66">
              <a:extLst>
                <a:ext uri="{FF2B5EF4-FFF2-40B4-BE49-F238E27FC236}">
                  <a16:creationId xmlns:a16="http://schemas.microsoft.com/office/drawing/2014/main" id="{118959E8-76B7-475E-0B17-D32E8CE956D6}"/>
                </a:ext>
              </a:extLst>
            </p:cNvPr>
            <p:cNvSpPr txBox="1"/>
            <p:nvPr/>
          </p:nvSpPr>
          <p:spPr>
            <a:xfrm>
              <a:off x="1514472" y="2809792"/>
              <a:ext cx="2812891" cy="465639"/>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市区町村目標値</a:t>
              </a:r>
              <a:endParaRPr kumimoji="1" lang="en-US" altLang="ja-JP" sz="1101"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719251"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（国土強靱化年次計画 </a:t>
              </a:r>
              <a:r>
                <a:rPr kumimoji="1" lang="en-US" altLang="ja-JP" sz="1050"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a:ln>
                    <a:noFill/>
                  </a:ln>
                  <a:solidFill>
                    <a:srgbClr val="009C89">
                      <a:lumMod val="75000"/>
                    </a:srgbClr>
                  </a:solidFill>
                  <a:effectLst/>
                  <a:uLnTx/>
                  <a:uFillTx/>
                  <a:latin typeface="メイリオ" panose="020B0604030504040204" pitchFamily="50" charset="-128"/>
                  <a:ea typeface="メイリオ" panose="020B0604030504040204" pitchFamily="50" charset="-128"/>
                  <a:cs typeface="+mn-cs"/>
                </a:rPr>
                <a:t>年度目標）</a:t>
              </a:r>
            </a:p>
          </p:txBody>
        </p:sp>
        <p:sp>
          <p:nvSpPr>
            <p:cNvPr id="68" name="テキスト ボックス 67">
              <a:extLst>
                <a:ext uri="{FF2B5EF4-FFF2-40B4-BE49-F238E27FC236}">
                  <a16:creationId xmlns:a16="http://schemas.microsoft.com/office/drawing/2014/main" id="{5833DF48-0402-1480-A063-344E9B1BC5A3}"/>
                </a:ext>
              </a:extLst>
            </p:cNvPr>
            <p:cNvSpPr txBox="1"/>
            <p:nvPr/>
          </p:nvSpPr>
          <p:spPr>
            <a:xfrm>
              <a:off x="2648677" y="2799387"/>
              <a:ext cx="513442" cy="237629"/>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２</a:t>
              </a:r>
              <a:endParaRPr kumimoji="1" lang="en-US" altLang="ja-JP" sz="94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9" name="直線矢印コネクタ 68">
              <a:extLst>
                <a:ext uri="{FF2B5EF4-FFF2-40B4-BE49-F238E27FC236}">
                  <a16:creationId xmlns:a16="http://schemas.microsoft.com/office/drawing/2014/main" id="{346F05F2-BED9-C7A1-BF9E-DF2DE1E36607}"/>
                </a:ext>
              </a:extLst>
            </p:cNvPr>
            <p:cNvCxnSpPr>
              <a:cxnSpLocks/>
            </p:cNvCxnSpPr>
            <p:nvPr/>
          </p:nvCxnSpPr>
          <p:spPr>
            <a:xfrm flipV="1">
              <a:off x="1526281" y="2328598"/>
              <a:ext cx="0" cy="1162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8E0E9241-BA74-F883-880B-684DD593160B}"/>
                </a:ext>
              </a:extLst>
            </p:cNvPr>
            <p:cNvSpPr txBox="1"/>
            <p:nvPr/>
          </p:nvSpPr>
          <p:spPr>
            <a:xfrm>
              <a:off x="7681862" y="2327570"/>
              <a:ext cx="495432" cy="285912"/>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47</a:t>
              </a:r>
            </a:p>
          </p:txBody>
        </p:sp>
        <p:sp>
          <p:nvSpPr>
            <p:cNvPr id="71" name="テキスト ボックス 70">
              <a:extLst>
                <a:ext uri="{FF2B5EF4-FFF2-40B4-BE49-F238E27FC236}">
                  <a16:creationId xmlns:a16="http://schemas.microsoft.com/office/drawing/2014/main" id="{75D63C4A-C9E4-B6E7-270C-4E711FF39535}"/>
                </a:ext>
              </a:extLst>
            </p:cNvPr>
            <p:cNvSpPr txBox="1"/>
            <p:nvPr/>
          </p:nvSpPr>
          <p:spPr>
            <a:xfrm>
              <a:off x="7636573" y="2556559"/>
              <a:ext cx="779827" cy="314493"/>
            </a:xfrm>
            <a:prstGeom prst="rect">
              <a:avLst/>
            </a:prstGeom>
            <a:noFill/>
          </p:spPr>
          <p:txBody>
            <a:bodyPr wrap="square" rtlCol="0">
              <a:spAutoFit/>
            </a:bodyPr>
            <a:lstStyle/>
            <a:p>
              <a:pPr marL="0" marR="0" lvl="0" indent="0" algn="l" defTabSz="719251" rtl="0" eaLnBrk="1" fontAlgn="auto" latinLnBrk="0" hangingPunct="1">
                <a:lnSpc>
                  <a:spcPct val="100000"/>
                </a:lnSpc>
                <a:spcBef>
                  <a:spcPts val="0"/>
                </a:spcBef>
                <a:spcAft>
                  <a:spcPts val="0"/>
                </a:spcAft>
                <a:buClrTx/>
                <a:buSzTx/>
                <a:buFontTx/>
                <a:buNone/>
                <a:tabLst/>
                <a:defRPr/>
              </a:pPr>
              <a:r>
                <a:rPr kumimoji="1" lang="en-US" altLang="ja-JP" sz="125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1485</a:t>
              </a:r>
            </a:p>
          </p:txBody>
        </p:sp>
      </p:grpSp>
      <p:sp>
        <p:nvSpPr>
          <p:cNvPr id="39" name="正方形/長方形 38">
            <a:extLst>
              <a:ext uri="{FF2B5EF4-FFF2-40B4-BE49-F238E27FC236}">
                <a16:creationId xmlns:a16="http://schemas.microsoft.com/office/drawing/2014/main" id="{74889534-17A2-E99E-5FDD-9458081A7E8D}"/>
              </a:ext>
            </a:extLst>
          </p:cNvPr>
          <p:cNvSpPr/>
          <p:nvPr/>
        </p:nvSpPr>
        <p:spPr>
          <a:xfrm>
            <a:off x="8691239" y="6329779"/>
            <a:ext cx="435005" cy="52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7212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392076" y="352420"/>
            <a:ext cx="7852331" cy="457525"/>
          </a:xfrm>
        </p:spPr>
        <p:txBody>
          <a:bodyPr>
            <a:normAutofit/>
          </a:bodyPr>
          <a:lstStyle/>
          <a:p>
            <a:r>
              <a:rPr lang="ja-JP" altLang="en-US"/>
              <a:t>発災時災害廃棄物に関する被災地支援スキーム</a:t>
            </a:r>
          </a:p>
        </p:txBody>
      </p:sp>
      <p:sp>
        <p:nvSpPr>
          <p:cNvPr id="14" name="四角形: 角を丸くする 13">
            <a:extLst>
              <a:ext uri="{FF2B5EF4-FFF2-40B4-BE49-F238E27FC236}">
                <a16:creationId xmlns:a16="http://schemas.microsoft.com/office/drawing/2014/main" id="{39344B3E-4337-5887-FFCA-E6A0D40D1EB9}"/>
              </a:ext>
            </a:extLst>
          </p:cNvPr>
          <p:cNvSpPr/>
          <p:nvPr/>
        </p:nvSpPr>
        <p:spPr>
          <a:xfrm>
            <a:off x="7289346" y="1027473"/>
            <a:ext cx="1440403" cy="5488644"/>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被災自治体</a:t>
            </a:r>
            <a:endParaRPr kumimoji="1" lang="en-US" altLang="ja-JP" b="1">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都道府県</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市区町村</a:t>
            </a:r>
          </a:p>
        </p:txBody>
      </p:sp>
      <p:sp>
        <p:nvSpPr>
          <p:cNvPr id="19" name="四角形: 角を丸くする 18">
            <a:extLst>
              <a:ext uri="{FF2B5EF4-FFF2-40B4-BE49-F238E27FC236}">
                <a16:creationId xmlns:a16="http://schemas.microsoft.com/office/drawing/2014/main" id="{F352A510-C373-4814-D0FF-54A362AD5AD0}"/>
              </a:ext>
            </a:extLst>
          </p:cNvPr>
          <p:cNvSpPr/>
          <p:nvPr/>
        </p:nvSpPr>
        <p:spPr>
          <a:xfrm>
            <a:off x="392076" y="1027473"/>
            <a:ext cx="1651992" cy="1162974"/>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環境省</a:t>
            </a:r>
          </a:p>
        </p:txBody>
      </p:sp>
      <p:sp>
        <p:nvSpPr>
          <p:cNvPr id="20" name="矢印: 右 19">
            <a:extLst>
              <a:ext uri="{FF2B5EF4-FFF2-40B4-BE49-F238E27FC236}">
                <a16:creationId xmlns:a16="http://schemas.microsoft.com/office/drawing/2014/main" id="{D0A7A50D-E177-24DC-5BFD-5F5B309CB713}"/>
              </a:ext>
            </a:extLst>
          </p:cNvPr>
          <p:cNvSpPr/>
          <p:nvPr/>
        </p:nvSpPr>
        <p:spPr>
          <a:xfrm>
            <a:off x="2379216" y="961176"/>
            <a:ext cx="4910131" cy="1265435"/>
          </a:xfrm>
          <a:prstGeom prst="rightArrow">
            <a:avLst>
              <a:gd name="adj1" fmla="val 70149"/>
              <a:gd name="adj2" fmla="val 591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現地への職員派遣等</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ja-JP" altLang="en-US" sz="1600">
                <a:solidFill>
                  <a:schemeClr val="bg1"/>
                </a:solidFill>
                <a:latin typeface="Meiryo UI" panose="020B0604030504040204" pitchFamily="50" charset="-128"/>
                <a:ea typeface="Meiryo UI" panose="020B0604030504040204" pitchFamily="50" charset="-128"/>
              </a:rPr>
              <a:t>・災害廃棄物処理に関する助言</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・補助金制度に関する説明　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506F672D-2867-99FF-5960-FCD6011A4409}"/>
              </a:ext>
            </a:extLst>
          </p:cNvPr>
          <p:cNvSpPr/>
          <p:nvPr/>
        </p:nvSpPr>
        <p:spPr>
          <a:xfrm>
            <a:off x="2339510" y="2488783"/>
            <a:ext cx="1440402" cy="1162974"/>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支援自治体</a:t>
            </a:r>
            <a:endParaRPr kumimoji="1" lang="en-US" altLang="ja-JP" b="1">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都道府県</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市区町村</a:t>
            </a:r>
          </a:p>
        </p:txBody>
      </p:sp>
      <p:sp>
        <p:nvSpPr>
          <p:cNvPr id="22" name="四角形: 角を丸くする 21">
            <a:extLst>
              <a:ext uri="{FF2B5EF4-FFF2-40B4-BE49-F238E27FC236}">
                <a16:creationId xmlns:a16="http://schemas.microsoft.com/office/drawing/2014/main" id="{C68F8424-ABAC-4A77-3FD1-4F3AB52AA57C}"/>
              </a:ext>
            </a:extLst>
          </p:cNvPr>
          <p:cNvSpPr/>
          <p:nvPr/>
        </p:nvSpPr>
        <p:spPr>
          <a:xfrm>
            <a:off x="2339510" y="4017650"/>
            <a:ext cx="1440402" cy="1280557"/>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b="1">
              <a:solidFill>
                <a:schemeClr val="tx1"/>
              </a:solidFill>
              <a:latin typeface="Meiryo UI" panose="020B0604030504040204" pitchFamily="50" charset="-128"/>
              <a:ea typeface="Meiryo UI" panose="020B0604030504040204" pitchFamily="50" charset="-128"/>
            </a:endParaRPr>
          </a:p>
          <a:p>
            <a:pPr algn="ctr"/>
            <a:r>
              <a:rPr kumimoji="1" lang="ja-JP" altLang="en-US" b="1">
                <a:solidFill>
                  <a:schemeClr val="tx1"/>
                </a:solidFill>
                <a:latin typeface="Meiryo UI" panose="020B0604030504040204" pitchFamily="50" charset="-128"/>
                <a:ea typeface="Meiryo UI" panose="020B0604030504040204" pitchFamily="50" charset="-128"/>
              </a:rPr>
              <a:t>災害廃棄物処理支援ネットワーク</a:t>
            </a:r>
            <a:endParaRPr kumimoji="1" lang="en-US" altLang="ja-JP" b="1">
              <a:solidFill>
                <a:schemeClr val="tx1"/>
              </a:solidFill>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ADDA9D0D-FBF1-E01B-F180-0D467A7E37DA}"/>
              </a:ext>
            </a:extLst>
          </p:cNvPr>
          <p:cNvSpPr/>
          <p:nvPr/>
        </p:nvSpPr>
        <p:spPr>
          <a:xfrm>
            <a:off x="295286" y="5464112"/>
            <a:ext cx="4167860" cy="1157551"/>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u="sng">
                <a:solidFill>
                  <a:schemeClr val="tx1"/>
                </a:solidFill>
                <a:latin typeface="Meiryo UI" panose="020B0604030504040204" pitchFamily="50" charset="-128"/>
                <a:ea typeface="Meiryo UI" panose="020B0604030504040204" pitchFamily="50" charset="-128"/>
              </a:rPr>
              <a:t>他省庁、他団体との連携</a:t>
            </a:r>
            <a:endParaRPr kumimoji="1" lang="en-US" altLang="ja-JP" sz="1600" b="1" u="sng">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土砂混じりがれきの対応（国交省連携）</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街中からの災害廃棄物撤去</a:t>
            </a:r>
            <a:endParaRPr kumimoji="1" lang="en-US" altLang="ja-JP" sz="1600">
              <a:solidFill>
                <a:schemeClr val="tx1"/>
              </a:solidFill>
              <a:latin typeface="Meiryo UI" panose="020B0604030504040204" pitchFamily="50" charset="-128"/>
              <a:ea typeface="Meiryo UI" panose="020B0604030504040204" pitchFamily="50" charset="-128"/>
            </a:endParaRPr>
          </a:p>
          <a:p>
            <a:pPr algn="ctr"/>
            <a:r>
              <a:rPr kumimoji="1" lang="ja-JP" altLang="en-US" sz="1600">
                <a:solidFill>
                  <a:schemeClr val="tx1"/>
                </a:solidFill>
                <a:latin typeface="Meiryo UI" panose="020B0604030504040204" pitchFamily="50" charset="-128"/>
                <a:ea typeface="Meiryo UI" panose="020B0604030504040204" pitchFamily="50" charset="-128"/>
              </a:rPr>
              <a:t>（自衛隊連携、ボランティア団体連携）</a:t>
            </a:r>
          </a:p>
        </p:txBody>
      </p:sp>
      <p:sp>
        <p:nvSpPr>
          <p:cNvPr id="24" name="矢印: 右 23">
            <a:extLst>
              <a:ext uri="{FF2B5EF4-FFF2-40B4-BE49-F238E27FC236}">
                <a16:creationId xmlns:a16="http://schemas.microsoft.com/office/drawing/2014/main" id="{D4052784-62E1-5C69-3B97-38FBB0FB18D3}"/>
              </a:ext>
            </a:extLst>
          </p:cNvPr>
          <p:cNvSpPr/>
          <p:nvPr/>
        </p:nvSpPr>
        <p:spPr>
          <a:xfrm>
            <a:off x="3990148" y="2314559"/>
            <a:ext cx="3299199" cy="1511423"/>
          </a:xfrm>
          <a:prstGeom prst="rightArrow">
            <a:avLst>
              <a:gd name="adj1" fmla="val 7014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人材バンクに基づく派遣</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ja-JP" altLang="en-US" sz="1600">
                <a:solidFill>
                  <a:schemeClr val="bg1"/>
                </a:solidFill>
                <a:latin typeface="Meiryo UI" panose="020B0604030504040204" pitchFamily="50" charset="-128"/>
                <a:ea typeface="Meiryo UI" panose="020B0604030504040204" pitchFamily="50" charset="-128"/>
              </a:rPr>
              <a:t>行動計画に基づく派遣</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ja-JP" altLang="en-US" sz="1600">
                <a:solidFill>
                  <a:schemeClr val="bg1"/>
                </a:solidFill>
                <a:latin typeface="Meiryo UI" panose="020B0604030504040204" pitchFamily="50" charset="-128"/>
                <a:ea typeface="Meiryo UI" panose="020B0604030504040204" pitchFamily="50" charset="-128"/>
              </a:rPr>
              <a:t>・災害廃棄物処理に関する助言</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・事務作業等の活動支援　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5" name="矢印: 右 24">
            <a:extLst>
              <a:ext uri="{FF2B5EF4-FFF2-40B4-BE49-F238E27FC236}">
                <a16:creationId xmlns:a16="http://schemas.microsoft.com/office/drawing/2014/main" id="{143FEA32-61BC-B340-544F-3B0BA6933CC3}"/>
              </a:ext>
            </a:extLst>
          </p:cNvPr>
          <p:cNvSpPr/>
          <p:nvPr/>
        </p:nvSpPr>
        <p:spPr>
          <a:xfrm>
            <a:off x="3990147" y="3889985"/>
            <a:ext cx="3299199" cy="1511423"/>
          </a:xfrm>
          <a:prstGeom prst="rightArrow">
            <a:avLst>
              <a:gd name="adj1" fmla="val 7014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a:solidFill>
                  <a:schemeClr val="bg1"/>
                </a:solidFill>
                <a:latin typeface="Meiryo UI" panose="020B0604030504040204" pitchFamily="50" charset="-128"/>
                <a:ea typeface="Meiryo UI" panose="020B0604030504040204" pitchFamily="50" charset="-128"/>
              </a:rPr>
              <a:t>【</a:t>
            </a:r>
            <a:r>
              <a:rPr kumimoji="1" lang="en-US" altLang="ja-JP" sz="1600" err="1">
                <a:solidFill>
                  <a:schemeClr val="bg1"/>
                </a:solidFill>
                <a:latin typeface="Meiryo UI" panose="020B0604030504040204" pitchFamily="50" charset="-128"/>
                <a:ea typeface="Meiryo UI" panose="020B0604030504040204" pitchFamily="50" charset="-128"/>
              </a:rPr>
              <a:t>D.Waste</a:t>
            </a:r>
            <a:r>
              <a:rPr kumimoji="1" lang="en-US" altLang="ja-JP" sz="1600">
                <a:solidFill>
                  <a:schemeClr val="bg1"/>
                </a:solidFill>
                <a:latin typeface="Meiryo UI" panose="020B0604030504040204" pitchFamily="50" charset="-128"/>
                <a:ea typeface="Meiryo UI" panose="020B0604030504040204" pitchFamily="50" charset="-128"/>
              </a:rPr>
              <a:t>-Net</a:t>
            </a:r>
            <a:r>
              <a:rPr kumimoji="1" lang="ja-JP" altLang="en-US" sz="1600">
                <a:solidFill>
                  <a:schemeClr val="bg1"/>
                </a:solidFill>
                <a:latin typeface="Meiryo UI" panose="020B0604030504040204" pitchFamily="50" charset="-128"/>
                <a:ea typeface="Meiryo UI" panose="020B0604030504040204" pitchFamily="50" charset="-128"/>
              </a:rPr>
              <a:t>派遣</a:t>
            </a:r>
            <a:r>
              <a:rPr kumimoji="1" lang="en-US" altLang="ja-JP" sz="1600">
                <a:solidFill>
                  <a:schemeClr val="bg1"/>
                </a:solidFill>
                <a:latin typeface="Meiryo UI" panose="020B0604030504040204" pitchFamily="50" charset="-128"/>
                <a:ea typeface="Meiryo UI" panose="020B0604030504040204" pitchFamily="50" charset="-128"/>
              </a:rPr>
              <a:t>】</a:t>
            </a:r>
          </a:p>
          <a:p>
            <a:pPr algn="ctr"/>
            <a:r>
              <a:rPr kumimoji="1" lang="ja-JP" altLang="en-US" sz="1600">
                <a:solidFill>
                  <a:schemeClr val="bg1"/>
                </a:solidFill>
                <a:latin typeface="Meiryo UI" panose="020B0604030504040204" pitchFamily="50" charset="-128"/>
                <a:ea typeface="Meiryo UI" panose="020B0604030504040204" pitchFamily="50" charset="-128"/>
              </a:rPr>
              <a:t>・災害廃棄物処理に関する助言</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6" name="矢印: 右 25">
            <a:extLst>
              <a:ext uri="{FF2B5EF4-FFF2-40B4-BE49-F238E27FC236}">
                <a16:creationId xmlns:a16="http://schemas.microsoft.com/office/drawing/2014/main" id="{31F2D8D1-5AF3-CD06-5FCE-E401F71B0C6A}"/>
              </a:ext>
            </a:extLst>
          </p:cNvPr>
          <p:cNvSpPr/>
          <p:nvPr/>
        </p:nvSpPr>
        <p:spPr>
          <a:xfrm>
            <a:off x="4572000" y="5505714"/>
            <a:ext cx="2636668" cy="1052004"/>
          </a:xfrm>
          <a:prstGeom prst="rightArrow">
            <a:avLst>
              <a:gd name="adj1" fmla="val 7014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a:solidFill>
                  <a:schemeClr val="bg1"/>
                </a:solidFill>
                <a:latin typeface="Meiryo UI" panose="020B0604030504040204" pitchFamily="50" charset="-128"/>
                <a:ea typeface="Meiryo UI" panose="020B0604030504040204" pitchFamily="50" charset="-128"/>
              </a:rPr>
              <a:t>・災害廃棄物撤去支援</a:t>
            </a:r>
            <a:endParaRPr kumimoji="1" lang="en-US" altLang="ja-JP" sz="1600">
              <a:solidFill>
                <a:schemeClr val="bg1"/>
              </a:solidFill>
              <a:latin typeface="Meiryo UI" panose="020B0604030504040204" pitchFamily="50" charset="-128"/>
              <a:ea typeface="Meiryo UI" panose="020B0604030504040204" pitchFamily="50" charset="-128"/>
            </a:endParaRPr>
          </a:p>
          <a:p>
            <a:pPr algn="ctr"/>
            <a:r>
              <a:rPr kumimoji="1" lang="ja-JP" altLang="en-US" sz="1600">
                <a:solidFill>
                  <a:schemeClr val="bg1"/>
                </a:solidFill>
                <a:latin typeface="Meiryo UI" panose="020B0604030504040204" pitchFamily="50" charset="-128"/>
                <a:ea typeface="Meiryo UI" panose="020B0604030504040204" pitchFamily="50" charset="-128"/>
              </a:rPr>
              <a:t>等</a:t>
            </a:r>
            <a:endParaRPr kumimoji="1" lang="en-US" altLang="ja-JP" sz="1600">
              <a:solidFill>
                <a:schemeClr val="bg1"/>
              </a:solidFill>
              <a:latin typeface="Meiryo UI" panose="020B0604030504040204" pitchFamily="50" charset="-128"/>
              <a:ea typeface="Meiryo UI" panose="020B0604030504040204" pitchFamily="50" charset="-128"/>
            </a:endParaRPr>
          </a:p>
        </p:txBody>
      </p:sp>
      <p:sp>
        <p:nvSpPr>
          <p:cNvPr id="27" name="矢印: 折線 26">
            <a:extLst>
              <a:ext uri="{FF2B5EF4-FFF2-40B4-BE49-F238E27FC236}">
                <a16:creationId xmlns:a16="http://schemas.microsoft.com/office/drawing/2014/main" id="{AACA8013-05BF-FF69-003B-96757215DFF1}"/>
              </a:ext>
            </a:extLst>
          </p:cNvPr>
          <p:cNvSpPr/>
          <p:nvPr/>
        </p:nvSpPr>
        <p:spPr>
          <a:xfrm flipV="1">
            <a:off x="1507072" y="2253150"/>
            <a:ext cx="686900" cy="1223977"/>
          </a:xfrm>
          <a:prstGeom prst="ben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8" name="矢印: 折線 27">
            <a:extLst>
              <a:ext uri="{FF2B5EF4-FFF2-40B4-BE49-F238E27FC236}">
                <a16:creationId xmlns:a16="http://schemas.microsoft.com/office/drawing/2014/main" id="{B28BF477-6CA7-7701-1C11-DB4DCCE095F9}"/>
              </a:ext>
            </a:extLst>
          </p:cNvPr>
          <p:cNvSpPr/>
          <p:nvPr/>
        </p:nvSpPr>
        <p:spPr>
          <a:xfrm flipV="1">
            <a:off x="1181499" y="2253151"/>
            <a:ext cx="1012473" cy="2638444"/>
          </a:xfrm>
          <a:prstGeom prst="bentArrow">
            <a:avLst>
              <a:gd name="adj1" fmla="val 16939"/>
              <a:gd name="adj2" fmla="val 16670"/>
              <a:gd name="adj3" fmla="val 18551"/>
              <a:gd name="adj4" fmla="val 437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91EFDC3-5F0C-642D-2B85-326655D256BB}"/>
              </a:ext>
            </a:extLst>
          </p:cNvPr>
          <p:cNvSpPr txBox="1"/>
          <p:nvPr/>
        </p:nvSpPr>
        <p:spPr>
          <a:xfrm>
            <a:off x="1628320" y="2380865"/>
            <a:ext cx="646331" cy="646331"/>
          </a:xfrm>
          <a:prstGeom prst="rect">
            <a:avLst/>
          </a:prstGeom>
          <a:noFill/>
        </p:spPr>
        <p:txBody>
          <a:bodyPr wrap="none" rtlCol="0">
            <a:spAutoFit/>
          </a:bodyPr>
          <a:lstStyle/>
          <a:p>
            <a:r>
              <a:rPr kumimoji="1" lang="ja-JP" altLang="en-US"/>
              <a:t>派遣</a:t>
            </a:r>
            <a:endParaRPr kumimoji="1" lang="en-US" altLang="ja-JP"/>
          </a:p>
          <a:p>
            <a:r>
              <a:rPr kumimoji="1" lang="ja-JP" altLang="en-US"/>
              <a:t>調整</a:t>
            </a:r>
          </a:p>
        </p:txBody>
      </p:sp>
      <p:sp>
        <p:nvSpPr>
          <p:cNvPr id="30" name="矢印: 上下 29">
            <a:extLst>
              <a:ext uri="{FF2B5EF4-FFF2-40B4-BE49-F238E27FC236}">
                <a16:creationId xmlns:a16="http://schemas.microsoft.com/office/drawing/2014/main" id="{150CAE55-E775-0BE8-4221-6D79FE3FCB23}"/>
              </a:ext>
            </a:extLst>
          </p:cNvPr>
          <p:cNvSpPr/>
          <p:nvPr/>
        </p:nvSpPr>
        <p:spPr>
          <a:xfrm>
            <a:off x="733285" y="2242589"/>
            <a:ext cx="317233" cy="3179561"/>
          </a:xfrm>
          <a:prstGeom prst="up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880CC1C-6096-C22E-3FDB-A334D4A875D4}"/>
              </a:ext>
            </a:extLst>
          </p:cNvPr>
          <p:cNvSpPr txBox="1"/>
          <p:nvPr/>
        </p:nvSpPr>
        <p:spPr>
          <a:xfrm>
            <a:off x="377547" y="2435885"/>
            <a:ext cx="450037" cy="2862322"/>
          </a:xfrm>
          <a:prstGeom prst="rect">
            <a:avLst/>
          </a:prstGeom>
          <a:noFill/>
        </p:spPr>
        <p:txBody>
          <a:bodyPr wrap="square" rtlCol="0">
            <a:spAutoFit/>
          </a:bodyPr>
          <a:lstStyle/>
          <a:p>
            <a:r>
              <a:rPr kumimoji="1" lang="ja-JP" altLang="en-US"/>
              <a:t>情報共有等による連携</a:t>
            </a:r>
          </a:p>
        </p:txBody>
      </p:sp>
      <p:sp>
        <p:nvSpPr>
          <p:cNvPr id="32" name="テキスト ボックス 31">
            <a:extLst>
              <a:ext uri="{FF2B5EF4-FFF2-40B4-BE49-F238E27FC236}">
                <a16:creationId xmlns:a16="http://schemas.microsoft.com/office/drawing/2014/main" id="{72B4EEE0-2BB0-8873-9236-BDB006848EDF}"/>
              </a:ext>
            </a:extLst>
          </p:cNvPr>
          <p:cNvSpPr txBox="1"/>
          <p:nvPr/>
        </p:nvSpPr>
        <p:spPr>
          <a:xfrm>
            <a:off x="1384738" y="3900115"/>
            <a:ext cx="646331" cy="646331"/>
          </a:xfrm>
          <a:prstGeom prst="rect">
            <a:avLst/>
          </a:prstGeom>
          <a:noFill/>
        </p:spPr>
        <p:txBody>
          <a:bodyPr wrap="none" rtlCol="0">
            <a:spAutoFit/>
          </a:bodyPr>
          <a:lstStyle/>
          <a:p>
            <a:r>
              <a:rPr kumimoji="1" lang="ja-JP" altLang="en-US"/>
              <a:t>派遣</a:t>
            </a:r>
            <a:endParaRPr kumimoji="1" lang="en-US" altLang="ja-JP"/>
          </a:p>
          <a:p>
            <a:r>
              <a:rPr kumimoji="1" lang="ja-JP" altLang="en-US"/>
              <a:t>調整</a:t>
            </a:r>
          </a:p>
        </p:txBody>
      </p:sp>
      <p:pic>
        <p:nvPicPr>
          <p:cNvPr id="4" name="図 3">
            <a:extLst>
              <a:ext uri="{FF2B5EF4-FFF2-40B4-BE49-F238E27FC236}">
                <a16:creationId xmlns:a16="http://schemas.microsoft.com/office/drawing/2014/main" id="{C5444C83-8761-7BAF-D8AE-D42652E06F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617" y="4124536"/>
            <a:ext cx="1220188" cy="183028"/>
          </a:xfrm>
          <a:prstGeom prst="rect">
            <a:avLst/>
          </a:prstGeom>
        </p:spPr>
      </p:pic>
      <p:pic>
        <p:nvPicPr>
          <p:cNvPr id="12" name="図 11" descr="ロゴ, 会社名&#10;&#10;自動的に生成された説明">
            <a:extLst>
              <a:ext uri="{FF2B5EF4-FFF2-40B4-BE49-F238E27FC236}">
                <a16:creationId xmlns:a16="http://schemas.microsoft.com/office/drawing/2014/main" id="{7F09A1A0-018C-109C-E401-CDC2883B108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9675" y="1189364"/>
            <a:ext cx="943647" cy="846352"/>
          </a:xfrm>
          <a:prstGeom prst="rect">
            <a:avLst/>
          </a:prstGeom>
        </p:spPr>
      </p:pic>
    </p:spTree>
    <p:extLst>
      <p:ext uri="{BB962C8B-B14F-4D97-AF65-F5344CB8AC3E}">
        <p14:creationId xmlns:p14="http://schemas.microsoft.com/office/powerpoint/2010/main" val="164444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1"/>
          </p:nvPr>
        </p:nvSpPr>
        <p:spPr>
          <a:xfrm>
            <a:off x="392076" y="352420"/>
            <a:ext cx="7564299" cy="457525"/>
          </a:xfrm>
        </p:spPr>
        <p:txBody>
          <a:bodyPr>
            <a:normAutofit/>
          </a:bodyPr>
          <a:lstStyle/>
          <a:p>
            <a:r>
              <a:rPr kumimoji="0" lang="ja-JP" altLang="en-US" sz="1800">
                <a:latin typeface="メイリオ" panose="020B0604030504040204" pitchFamily="50" charset="-128"/>
                <a:ea typeface="メイリオ" panose="020B0604030504040204" pitchFamily="50" charset="-128"/>
              </a:rPr>
              <a:t>「災害廃棄物処理支援員制度（人材バンク）」について</a:t>
            </a:r>
          </a:p>
        </p:txBody>
      </p:sp>
      <p:sp>
        <p:nvSpPr>
          <p:cNvPr id="10" name="正方形/長方形 9">
            <a:extLst>
              <a:ext uri="{FF2B5EF4-FFF2-40B4-BE49-F238E27FC236}">
                <a16:creationId xmlns:a16="http://schemas.microsoft.com/office/drawing/2014/main" id="{558B8304-5C46-4E7F-ADE2-DDE60AD0D096}"/>
              </a:ext>
            </a:extLst>
          </p:cNvPr>
          <p:cNvSpPr/>
          <p:nvPr/>
        </p:nvSpPr>
        <p:spPr>
          <a:xfrm>
            <a:off x="0" y="1183015"/>
            <a:ext cx="7509649" cy="2173768"/>
          </a:xfrm>
          <a:prstGeom prst="rect">
            <a:avLst/>
          </a:prstGeom>
          <a:ln w="25400">
            <a:noFill/>
          </a:ln>
        </p:spPr>
        <p:txBody>
          <a:bodyPr wrap="square" lIns="108000" rIns="108000">
            <a:noAutofit/>
          </a:bodyPr>
          <a:lstStyle/>
          <a:p>
            <a:pPr marL="285750" marR="0" lvl="0" indent="-285750" algn="l" defTabSz="844083"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環境省から全国の地方公共団体に対し、災害廃棄物処理を経験し、</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知見を有する職員の推薦を依頼。地方公共団体の推薦を受けた職員を</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「災害廃棄物処理支援員」（以下「支援員」）として名簿に登録。</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844083"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災害発生時には被災地方公共団体の要請により「災害廃棄物処理支援員」を派遣</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844083"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災害廃棄物処理支援員による活動内容</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・災害廃棄物処理の方針にかかる助言・調整等　</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・災害廃棄物処理の個別課題の対応にかかる助言・調整等</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災害廃棄物処理支援員への研修・訓練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p:cNvSpPr txBox="1"/>
          <p:nvPr/>
        </p:nvSpPr>
        <p:spPr>
          <a:xfrm>
            <a:off x="177114" y="908720"/>
            <a:ext cx="5856861" cy="282573"/>
          </a:xfrm>
          <a:prstGeom prst="rect">
            <a:avLst/>
          </a:prstGeom>
          <a:solidFill>
            <a:schemeClr val="tx2"/>
          </a:solidFill>
          <a:ln>
            <a:noFill/>
          </a:ln>
          <a:effectLst/>
        </p:spPr>
        <p:style>
          <a:lnRef idx="1">
            <a:schemeClr val="accent2"/>
          </a:lnRef>
          <a:fillRef idx="2">
            <a:schemeClr val="accent2"/>
          </a:fillRef>
          <a:effectRef idx="1">
            <a:schemeClr val="accent2"/>
          </a:effectRef>
          <a:fontRef idx="minor">
            <a:schemeClr val="dk1"/>
          </a:fontRef>
        </p:style>
        <p:txBody>
          <a:bodyPr wrap="square" lIns="108000" tIns="36000" bIns="0" anchor="b"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（１）制度の概要</a:t>
            </a:r>
          </a:p>
        </p:txBody>
      </p:sp>
      <p:sp>
        <p:nvSpPr>
          <p:cNvPr id="13" name="正方形/長方形 12">
            <a:extLst>
              <a:ext uri="{FF2B5EF4-FFF2-40B4-BE49-F238E27FC236}">
                <a16:creationId xmlns:a16="http://schemas.microsoft.com/office/drawing/2014/main" id="{558B8304-5C46-4E7F-ADE2-DDE60AD0D096}"/>
              </a:ext>
            </a:extLst>
          </p:cNvPr>
          <p:cNvSpPr/>
          <p:nvPr/>
        </p:nvSpPr>
        <p:spPr>
          <a:xfrm>
            <a:off x="-167570" y="3167277"/>
            <a:ext cx="8683589" cy="3491251"/>
          </a:xfrm>
          <a:prstGeom prst="rect">
            <a:avLst/>
          </a:prstGeom>
          <a:ln w="25400">
            <a:noFill/>
          </a:ln>
        </p:spPr>
        <p:txBody>
          <a:bodyPr wrap="square" lIns="144000" rIns="108000">
            <a:noAutofit/>
          </a:bodyPr>
          <a:lstStyle/>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○令和３年８月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日：支援員２名が静岡県熱海市で支援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○令和３年９月～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月：支援員１名が広島県北広島町で支援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日：支援員１名が青森県鰺ヶ沢町で支援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24</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日：支援員１名が石川県小松市で支援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28</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日：支援員３名が新潟県村上市、関川村で支援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～９月２日：支援員１名が福井県南越前町で支援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13</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15</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日：支援員１名が石川県小松市で支援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○令和４年</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24</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日：支援員１名が静岡県川根本町で支援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○令和５年６月５～</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日：支援員６名、補佐職員７名が茨城県取手市で支援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○令和５年７月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28</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日：支援員１名が石川県珠洲市で支援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○令和５年７月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名、補佐職員９名が秋田県秋田市で支援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○令和５年９月７日～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名が山口県美祢市で支援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○令和６年１月５日～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名、補佐職員</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78</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名が石川県及び富山県の各市町で支援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19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○令和６年８月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日：支援員２名、補佐職員１名が山形県鮭川村で支援</a:t>
            </a: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2000"/>
              </a:lnSpc>
              <a:spcBef>
                <a:spcPts val="0"/>
              </a:spcBef>
              <a:spcAft>
                <a:spcPts val="0"/>
              </a:spcAft>
              <a:buClrTx/>
              <a:buSzTx/>
              <a:buFontTx/>
              <a:buNone/>
              <a:tabLst/>
              <a:defRPr/>
            </a:pP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2000"/>
              </a:lnSpc>
              <a:spcBef>
                <a:spcPts val="0"/>
              </a:spcBef>
              <a:spcAft>
                <a:spcPts val="0"/>
              </a:spcAft>
              <a:buClrTx/>
              <a:buSzTx/>
              <a:buFontTx/>
              <a:buNone/>
              <a:tabLst/>
              <a:defRPr/>
            </a:pPr>
            <a:endPar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8000" marR="0" lvl="0" indent="-168524" algn="l" defTabSz="844083" rtl="0" eaLnBrk="1" fontAlgn="auto" latinLnBrk="0" hangingPunct="1">
              <a:lnSpc>
                <a:spcPts val="2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175895" y="2938865"/>
            <a:ext cx="5856860" cy="282573"/>
          </a:xfrm>
          <a:prstGeom prst="rect">
            <a:avLst/>
          </a:prstGeom>
          <a:solidFill>
            <a:schemeClr val="tx2"/>
          </a:solidFill>
          <a:ln>
            <a:noFill/>
          </a:ln>
          <a:effectLst/>
        </p:spPr>
        <p:style>
          <a:lnRef idx="1">
            <a:schemeClr val="accent2"/>
          </a:lnRef>
          <a:fillRef idx="2">
            <a:schemeClr val="accent2"/>
          </a:fillRef>
          <a:effectRef idx="1">
            <a:schemeClr val="accent2"/>
          </a:effectRef>
          <a:fontRef idx="minor">
            <a:schemeClr val="dk1"/>
          </a:fontRef>
        </p:style>
        <p:txBody>
          <a:bodyPr wrap="square" lIns="144000" tIns="36000" bIns="0" anchor="b" anchorCtr="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（２）これまでの支援実績（令和７年３月時点</a:t>
            </a:r>
            <a:r>
              <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p>
        </p:txBody>
      </p:sp>
      <p:sp>
        <p:nvSpPr>
          <p:cNvPr id="19" name="正方形/長方形 18"/>
          <p:cNvSpPr/>
          <p:nvPr/>
        </p:nvSpPr>
        <p:spPr>
          <a:xfrm>
            <a:off x="6752968" y="2596090"/>
            <a:ext cx="237626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茨城県取手市の支援を行う</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栃木県栃木市職員</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（令和５年台風第２号）</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環境省撮影</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正方形/長方形 20"/>
          <p:cNvSpPr/>
          <p:nvPr/>
        </p:nvSpPr>
        <p:spPr>
          <a:xfrm>
            <a:off x="6228184" y="5230941"/>
            <a:ext cx="304907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秋田県秋田市の支援を行う東京都職員</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7</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15</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日からの大雨）</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環境省撮影</a:t>
            </a:r>
            <a:endParaRPr kumimoji="1" lang="en-US" altLang="ja-JP" sz="12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FA777D91-23B2-7A24-0E5A-6EC5BDD5D670}"/>
              </a:ext>
            </a:extLst>
          </p:cNvPr>
          <p:cNvSpPr txBox="1"/>
          <p:nvPr/>
        </p:nvSpPr>
        <p:spPr>
          <a:xfrm>
            <a:off x="2690237" y="6536729"/>
            <a:ext cx="509079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 </a:t>
            </a:r>
            <a:r>
              <a:rPr kumimoji="1" lang="en-US" altLang="ja-JP" sz="16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6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令和７年３月時点：登録者</a:t>
            </a:r>
            <a:r>
              <a:rPr kumimoji="1" lang="ja-JP" altLang="en-US" sz="1600" b="1"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３５３</a:t>
            </a:r>
            <a:r>
              <a:rPr kumimoji="1" lang="ja-JP" altLang="en-US" sz="16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名</a:t>
            </a:r>
            <a:endParaRPr kumimoji="1" lang="ja-JP" altLang="en-US" sz="1400" b="0"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pic>
        <p:nvPicPr>
          <p:cNvPr id="5" name="図 4" descr="ノートパソコンで作業をしている人たち&#10;&#10;中程度の精度で自動的に生成された説明">
            <a:extLst>
              <a:ext uri="{FF2B5EF4-FFF2-40B4-BE49-F238E27FC236}">
                <a16:creationId xmlns:a16="http://schemas.microsoft.com/office/drawing/2014/main" id="{373DF90F-8B6A-C2D0-488A-7A1DAAD335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53"/>
          <a:stretch/>
        </p:blipFill>
        <p:spPr>
          <a:xfrm>
            <a:off x="6254818" y="3624338"/>
            <a:ext cx="2798620" cy="1584176"/>
          </a:xfrm>
          <a:prstGeom prst="rect">
            <a:avLst/>
          </a:prstGeom>
        </p:spPr>
      </p:pic>
      <p:pic>
        <p:nvPicPr>
          <p:cNvPr id="6" name="図 5" descr="屋外, 男, 岩, 板 が含まれている画像">
            <a:extLst>
              <a:ext uri="{FF2B5EF4-FFF2-40B4-BE49-F238E27FC236}">
                <a16:creationId xmlns:a16="http://schemas.microsoft.com/office/drawing/2014/main" id="{BB8E1A47-2073-B7F2-8516-3B2A233D5B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86" t="6369" r="12944" b="8391"/>
          <a:stretch/>
        </p:blipFill>
        <p:spPr>
          <a:xfrm>
            <a:off x="6835070" y="868919"/>
            <a:ext cx="2191517" cy="1700897"/>
          </a:xfrm>
          <a:prstGeom prst="rect">
            <a:avLst/>
          </a:prstGeom>
        </p:spPr>
      </p:pic>
    </p:spTree>
    <p:extLst>
      <p:ext uri="{BB962C8B-B14F-4D97-AF65-F5344CB8AC3E}">
        <p14:creationId xmlns:p14="http://schemas.microsoft.com/office/powerpoint/2010/main" val="229696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normAutofit fontScale="85000" lnSpcReduction="10000"/>
          </a:bodyPr>
          <a:lstStyle/>
          <a:p>
            <a:pPr algn="ctr"/>
            <a:r>
              <a:rPr kumimoji="1" lang="ja-JP" altLang="en-US" sz="2400">
                <a:latin typeface="Meiryo UI" panose="020B0604030504040204" pitchFamily="50" charset="-128"/>
                <a:ea typeface="Meiryo UI" panose="020B0604030504040204" pitchFamily="50" charset="-128"/>
              </a:rPr>
              <a:t>災害廃棄物処理支援ネットワーク</a:t>
            </a:r>
            <a:r>
              <a:rPr lang="ja-JP" altLang="en-US" sz="2400">
                <a:latin typeface="Meiryo UI" panose="020B0604030504040204" pitchFamily="50" charset="-128"/>
                <a:ea typeface="Meiryo UI" panose="020B0604030504040204" pitchFamily="50" charset="-128"/>
              </a:rPr>
              <a:t>（</a:t>
            </a:r>
            <a:r>
              <a:rPr lang="en-US" altLang="ja-JP" sz="2400" err="1">
                <a:latin typeface="Meiryo UI" panose="020B0604030504040204" pitchFamily="50" charset="-128"/>
                <a:ea typeface="Meiryo UI" panose="020B0604030504040204" pitchFamily="50" charset="-128"/>
              </a:rPr>
              <a:t>D.Waste</a:t>
            </a:r>
            <a:r>
              <a:rPr lang="en-US" altLang="ja-JP" sz="2400">
                <a:latin typeface="Meiryo UI" panose="020B0604030504040204" pitchFamily="50" charset="-128"/>
                <a:ea typeface="Meiryo UI" panose="020B0604030504040204" pitchFamily="50" charset="-128"/>
              </a:rPr>
              <a:t>-Net</a:t>
            </a:r>
            <a:r>
              <a:rPr lang="ja-JP" altLang="en-US" sz="2400">
                <a:latin typeface="Meiryo UI" panose="020B0604030504040204" pitchFamily="50" charset="-128"/>
                <a:ea typeface="Meiryo UI" panose="020B0604030504040204" pitchFamily="50" charset="-128"/>
              </a:rPr>
              <a:t>）</a:t>
            </a:r>
            <a:r>
              <a:rPr kumimoji="1" lang="ja-JP" altLang="en-US" sz="2400">
                <a:latin typeface="Meiryo UI" panose="020B0604030504040204" pitchFamily="50" charset="-128"/>
                <a:ea typeface="Meiryo UI" panose="020B0604030504040204" pitchFamily="50" charset="-128"/>
              </a:rPr>
              <a:t>による支援</a:t>
            </a:r>
          </a:p>
        </p:txBody>
      </p:sp>
      <p:grpSp>
        <p:nvGrpSpPr>
          <p:cNvPr id="32" name="グループ化 31">
            <a:extLst>
              <a:ext uri="{FF2B5EF4-FFF2-40B4-BE49-F238E27FC236}">
                <a16:creationId xmlns:a16="http://schemas.microsoft.com/office/drawing/2014/main" id="{6FC085B7-6CCF-C248-EB42-7A62E292B844}"/>
              </a:ext>
            </a:extLst>
          </p:cNvPr>
          <p:cNvGrpSpPr/>
          <p:nvPr/>
        </p:nvGrpSpPr>
        <p:grpSpPr>
          <a:xfrm>
            <a:off x="327964" y="908720"/>
            <a:ext cx="8510460" cy="5295103"/>
            <a:chOff x="327964" y="1277138"/>
            <a:chExt cx="8510460" cy="5295103"/>
          </a:xfrm>
        </p:grpSpPr>
        <p:sp>
          <p:nvSpPr>
            <p:cNvPr id="33" name="正方形/長方形 32">
              <a:extLst>
                <a:ext uri="{FF2B5EF4-FFF2-40B4-BE49-F238E27FC236}">
                  <a16:creationId xmlns:a16="http://schemas.microsoft.com/office/drawing/2014/main" id="{6C26B283-DD83-5561-D979-3BD286121AAD}"/>
                </a:ext>
              </a:extLst>
            </p:cNvPr>
            <p:cNvSpPr/>
            <p:nvPr/>
          </p:nvSpPr>
          <p:spPr bwMode="auto">
            <a:xfrm>
              <a:off x="436054" y="1277138"/>
              <a:ext cx="8280000" cy="2092982"/>
            </a:xfrm>
            <a:prstGeom prst="rect">
              <a:avLst/>
            </a:prstGeom>
            <a:solidFill>
              <a:srgbClr val="43B99A">
                <a:lumMod val="60000"/>
                <a:lumOff val="40000"/>
              </a:srgbClr>
            </a:solidFill>
            <a:ln w="38100" algn="ctr">
              <a:solidFill>
                <a:srgbClr val="43B99A">
                  <a:lumMod val="60000"/>
                  <a:lumOff val="40000"/>
                </a:srgbClr>
              </a:solidFill>
              <a:prstDash val="solid"/>
              <a:round/>
              <a:headEnd/>
              <a:tailEnd/>
            </a:ln>
            <a:effectLst/>
          </p:spPr>
          <p:txBody>
            <a:bodyPr wrap="square" rtlCol="0" anchor="b">
              <a:noAutofit/>
            </a:bodyPr>
            <a:lstStyle/>
            <a:p>
              <a:pPr marL="0" marR="0" lvl="0" indent="0" algn="ctr" defTabSz="844083" eaLnBrk="1" fontAlgn="auto" latinLnBrk="0" hangingPunct="1">
                <a:lnSpc>
                  <a:spcPct val="60000"/>
                </a:lnSpc>
                <a:spcBef>
                  <a:spcPct val="50000"/>
                </a:spcBef>
                <a:spcAft>
                  <a:spcPts val="0"/>
                </a:spcAft>
                <a:buClrTx/>
                <a:buSzTx/>
                <a:buFontTx/>
                <a:buNone/>
                <a:tabLst/>
                <a:defRPr/>
              </a:pPr>
              <a:endParaRPr kumimoji="0"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Meiryo UI"/>
              </a:endParaRPr>
            </a:p>
          </p:txBody>
        </p:sp>
        <p:grpSp>
          <p:nvGrpSpPr>
            <p:cNvPr id="53" name="グループ化 52">
              <a:extLst>
                <a:ext uri="{FF2B5EF4-FFF2-40B4-BE49-F238E27FC236}">
                  <a16:creationId xmlns:a16="http://schemas.microsoft.com/office/drawing/2014/main" id="{5733D787-35E5-2162-5F74-9E3D9C57C1C8}"/>
                </a:ext>
              </a:extLst>
            </p:cNvPr>
            <p:cNvGrpSpPr/>
            <p:nvPr/>
          </p:nvGrpSpPr>
          <p:grpSpPr>
            <a:xfrm>
              <a:off x="327964" y="1332824"/>
              <a:ext cx="8510460" cy="5239417"/>
              <a:chOff x="327964" y="1332824"/>
              <a:chExt cx="8510460" cy="5239417"/>
            </a:xfrm>
          </p:grpSpPr>
          <p:cxnSp>
            <p:nvCxnSpPr>
              <p:cNvPr id="54" name="直線矢印コネクタ 53">
                <a:extLst>
                  <a:ext uri="{FF2B5EF4-FFF2-40B4-BE49-F238E27FC236}">
                    <a16:creationId xmlns:a16="http://schemas.microsoft.com/office/drawing/2014/main" id="{09CB2128-56E4-7A51-8E4C-56EFC379BF48}"/>
                  </a:ext>
                </a:extLst>
              </p:cNvPr>
              <p:cNvCxnSpPr/>
              <p:nvPr/>
            </p:nvCxnSpPr>
            <p:spPr>
              <a:xfrm>
                <a:off x="5119534" y="2852936"/>
                <a:ext cx="914400" cy="0"/>
              </a:xfrm>
              <a:prstGeom prst="straightConnector1">
                <a:avLst/>
              </a:prstGeom>
              <a:noFill/>
              <a:ln w="76200" cap="flat" cmpd="sng" algn="ctr">
                <a:solidFill>
                  <a:srgbClr val="009C89"/>
                </a:solidFill>
                <a:prstDash val="solid"/>
                <a:miter lim="800000"/>
                <a:tailEnd type="triangle"/>
              </a:ln>
              <a:effectLst/>
            </p:spPr>
          </p:cxnSp>
          <p:cxnSp>
            <p:nvCxnSpPr>
              <p:cNvPr id="55" name="直線矢印コネクタ 54">
                <a:extLst>
                  <a:ext uri="{FF2B5EF4-FFF2-40B4-BE49-F238E27FC236}">
                    <a16:creationId xmlns:a16="http://schemas.microsoft.com/office/drawing/2014/main" id="{822ACF37-13CD-771A-A18E-D3E3E228D29C}"/>
                  </a:ext>
                </a:extLst>
              </p:cNvPr>
              <p:cNvCxnSpPr/>
              <p:nvPr/>
            </p:nvCxnSpPr>
            <p:spPr>
              <a:xfrm>
                <a:off x="1484061" y="3256904"/>
                <a:ext cx="0" cy="2660311"/>
              </a:xfrm>
              <a:prstGeom prst="straightConnector1">
                <a:avLst/>
              </a:prstGeom>
              <a:noFill/>
              <a:ln w="76200" cap="flat" cmpd="sng" algn="ctr">
                <a:solidFill>
                  <a:srgbClr val="C00000"/>
                </a:solidFill>
                <a:prstDash val="solid"/>
                <a:miter lim="800000"/>
                <a:tailEnd type="triangle"/>
              </a:ln>
              <a:effectLst/>
            </p:spPr>
          </p:cxnSp>
          <p:cxnSp>
            <p:nvCxnSpPr>
              <p:cNvPr id="56" name="直線矢印コネクタ 55">
                <a:extLst>
                  <a:ext uri="{FF2B5EF4-FFF2-40B4-BE49-F238E27FC236}">
                    <a16:creationId xmlns:a16="http://schemas.microsoft.com/office/drawing/2014/main" id="{26E04898-6785-E2AF-AC39-2217E0CD8464}"/>
                  </a:ext>
                </a:extLst>
              </p:cNvPr>
              <p:cNvCxnSpPr/>
              <p:nvPr/>
            </p:nvCxnSpPr>
            <p:spPr>
              <a:xfrm>
                <a:off x="6372200" y="3256904"/>
                <a:ext cx="0" cy="2660311"/>
              </a:xfrm>
              <a:prstGeom prst="straightConnector1">
                <a:avLst/>
              </a:prstGeom>
              <a:noFill/>
              <a:ln w="76200" cap="flat" cmpd="sng" algn="ctr">
                <a:solidFill>
                  <a:srgbClr val="ED7D31"/>
                </a:solidFill>
                <a:prstDash val="solid"/>
                <a:miter lim="800000"/>
                <a:tailEnd type="triangle"/>
              </a:ln>
              <a:effectLst/>
            </p:spPr>
          </p:cxnSp>
          <p:cxnSp>
            <p:nvCxnSpPr>
              <p:cNvPr id="57" name="直線矢印コネクタ 56">
                <a:extLst>
                  <a:ext uri="{FF2B5EF4-FFF2-40B4-BE49-F238E27FC236}">
                    <a16:creationId xmlns:a16="http://schemas.microsoft.com/office/drawing/2014/main" id="{A266A4C9-1D1A-4A91-3D76-89FFEAD9DB66}"/>
                  </a:ext>
                </a:extLst>
              </p:cNvPr>
              <p:cNvCxnSpPr/>
              <p:nvPr/>
            </p:nvCxnSpPr>
            <p:spPr>
              <a:xfrm>
                <a:off x="2834458" y="3256904"/>
                <a:ext cx="0" cy="2660311"/>
              </a:xfrm>
              <a:prstGeom prst="straightConnector1">
                <a:avLst/>
              </a:prstGeom>
              <a:noFill/>
              <a:ln w="76200" cap="flat" cmpd="sng" algn="ctr">
                <a:solidFill>
                  <a:srgbClr val="C00000"/>
                </a:solidFill>
                <a:prstDash val="solid"/>
                <a:miter lim="800000"/>
                <a:tailEnd type="triangle"/>
              </a:ln>
              <a:effectLst/>
            </p:spPr>
          </p:cxnSp>
          <p:cxnSp>
            <p:nvCxnSpPr>
              <p:cNvPr id="58" name="直線矢印コネクタ 57">
                <a:extLst>
                  <a:ext uri="{FF2B5EF4-FFF2-40B4-BE49-F238E27FC236}">
                    <a16:creationId xmlns:a16="http://schemas.microsoft.com/office/drawing/2014/main" id="{8056D3EE-8C90-67DC-6EB5-E67E4F1D2CB9}"/>
                  </a:ext>
                </a:extLst>
              </p:cNvPr>
              <p:cNvCxnSpPr/>
              <p:nvPr/>
            </p:nvCxnSpPr>
            <p:spPr>
              <a:xfrm>
                <a:off x="7851976" y="3256904"/>
                <a:ext cx="0" cy="2660311"/>
              </a:xfrm>
              <a:prstGeom prst="straightConnector1">
                <a:avLst/>
              </a:prstGeom>
              <a:noFill/>
              <a:ln w="76200" cap="flat" cmpd="sng" algn="ctr">
                <a:solidFill>
                  <a:srgbClr val="ED7D31"/>
                </a:solidFill>
                <a:prstDash val="solid"/>
                <a:miter lim="800000"/>
                <a:tailEnd type="triangle"/>
              </a:ln>
              <a:effectLst/>
            </p:spPr>
          </p:cxnSp>
          <p:cxnSp>
            <p:nvCxnSpPr>
              <p:cNvPr id="59" name="直線矢印コネクタ 58">
                <a:extLst>
                  <a:ext uri="{FF2B5EF4-FFF2-40B4-BE49-F238E27FC236}">
                    <a16:creationId xmlns:a16="http://schemas.microsoft.com/office/drawing/2014/main" id="{71BC8038-489F-834C-4B91-4F2B3617BD68}"/>
                  </a:ext>
                </a:extLst>
              </p:cNvPr>
              <p:cNvCxnSpPr/>
              <p:nvPr/>
            </p:nvCxnSpPr>
            <p:spPr>
              <a:xfrm flipH="1" flipV="1">
                <a:off x="4355976" y="3128973"/>
                <a:ext cx="0" cy="2788242"/>
              </a:xfrm>
              <a:prstGeom prst="straightConnector1">
                <a:avLst/>
              </a:prstGeom>
              <a:noFill/>
              <a:ln w="76200" cap="flat" cmpd="sng" algn="ctr">
                <a:solidFill>
                  <a:srgbClr val="009C89"/>
                </a:solidFill>
                <a:prstDash val="solid"/>
                <a:miter lim="800000"/>
                <a:tailEnd type="triangle"/>
              </a:ln>
              <a:effectLst/>
            </p:spPr>
          </p:cxnSp>
          <p:cxnSp>
            <p:nvCxnSpPr>
              <p:cNvPr id="60" name="直線矢印コネクタ 59">
                <a:extLst>
                  <a:ext uri="{FF2B5EF4-FFF2-40B4-BE49-F238E27FC236}">
                    <a16:creationId xmlns:a16="http://schemas.microsoft.com/office/drawing/2014/main" id="{7CF059A6-F737-6915-279D-0A933DF179B3}"/>
                  </a:ext>
                </a:extLst>
              </p:cNvPr>
              <p:cNvCxnSpPr/>
              <p:nvPr/>
            </p:nvCxnSpPr>
            <p:spPr>
              <a:xfrm flipH="1">
                <a:off x="3157079" y="2348880"/>
                <a:ext cx="914400" cy="0"/>
              </a:xfrm>
              <a:prstGeom prst="straightConnector1">
                <a:avLst/>
              </a:prstGeom>
              <a:noFill/>
              <a:ln w="76200" cap="flat" cmpd="sng" algn="ctr">
                <a:solidFill>
                  <a:srgbClr val="009C89">
                    <a:lumMod val="20000"/>
                    <a:lumOff val="80000"/>
                  </a:srgbClr>
                </a:solidFill>
                <a:prstDash val="solid"/>
                <a:miter lim="800000"/>
                <a:tailEnd type="triangle"/>
              </a:ln>
              <a:effectLst/>
            </p:spPr>
          </p:cxnSp>
          <p:cxnSp>
            <p:nvCxnSpPr>
              <p:cNvPr id="61" name="直線矢印コネクタ 60">
                <a:extLst>
                  <a:ext uri="{FF2B5EF4-FFF2-40B4-BE49-F238E27FC236}">
                    <a16:creationId xmlns:a16="http://schemas.microsoft.com/office/drawing/2014/main" id="{81C5A6CD-AF8B-68E6-9609-2A5B94127F10}"/>
                  </a:ext>
                </a:extLst>
              </p:cNvPr>
              <p:cNvCxnSpPr/>
              <p:nvPr/>
            </p:nvCxnSpPr>
            <p:spPr>
              <a:xfrm>
                <a:off x="5086656" y="2348880"/>
                <a:ext cx="914400" cy="0"/>
              </a:xfrm>
              <a:prstGeom prst="straightConnector1">
                <a:avLst/>
              </a:prstGeom>
              <a:noFill/>
              <a:ln w="76200" cap="flat" cmpd="sng" algn="ctr">
                <a:solidFill>
                  <a:srgbClr val="009C89">
                    <a:lumMod val="20000"/>
                    <a:lumOff val="80000"/>
                  </a:srgbClr>
                </a:solidFill>
                <a:prstDash val="solid"/>
                <a:miter lim="800000"/>
                <a:tailEnd type="triangle"/>
              </a:ln>
              <a:effectLst/>
            </p:spPr>
          </p:cxnSp>
          <p:cxnSp>
            <p:nvCxnSpPr>
              <p:cNvPr id="62" name="直線矢印コネクタ 61">
                <a:extLst>
                  <a:ext uri="{FF2B5EF4-FFF2-40B4-BE49-F238E27FC236}">
                    <a16:creationId xmlns:a16="http://schemas.microsoft.com/office/drawing/2014/main" id="{7F84047F-E0E2-01F1-3B14-95744EA5EABE}"/>
                  </a:ext>
                </a:extLst>
              </p:cNvPr>
              <p:cNvCxnSpPr/>
              <p:nvPr/>
            </p:nvCxnSpPr>
            <p:spPr>
              <a:xfrm flipH="1">
                <a:off x="3157079" y="2852936"/>
                <a:ext cx="914400" cy="0"/>
              </a:xfrm>
              <a:prstGeom prst="straightConnector1">
                <a:avLst/>
              </a:prstGeom>
              <a:noFill/>
              <a:ln w="76200" cap="flat" cmpd="sng" algn="ctr">
                <a:solidFill>
                  <a:srgbClr val="009C89"/>
                </a:solidFill>
                <a:prstDash val="solid"/>
                <a:miter lim="800000"/>
                <a:tailEnd type="triangle"/>
              </a:ln>
              <a:effectLst/>
            </p:spPr>
          </p:cxnSp>
          <p:grpSp>
            <p:nvGrpSpPr>
              <p:cNvPr id="63" name="グループ化 1">
                <a:extLst>
                  <a:ext uri="{FF2B5EF4-FFF2-40B4-BE49-F238E27FC236}">
                    <a16:creationId xmlns:a16="http://schemas.microsoft.com/office/drawing/2014/main" id="{98BD97F2-3356-C7F7-8EC4-CACED8D4EF5C}"/>
                  </a:ext>
                </a:extLst>
              </p:cNvPr>
              <p:cNvGrpSpPr>
                <a:grpSpLocks/>
              </p:cNvGrpSpPr>
              <p:nvPr/>
            </p:nvGrpSpPr>
            <p:grpSpPr bwMode="auto">
              <a:xfrm>
                <a:off x="327964" y="1332824"/>
                <a:ext cx="8510460" cy="5239417"/>
                <a:chOff x="-178408" y="889623"/>
                <a:chExt cx="9525871" cy="5460374"/>
              </a:xfrm>
            </p:grpSpPr>
            <p:sp>
              <p:nvSpPr>
                <p:cNvPr id="64" name="正方形/長方形 63">
                  <a:extLst>
                    <a:ext uri="{FF2B5EF4-FFF2-40B4-BE49-F238E27FC236}">
                      <a16:creationId xmlns:a16="http://schemas.microsoft.com/office/drawing/2014/main" id="{1718F97A-6FC7-9196-75F4-70496B3BA139}"/>
                    </a:ext>
                  </a:extLst>
                </p:cNvPr>
                <p:cNvSpPr/>
                <p:nvPr/>
              </p:nvSpPr>
              <p:spPr>
                <a:xfrm>
                  <a:off x="524089" y="5667347"/>
                  <a:ext cx="8083784" cy="682650"/>
                </a:xfrm>
                <a:prstGeom prst="rect">
                  <a:avLst/>
                </a:prstGeom>
                <a:solidFill>
                  <a:srgbClr val="43B99A">
                    <a:lumMod val="20000"/>
                    <a:lumOff val="80000"/>
                  </a:srgb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45"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自治体</a:t>
                  </a:r>
                </a:p>
              </p:txBody>
            </p:sp>
            <p:sp>
              <p:nvSpPr>
                <p:cNvPr id="65" name="角丸四角形 14">
                  <a:extLst>
                    <a:ext uri="{FF2B5EF4-FFF2-40B4-BE49-F238E27FC236}">
                      <a16:creationId xmlns:a16="http://schemas.microsoft.com/office/drawing/2014/main" id="{3DFC0740-3294-16FF-0528-CFF660E9C637}"/>
                    </a:ext>
                  </a:extLst>
                </p:cNvPr>
                <p:cNvSpPr/>
                <p:nvPr/>
              </p:nvSpPr>
              <p:spPr>
                <a:xfrm>
                  <a:off x="5220152" y="3145990"/>
                  <a:ext cx="4127311" cy="1300541"/>
                </a:xfrm>
                <a:prstGeom prst="roundRect">
                  <a:avLst/>
                </a:prstGeom>
                <a:solidFill>
                  <a:sysClr val="window" lastClr="FFFFFF"/>
                </a:solidFill>
                <a:ln w="25400" cap="flat" cmpd="sng" algn="ctr">
                  <a:solidFill>
                    <a:srgbClr val="ED7D31"/>
                  </a:solidFill>
                  <a:prstDash val="solid"/>
                  <a:miter lim="800000"/>
                </a:ln>
                <a:effectLst/>
              </p:spPr>
              <p:txBody>
                <a:bodyPr anchor="ctr"/>
                <a:lstStyle/>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災害廃棄物処理実行計画の策定等に対する技術支援</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災害廃棄物の広域処理の実施スキームの構築、処理施設での受入れ調整　等</a:t>
                  </a:r>
                </a:p>
              </p:txBody>
            </p:sp>
            <p:sp>
              <p:nvSpPr>
                <p:cNvPr id="66" name="テキスト ボックス 61">
                  <a:extLst>
                    <a:ext uri="{FF2B5EF4-FFF2-40B4-BE49-F238E27FC236}">
                      <a16:creationId xmlns:a16="http://schemas.microsoft.com/office/drawing/2014/main" id="{90D72F47-CB58-D4A5-FDCA-2EFAF1B9C375}"/>
                    </a:ext>
                  </a:extLst>
                </p:cNvPr>
                <p:cNvSpPr txBox="1">
                  <a:spLocks noChangeArrowheads="1"/>
                </p:cNvSpPr>
                <p:nvPr/>
              </p:nvSpPr>
              <p:spPr bwMode="auto">
                <a:xfrm>
                  <a:off x="2916034" y="2186297"/>
                  <a:ext cx="1062705" cy="2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要請</a:t>
                  </a:r>
                </a:p>
              </p:txBody>
            </p:sp>
            <p:sp>
              <p:nvSpPr>
                <p:cNvPr id="67" name="正方形/長方形 66">
                  <a:extLst>
                    <a:ext uri="{FF2B5EF4-FFF2-40B4-BE49-F238E27FC236}">
                      <a16:creationId xmlns:a16="http://schemas.microsoft.com/office/drawing/2014/main" id="{262CA8A6-BE12-843C-C85B-DC63D20E02F9}"/>
                    </a:ext>
                  </a:extLst>
                </p:cNvPr>
                <p:cNvSpPr/>
                <p:nvPr/>
              </p:nvSpPr>
              <p:spPr bwMode="auto">
                <a:xfrm>
                  <a:off x="6183989" y="1563541"/>
                  <a:ext cx="2740079" cy="1348502"/>
                </a:xfrm>
                <a:prstGeom prst="rect">
                  <a:avLst/>
                </a:prstGeom>
                <a:solidFill>
                  <a:srgbClr val="43B99A"/>
                </a:solidFill>
                <a:ln w="25400" cap="flat" cmpd="sng" algn="ctr">
                  <a:solidFill>
                    <a:srgbClr val="ED7D3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復旧・復興</a:t>
                  </a:r>
                  <a:endParaRPr kumimoji="0" lang="en-US" altLang="ja-JP"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対応支援</a:t>
                  </a:r>
                </a:p>
              </p:txBody>
            </p:sp>
            <p:sp>
              <p:nvSpPr>
                <p:cNvPr id="68" name="テキスト ボックス 1">
                  <a:extLst>
                    <a:ext uri="{FF2B5EF4-FFF2-40B4-BE49-F238E27FC236}">
                      <a16:creationId xmlns:a16="http://schemas.microsoft.com/office/drawing/2014/main" id="{398BC9F0-A3EF-77CF-714D-B4917D501EED}"/>
                    </a:ext>
                  </a:extLst>
                </p:cNvPr>
                <p:cNvSpPr txBox="1">
                  <a:spLocks noChangeArrowheads="1"/>
                </p:cNvSpPr>
                <p:nvPr/>
              </p:nvSpPr>
              <p:spPr bwMode="auto">
                <a:xfrm>
                  <a:off x="58426" y="889623"/>
                  <a:ext cx="9094955" cy="533592"/>
                </a:xfrm>
                <a:prstGeom prst="rect">
                  <a:avLst/>
                </a:prstGeom>
                <a:solidFill>
                  <a:srgbClr val="43B99A">
                    <a:lumMod val="60000"/>
                    <a:lumOff val="40000"/>
                  </a:srgbClr>
                </a:solidFill>
                <a:ln w="57150">
                  <a:solidFill>
                    <a:srgbClr val="43B99A">
                      <a:lumMod val="60000"/>
                      <a:lumOff val="40000"/>
                    </a:srgbClr>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ja-JP" sz="2727" b="1" i="0" u="none" strike="noStrike" kern="0" cap="none" spc="0" normalizeH="0" baseline="0" noProof="0" err="1">
                      <a:ln>
                        <a:noFill/>
                      </a:ln>
                      <a:solidFill>
                        <a:prstClr val="black"/>
                      </a:solidFill>
                      <a:effectLst/>
                      <a:uLnTx/>
                      <a:uFillTx/>
                      <a:latin typeface="メイリオ" panose="020B0604030504040204" pitchFamily="50" charset="-128"/>
                      <a:ea typeface="メイリオ" panose="020B0604030504040204" pitchFamily="50" charset="-128"/>
                    </a:rPr>
                    <a:t>D.Waste</a:t>
                  </a:r>
                  <a:r>
                    <a:rPr kumimoji="1" lang="en-US" altLang="ja-JP" sz="272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-Net</a:t>
                  </a:r>
                  <a:r>
                    <a:rPr kumimoji="1"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（災害廃棄物処理支援ネットワーク）</a:t>
                  </a:r>
                  <a:endParaRPr kumimoji="1" lang="ja-JP" altLang="en-US" sz="272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9" name="テキスト ボックス 61">
                  <a:extLst>
                    <a:ext uri="{FF2B5EF4-FFF2-40B4-BE49-F238E27FC236}">
                      <a16:creationId xmlns:a16="http://schemas.microsoft.com/office/drawing/2014/main" id="{8CB9ACC5-D03F-954B-887F-593E39003B9E}"/>
                    </a:ext>
                  </a:extLst>
                </p:cNvPr>
                <p:cNvSpPr txBox="1">
                  <a:spLocks noChangeArrowheads="1"/>
                </p:cNvSpPr>
                <p:nvPr/>
              </p:nvSpPr>
              <p:spPr bwMode="auto">
                <a:xfrm>
                  <a:off x="5165260" y="1573305"/>
                  <a:ext cx="1062705" cy="2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活動支援</a:t>
                  </a:r>
                </a:p>
              </p:txBody>
            </p:sp>
            <p:sp>
              <p:nvSpPr>
                <p:cNvPr id="70" name="テキスト ボックス 61">
                  <a:extLst>
                    <a:ext uri="{FF2B5EF4-FFF2-40B4-BE49-F238E27FC236}">
                      <a16:creationId xmlns:a16="http://schemas.microsoft.com/office/drawing/2014/main" id="{54548521-B62F-91C1-51C3-0AFA455C0ADB}"/>
                    </a:ext>
                  </a:extLst>
                </p:cNvPr>
                <p:cNvSpPr txBox="1">
                  <a:spLocks noChangeArrowheads="1"/>
                </p:cNvSpPr>
                <p:nvPr/>
              </p:nvSpPr>
              <p:spPr bwMode="auto">
                <a:xfrm>
                  <a:off x="2860692" y="1573305"/>
                  <a:ext cx="1060985" cy="287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活動支援</a:t>
                  </a:r>
                </a:p>
              </p:txBody>
            </p:sp>
            <p:sp>
              <p:nvSpPr>
                <p:cNvPr id="71" name="テキスト ボックス 61">
                  <a:extLst>
                    <a:ext uri="{FF2B5EF4-FFF2-40B4-BE49-F238E27FC236}">
                      <a16:creationId xmlns:a16="http://schemas.microsoft.com/office/drawing/2014/main" id="{F3AA0F59-8D79-F098-A76A-62255BF3723E}"/>
                    </a:ext>
                  </a:extLst>
                </p:cNvPr>
                <p:cNvSpPr txBox="1">
                  <a:spLocks noChangeArrowheads="1"/>
                </p:cNvSpPr>
                <p:nvPr/>
              </p:nvSpPr>
              <p:spPr bwMode="auto">
                <a:xfrm>
                  <a:off x="5262729" y="2186297"/>
                  <a:ext cx="783589" cy="2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19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要請</a:t>
                  </a:r>
                </a:p>
              </p:txBody>
            </p:sp>
            <p:sp>
              <p:nvSpPr>
                <p:cNvPr id="72" name="角丸四角形 26">
                  <a:extLst>
                    <a:ext uri="{FF2B5EF4-FFF2-40B4-BE49-F238E27FC236}">
                      <a16:creationId xmlns:a16="http://schemas.microsoft.com/office/drawing/2014/main" id="{F3656D91-04BE-AD84-2B80-F05B728B2E5B}"/>
                    </a:ext>
                  </a:extLst>
                </p:cNvPr>
                <p:cNvSpPr/>
                <p:nvPr/>
              </p:nvSpPr>
              <p:spPr>
                <a:xfrm>
                  <a:off x="2266032" y="4677180"/>
                  <a:ext cx="4754660" cy="681221"/>
                </a:xfrm>
                <a:prstGeom prst="roundRect">
                  <a:avLst>
                    <a:gd name="adj" fmla="val 0"/>
                  </a:avLst>
                </a:prstGeom>
                <a:solidFill>
                  <a:srgbClr val="43B99A"/>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2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地域ブロック協議会</a:t>
                  </a:r>
                  <a:endParaRPr kumimoji="0" lang="en-US" altLang="ja-JP" sz="2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3" name="テキスト ボックス 61">
                  <a:extLst>
                    <a:ext uri="{FF2B5EF4-FFF2-40B4-BE49-F238E27FC236}">
                      <a16:creationId xmlns:a16="http://schemas.microsoft.com/office/drawing/2014/main" id="{E1F14148-88AD-FA15-CEA8-53AF4DF42B87}"/>
                    </a:ext>
                  </a:extLst>
                </p:cNvPr>
                <p:cNvSpPr txBox="1">
                  <a:spLocks noChangeArrowheads="1"/>
                </p:cNvSpPr>
                <p:nvPr/>
              </p:nvSpPr>
              <p:spPr bwMode="auto">
                <a:xfrm>
                  <a:off x="4302030" y="4019066"/>
                  <a:ext cx="732799" cy="5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6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協力</a:t>
                  </a:r>
                  <a:endParaRPr kumimoji="1" lang="en-US" altLang="ja-JP" sz="136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63"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要請</a:t>
                  </a:r>
                </a:p>
              </p:txBody>
            </p:sp>
            <p:sp>
              <p:nvSpPr>
                <p:cNvPr id="74" name="テキスト ボックス 1">
                  <a:extLst>
                    <a:ext uri="{FF2B5EF4-FFF2-40B4-BE49-F238E27FC236}">
                      <a16:creationId xmlns:a16="http://schemas.microsoft.com/office/drawing/2014/main" id="{FBE49CEF-1F27-628D-2D18-3B3CD17EB65A}"/>
                    </a:ext>
                  </a:extLst>
                </p:cNvPr>
                <p:cNvSpPr txBox="1">
                  <a:spLocks noChangeArrowheads="1"/>
                </p:cNvSpPr>
                <p:nvPr/>
              </p:nvSpPr>
              <p:spPr bwMode="auto">
                <a:xfrm>
                  <a:off x="2266032" y="4586942"/>
                  <a:ext cx="4754660" cy="369538"/>
                </a:xfrm>
                <a:prstGeom prst="rect">
                  <a:avLst/>
                </a:prstGeom>
                <a:solidFill>
                  <a:srgbClr val="009C89"/>
                </a:solidFill>
                <a:ln w="22225">
                  <a:noFill/>
                  <a:miter lim="800000"/>
                  <a:headEnd/>
                  <a:tailEnd/>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地方環境事務所</a:t>
                  </a:r>
                </a:p>
              </p:txBody>
            </p:sp>
            <p:sp>
              <p:nvSpPr>
                <p:cNvPr id="75" name="角丸四角形 35">
                  <a:extLst>
                    <a:ext uri="{FF2B5EF4-FFF2-40B4-BE49-F238E27FC236}">
                      <a16:creationId xmlns:a16="http://schemas.microsoft.com/office/drawing/2014/main" id="{CC5E69A8-AE23-FDC9-04D0-B5034371056A}"/>
                    </a:ext>
                  </a:extLst>
                </p:cNvPr>
                <p:cNvSpPr/>
                <p:nvPr/>
              </p:nvSpPr>
              <p:spPr>
                <a:xfrm>
                  <a:off x="-178408" y="3145990"/>
                  <a:ext cx="4351993" cy="1300541"/>
                </a:xfrm>
                <a:prstGeom prst="roundRect">
                  <a:avLst/>
                </a:prstGeom>
                <a:solidFill>
                  <a:sysClr val="window" lastClr="FFFFFF"/>
                </a:solidFill>
                <a:ln w="25400" cap="flat" cmpd="sng" algn="ctr">
                  <a:solidFill>
                    <a:srgbClr val="C00000"/>
                  </a:solidFill>
                  <a:prstDash val="solid"/>
                  <a:miter lim="800000"/>
                </a:ln>
                <a:effectLst/>
              </p:spPr>
              <p:txBody>
                <a:bodyPr anchor="ctr"/>
                <a:lstStyle/>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一次仮置場の確保・管理運営、処理困難物対応等に関する現地支援</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43492" marR="0" lvl="0" indent="-243492"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し尿や生活ごみ、避難所ごみ、片付けごみ等の収集・運搬、処理に関する現地支援 等</a:t>
                  </a:r>
                </a:p>
              </p:txBody>
            </p:sp>
            <p:sp>
              <p:nvSpPr>
                <p:cNvPr id="76" name="正方形/長方形 75">
                  <a:extLst>
                    <a:ext uri="{FF2B5EF4-FFF2-40B4-BE49-F238E27FC236}">
                      <a16:creationId xmlns:a16="http://schemas.microsoft.com/office/drawing/2014/main" id="{9F802BF9-B15F-4B96-0712-6F110F70C0E6}"/>
                    </a:ext>
                  </a:extLst>
                </p:cNvPr>
                <p:cNvSpPr/>
                <p:nvPr/>
              </p:nvSpPr>
              <p:spPr bwMode="auto">
                <a:xfrm>
                  <a:off x="219930" y="1563541"/>
                  <a:ext cx="2740079" cy="1348502"/>
                </a:xfrm>
                <a:prstGeom prst="rect">
                  <a:avLst/>
                </a:prstGeom>
                <a:solidFill>
                  <a:srgbClr val="43B99A"/>
                </a:solidFill>
                <a:ln w="254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初動・応急</a:t>
                  </a:r>
                  <a:endParaRPr kumimoji="0" lang="en-US" altLang="ja-JP"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対応支援</a:t>
                  </a:r>
                  <a:endParaRPr kumimoji="0" lang="en-US" altLang="ja-JP" sz="2386"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7" name="正方形/長方形 76">
                  <a:extLst>
                    <a:ext uri="{FF2B5EF4-FFF2-40B4-BE49-F238E27FC236}">
                      <a16:creationId xmlns:a16="http://schemas.microsoft.com/office/drawing/2014/main" id="{2615EA7B-6DBE-DE5B-66F8-CB55C3648679}"/>
                    </a:ext>
                  </a:extLst>
                </p:cNvPr>
                <p:cNvSpPr/>
                <p:nvPr/>
              </p:nvSpPr>
              <p:spPr>
                <a:xfrm>
                  <a:off x="3806389" y="1711010"/>
                  <a:ext cx="1531221" cy="1050510"/>
                </a:xfrm>
                <a:prstGeom prst="rect">
                  <a:avLst/>
                </a:prstGeom>
                <a:solidFill>
                  <a:srgbClr val="009C89"/>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53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環境省</a:t>
                  </a:r>
                  <a:endParaRPr kumimoji="0" lang="en-US" altLang="ja-JP"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（事務局）</a:t>
                  </a:r>
                  <a:endParaRPr kumimoji="0" lang="en-US" altLang="ja-JP" sz="170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534"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grpSp>
      <p:cxnSp>
        <p:nvCxnSpPr>
          <p:cNvPr id="78" name="直線矢印コネクタ 77">
            <a:extLst>
              <a:ext uri="{FF2B5EF4-FFF2-40B4-BE49-F238E27FC236}">
                <a16:creationId xmlns:a16="http://schemas.microsoft.com/office/drawing/2014/main" id="{52BC54C1-E771-4700-C261-3ED06110F7B8}"/>
              </a:ext>
            </a:extLst>
          </p:cNvPr>
          <p:cNvCxnSpPr/>
          <p:nvPr/>
        </p:nvCxnSpPr>
        <p:spPr>
          <a:xfrm flipH="1" flipV="1">
            <a:off x="4932040" y="2760555"/>
            <a:ext cx="0" cy="1751556"/>
          </a:xfrm>
          <a:prstGeom prst="straightConnector1">
            <a:avLst/>
          </a:prstGeom>
          <a:noFill/>
          <a:ln w="76200" cap="flat" cmpd="sng" algn="ctr">
            <a:solidFill>
              <a:srgbClr val="009C89"/>
            </a:solidFill>
            <a:prstDash val="solid"/>
            <a:miter lim="800000"/>
            <a:tailEnd type="triangle"/>
          </a:ln>
          <a:effectLst/>
        </p:spPr>
      </p:cxnSp>
    </p:spTree>
    <p:extLst>
      <p:ext uri="{BB962C8B-B14F-4D97-AF65-F5344CB8AC3E}">
        <p14:creationId xmlns:p14="http://schemas.microsoft.com/office/powerpoint/2010/main" val="93183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a:xfrm>
            <a:off x="450927" y="436848"/>
            <a:ext cx="7577456" cy="327856"/>
          </a:xfrm>
        </p:spPr>
        <p:txBody>
          <a:bodyPr>
            <a:normAutofit/>
          </a:bodyPr>
          <a:lstStyle/>
          <a:p>
            <a:r>
              <a:rPr lang="ja-JP" altLang="en-US" sz="1662"/>
              <a:t>災害廃棄物処理支援ネットワーク（</a:t>
            </a:r>
            <a:r>
              <a:rPr lang="en-US" altLang="ja-JP" sz="1662" err="1"/>
              <a:t>D.Waste</a:t>
            </a:r>
            <a:r>
              <a:rPr lang="en-US" altLang="ja-JP" sz="1662"/>
              <a:t>-Net</a:t>
            </a:r>
            <a:r>
              <a:rPr lang="ja-JP" altLang="en-US" sz="1662"/>
              <a:t>）のメンバー及び活動実績</a:t>
            </a:r>
            <a:endParaRPr lang="ja-JP" altLang="en-US"/>
          </a:p>
        </p:txBody>
      </p:sp>
      <p:sp>
        <p:nvSpPr>
          <p:cNvPr id="3" name="テキスト ボックス 9"/>
          <p:cNvSpPr txBox="1">
            <a:spLocks noChangeArrowheads="1"/>
          </p:cNvSpPr>
          <p:nvPr/>
        </p:nvSpPr>
        <p:spPr bwMode="auto">
          <a:xfrm>
            <a:off x="1341653" y="908720"/>
            <a:ext cx="2702062" cy="33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534"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t>メンバー（令和７年７月時点）</a:t>
            </a:r>
            <a:endParaRPr kumimoji="1" lang="en-US" altLang="ja-JP" sz="1534"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graphicFrame>
        <p:nvGraphicFramePr>
          <p:cNvPr id="4" name="表 3"/>
          <p:cNvGraphicFramePr>
            <a:graphicFrameLocks noGrp="1"/>
          </p:cNvGraphicFramePr>
          <p:nvPr/>
        </p:nvGraphicFramePr>
        <p:xfrm>
          <a:off x="107504" y="1196752"/>
          <a:ext cx="5537015" cy="5543574"/>
        </p:xfrm>
        <a:graphic>
          <a:graphicData uri="http://schemas.openxmlformats.org/drawingml/2006/table">
            <a:tbl>
              <a:tblPr firstRow="1" bandRow="1">
                <a:tableStyleId>{72833802-FEF1-4C79-8D5D-14CF1EAF98D9}</a:tableStyleId>
              </a:tblPr>
              <a:tblGrid>
                <a:gridCol w="2440583">
                  <a:extLst>
                    <a:ext uri="{9D8B030D-6E8A-4147-A177-3AD203B41FA5}">
                      <a16:colId xmlns:a16="http://schemas.microsoft.com/office/drawing/2014/main" val="20000"/>
                    </a:ext>
                  </a:extLst>
                </a:gridCol>
                <a:gridCol w="3096432">
                  <a:extLst>
                    <a:ext uri="{9D8B030D-6E8A-4147-A177-3AD203B41FA5}">
                      <a16:colId xmlns:a16="http://schemas.microsoft.com/office/drawing/2014/main" val="20001"/>
                    </a:ext>
                  </a:extLst>
                </a:gridCol>
              </a:tblGrid>
              <a:tr h="276943">
                <a:tc>
                  <a:txBody>
                    <a:bodyPr/>
                    <a:lstStyle/>
                    <a:p>
                      <a:pPr algn="ctr"/>
                      <a:r>
                        <a:rPr kumimoji="1" lang="ja-JP" altLang="en-US" sz="1200" kern="1200"/>
                        <a:t>初動・応急対応</a:t>
                      </a:r>
                      <a:endParaRPr kumimoji="1" lang="ja-JP" altLang="en-US" sz="1200" b="1" kern="1200">
                        <a:solidFill>
                          <a:schemeClr val="tx1"/>
                        </a:solidFill>
                        <a:latin typeface="ＭＳ Ｐゴシック" panose="020B0600070205080204" pitchFamily="50" charset="-128"/>
                        <a:ea typeface="ＭＳ Ｐゴシック" panose="020B0600070205080204" pitchFamily="50" charset="-128"/>
                        <a:cs typeface="+mn-cs"/>
                      </a:endParaRPr>
                    </a:p>
                  </a:txBody>
                  <a:tcPr marL="61297" marR="61297" marT="30625" marB="30625"/>
                </a:tc>
                <a:tc>
                  <a:txBody>
                    <a:bodyPr/>
                    <a:lstStyle/>
                    <a:p>
                      <a:pPr algn="ctr"/>
                      <a:r>
                        <a:rPr kumimoji="1" lang="ja-JP" altLang="en-US" sz="1200"/>
                        <a:t>復旧・復興対応</a:t>
                      </a:r>
                      <a:endParaRPr kumimoji="1" lang="ja-JP" altLang="en-US" sz="1200" b="1">
                        <a:solidFill>
                          <a:schemeClr val="tx1"/>
                        </a:solidFill>
                        <a:latin typeface="ＭＳ Ｐゴシック" panose="020B0600070205080204" pitchFamily="50" charset="-128"/>
                        <a:ea typeface="ＭＳ Ｐゴシック" panose="020B0600070205080204" pitchFamily="50" charset="-128"/>
                      </a:endParaRPr>
                    </a:p>
                  </a:txBody>
                  <a:tcPr marL="61297" marR="61297" marT="30625" marB="30625"/>
                </a:tc>
                <a:extLst>
                  <a:ext uri="{0D108BD9-81ED-4DB2-BD59-A6C34878D82A}">
                    <a16:rowId xmlns:a16="http://schemas.microsoft.com/office/drawing/2014/main" val="10000"/>
                  </a:ext>
                </a:extLst>
              </a:tr>
              <a:tr h="5266631">
                <a:tc>
                  <a:txBody>
                    <a:bodyPr/>
                    <a:lstStyle/>
                    <a:p>
                      <a:r>
                        <a:rPr kumimoji="1" lang="ja-JP" altLang="en-US" sz="1200" b="1"/>
                        <a:t>（１）研究・専門機関</a:t>
                      </a:r>
                    </a:p>
                    <a:p>
                      <a:r>
                        <a:rPr kumimoji="1" lang="ja-JP" altLang="en-US" sz="1200" b="1"/>
                        <a:t>（研究機関・学会）</a:t>
                      </a:r>
                    </a:p>
                    <a:p>
                      <a:pPr marL="266700" indent="-266700"/>
                      <a:r>
                        <a:rPr kumimoji="1" lang="ja-JP" altLang="en-US" sz="1200"/>
                        <a:t>○（国研）国立環境研究所</a:t>
                      </a:r>
                    </a:p>
                    <a:p>
                      <a:pPr marL="266700" indent="-266700"/>
                      <a:r>
                        <a:rPr kumimoji="1" lang="ja-JP" altLang="en-US" sz="1200"/>
                        <a:t>○（一社）廃棄物資源循環学会</a:t>
                      </a:r>
                    </a:p>
                    <a:p>
                      <a:pPr marL="266700" indent="-266700"/>
                      <a:r>
                        <a:rPr kumimoji="1" lang="ja-JP" altLang="en-US" sz="1200"/>
                        <a:t>○（公財）廃棄物・</a:t>
                      </a:r>
                      <a:r>
                        <a:rPr kumimoji="1" lang="en-US" altLang="ja-JP" sz="1200"/>
                        <a:t>3R</a:t>
                      </a:r>
                      <a:r>
                        <a:rPr kumimoji="1" lang="ja-JP" altLang="en-US" sz="1200"/>
                        <a:t>研究財団</a:t>
                      </a:r>
                    </a:p>
                    <a:p>
                      <a:pPr marL="266700" indent="-266700"/>
                      <a:r>
                        <a:rPr kumimoji="1" lang="ja-JP" altLang="en-US" sz="1200"/>
                        <a:t> </a:t>
                      </a:r>
                      <a:r>
                        <a:rPr kumimoji="1" lang="ja-JP" altLang="en-US" sz="1200" b="1"/>
                        <a:t>（専門機関）</a:t>
                      </a:r>
                    </a:p>
                    <a:p>
                      <a:pPr marL="266700" indent="-266700"/>
                      <a:r>
                        <a:rPr kumimoji="1" lang="ja-JP" altLang="en-US" sz="1200"/>
                        <a:t>○（一財）日本環境衛生センター</a:t>
                      </a:r>
                    </a:p>
                    <a:p>
                      <a:pPr marL="266700" indent="-266700"/>
                      <a:r>
                        <a:rPr kumimoji="1" lang="ja-JP" altLang="en-US" sz="1200"/>
                        <a:t>○（公社）日本ペストコントロール協会</a:t>
                      </a:r>
                      <a:endParaRPr kumimoji="1" lang="en-US" altLang="ja-JP" sz="1200"/>
                    </a:p>
                    <a:p>
                      <a:pPr marL="266700" indent="-266700"/>
                      <a:r>
                        <a:rPr kumimoji="1" lang="ja-JP" altLang="en-US" sz="1200"/>
                        <a:t>○（公社）におい・かおり環境協会</a:t>
                      </a:r>
                      <a:endParaRPr kumimoji="1" lang="en-US" altLang="ja-JP" sz="1200"/>
                    </a:p>
                    <a:p>
                      <a:pPr marL="266700" marR="0" lvl="0" indent="-266700" algn="l" defTabSz="914395" rtl="0" eaLnBrk="1" fontAlgn="auto" latinLnBrk="0" hangingPunct="1">
                        <a:lnSpc>
                          <a:spcPct val="100000"/>
                        </a:lnSpc>
                        <a:spcBef>
                          <a:spcPts val="0"/>
                        </a:spcBef>
                        <a:spcAft>
                          <a:spcPts val="0"/>
                        </a:spcAft>
                        <a:buClrTx/>
                        <a:buSzTx/>
                        <a:buFontTx/>
                        <a:buNone/>
                        <a:tabLst/>
                        <a:defRPr/>
                      </a:pPr>
                      <a:r>
                        <a:rPr kumimoji="1" lang="ja-JP" altLang="en-US" sz="1200"/>
                        <a:t>○（公財）自動車リサイクル促進センター</a:t>
                      </a:r>
                    </a:p>
                    <a:p>
                      <a:endParaRPr kumimoji="1" lang="ja-JP" altLang="en-US" sz="1200"/>
                    </a:p>
                    <a:p>
                      <a:r>
                        <a:rPr kumimoji="1" lang="ja-JP" altLang="en-US" sz="1200" b="1"/>
                        <a:t>（２）一般廃棄物関係団体</a:t>
                      </a:r>
                    </a:p>
                    <a:p>
                      <a:r>
                        <a:rPr kumimoji="1" lang="ja-JP" altLang="en-US" sz="1200" b="1"/>
                        <a:t>（自治体）</a:t>
                      </a:r>
                    </a:p>
                    <a:p>
                      <a:pPr marL="266700" indent="-266700"/>
                      <a:r>
                        <a:rPr kumimoji="1" lang="ja-JP" altLang="en-US" sz="1200"/>
                        <a:t>○（公社）全国都市清掃会議</a:t>
                      </a:r>
                    </a:p>
                    <a:p>
                      <a:pPr marL="266700" indent="-266700"/>
                      <a:r>
                        <a:rPr kumimoji="1" lang="ja-JP" altLang="en-US" sz="1200" b="1"/>
                        <a:t>（民間）</a:t>
                      </a:r>
                    </a:p>
                    <a:p>
                      <a:pPr marL="266700" indent="-266700"/>
                      <a:r>
                        <a:rPr kumimoji="1" lang="ja-JP" altLang="en-US" sz="1200"/>
                        <a:t>○全国一般廃棄物環境整備協同組合連合会</a:t>
                      </a:r>
                    </a:p>
                    <a:p>
                      <a:pPr marL="266700" indent="-266700"/>
                      <a:r>
                        <a:rPr kumimoji="1" lang="ja-JP" altLang="en-US" sz="1200"/>
                        <a:t>○全国環境整備事業協同組合連合会</a:t>
                      </a:r>
                    </a:p>
                    <a:p>
                      <a:pPr marL="266700" indent="-266700"/>
                      <a:r>
                        <a:rPr kumimoji="1" lang="ja-JP" altLang="en-US" sz="1200"/>
                        <a:t>○（一社）全国清掃事業連合会</a:t>
                      </a:r>
                    </a:p>
                    <a:p>
                      <a:pPr marL="266700" indent="-266700"/>
                      <a:r>
                        <a:rPr kumimoji="1" lang="ja-JP" altLang="en-US" sz="1200"/>
                        <a:t>○（一社）日本環境保全協会</a:t>
                      </a:r>
                    </a:p>
                  </a:txBody>
                  <a:tcPr marL="61297" marR="61297" marT="30625" marB="30625"/>
                </a:tc>
                <a:tc>
                  <a:txBody>
                    <a:bodyPr/>
                    <a:lstStyle/>
                    <a:p>
                      <a:r>
                        <a:rPr kumimoji="1" lang="ja-JP" altLang="en-US" sz="1200" b="1"/>
                        <a:t>（１）研究・専門機関</a:t>
                      </a:r>
                    </a:p>
                    <a:p>
                      <a:r>
                        <a:rPr kumimoji="1" lang="ja-JP" altLang="en-US" sz="1200" b="1"/>
                        <a:t>（研究機関・学会）</a:t>
                      </a:r>
                    </a:p>
                    <a:p>
                      <a:pPr marL="266700" indent="-266700"/>
                      <a:r>
                        <a:rPr kumimoji="1" lang="ja-JP" altLang="en-US" sz="1200"/>
                        <a:t>○（国研）国立環境研究所</a:t>
                      </a:r>
                      <a:endParaRPr kumimoji="1" lang="en-US" altLang="ja-JP" sz="1200"/>
                    </a:p>
                    <a:p>
                      <a:pPr marL="266700" indent="-266700"/>
                      <a:r>
                        <a:rPr kumimoji="1" lang="ja-JP" altLang="en-US" sz="1200"/>
                        <a:t>○（公社）地盤工学会</a:t>
                      </a:r>
                    </a:p>
                    <a:p>
                      <a:pPr marL="266700" indent="-266700"/>
                      <a:r>
                        <a:rPr kumimoji="1" lang="ja-JP" altLang="en-US" sz="1200"/>
                        <a:t>○（一社）廃棄物資源循環学会</a:t>
                      </a:r>
                    </a:p>
                    <a:p>
                      <a:pPr marL="266700" indent="-266700"/>
                      <a:r>
                        <a:rPr kumimoji="1" lang="ja-JP" altLang="en-US" sz="1200" b="1"/>
                        <a:t>（専門機関）</a:t>
                      </a:r>
                    </a:p>
                    <a:p>
                      <a:pPr marL="266700" indent="-266700"/>
                      <a:r>
                        <a:rPr kumimoji="1" lang="ja-JP" altLang="en-US" sz="1200"/>
                        <a:t>○（一財）日本環境衛生センター</a:t>
                      </a:r>
                      <a:endParaRPr kumimoji="1" lang="en-US" altLang="ja-JP" sz="1200"/>
                    </a:p>
                    <a:p>
                      <a:endParaRPr kumimoji="1" lang="ja-JP" altLang="en-US" sz="1200"/>
                    </a:p>
                    <a:p>
                      <a:r>
                        <a:rPr kumimoji="1" lang="ja-JP" altLang="en-US" sz="1200" b="1"/>
                        <a:t>（２）廃棄物処理関係団体</a:t>
                      </a:r>
                    </a:p>
                    <a:p>
                      <a:pPr marL="266700" indent="-266700"/>
                      <a:r>
                        <a:rPr kumimoji="1" lang="ja-JP" altLang="en-US" sz="1200"/>
                        <a:t>○（一社）環境衛生施設維持管理業協会</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rPr>
                        <a:t>○</a:t>
                      </a:r>
                      <a:r>
                        <a:rPr kumimoji="1" lang="ja-JP" altLang="en-US" sz="1200" b="0">
                          <a:solidFill>
                            <a:schemeClr val="tx1"/>
                          </a:solidFill>
                        </a:rPr>
                        <a:t>（一社）持続可能社会推進コンサルタント協会</a:t>
                      </a:r>
                    </a:p>
                    <a:p>
                      <a:pPr marL="266700" indent="-266700"/>
                      <a:r>
                        <a:rPr kumimoji="1" lang="ja-JP" altLang="en-US" sz="1200"/>
                        <a:t>○（一社）セメント協会</a:t>
                      </a:r>
                    </a:p>
                    <a:p>
                      <a:pPr marL="266700" indent="-266700"/>
                      <a:r>
                        <a:rPr kumimoji="1" lang="ja-JP" altLang="en-US" sz="1200"/>
                        <a:t>○（公社）</a:t>
                      </a:r>
                      <a:r>
                        <a:rPr kumimoji="1" lang="zh-TW" altLang="en-US" sz="1200">
                          <a:latin typeface="メイリオ" panose="020B0604030504040204" pitchFamily="50" charset="-128"/>
                          <a:ea typeface="メイリオ" panose="020B0604030504040204" pitchFamily="50" charset="-128"/>
                        </a:rPr>
                        <a:t>全国産業資源循環連合会</a:t>
                      </a:r>
                      <a:endParaRPr kumimoji="1" lang="en-US" altLang="zh-TW" sz="1200">
                        <a:latin typeface="メイリオ" panose="020B0604030504040204" pitchFamily="50" charset="-128"/>
                        <a:ea typeface="メイリオ" panose="020B0604030504040204" pitchFamily="50" charset="-128"/>
                      </a:endParaRPr>
                    </a:p>
                    <a:p>
                      <a:pPr marL="266700" indent="-266700"/>
                      <a:r>
                        <a:rPr kumimoji="1" lang="ja-JP" altLang="en-US" sz="1200"/>
                        <a:t>○（一社）泥土リサイクル協会</a:t>
                      </a:r>
                    </a:p>
                    <a:p>
                      <a:pPr marL="266700" indent="-266700"/>
                      <a:r>
                        <a:rPr kumimoji="1" lang="ja-JP" altLang="en-US" sz="1200"/>
                        <a:t>○（一社）日本環境衛生施設工業会</a:t>
                      </a:r>
                    </a:p>
                    <a:p>
                      <a:pPr marL="266700" indent="-266700"/>
                      <a:r>
                        <a:rPr kumimoji="1" lang="ja-JP" altLang="en-US" sz="1200"/>
                        <a:t>○（一社）日本災害対応システムズ</a:t>
                      </a:r>
                      <a:endParaRPr kumimoji="1" lang="en-US" altLang="ja-JP" sz="1200"/>
                    </a:p>
                    <a:p>
                      <a:endParaRPr kumimoji="1" lang="ja-JP" altLang="en-US" sz="1200"/>
                    </a:p>
                    <a:p>
                      <a:r>
                        <a:rPr kumimoji="1" lang="ja-JP" altLang="en-US" sz="1200" b="1"/>
                        <a:t>（３）建設業関係団体</a:t>
                      </a:r>
                    </a:p>
                    <a:p>
                      <a:r>
                        <a:rPr kumimoji="1" lang="ja-JP" altLang="en-US" sz="1200"/>
                        <a:t>○（公社）全国解体工事業団体連合会</a:t>
                      </a:r>
                    </a:p>
                    <a:p>
                      <a:r>
                        <a:rPr kumimoji="1" lang="ja-JP" altLang="en-US" sz="1200"/>
                        <a:t>○（一社）日本建設業連合会</a:t>
                      </a:r>
                    </a:p>
                    <a:p>
                      <a:endParaRPr kumimoji="1" lang="ja-JP" altLang="en-US" sz="1200"/>
                    </a:p>
                    <a:p>
                      <a:r>
                        <a:rPr kumimoji="1" lang="ja-JP" altLang="en-US" sz="1200" b="1"/>
                        <a:t>（４）輸送等関係団体</a:t>
                      </a:r>
                    </a:p>
                    <a:p>
                      <a:r>
                        <a:rPr kumimoji="1" lang="ja-JP" altLang="en-US" sz="1200"/>
                        <a:t>○日本貨物鉄道株式会社</a:t>
                      </a:r>
                    </a:p>
                    <a:p>
                      <a:r>
                        <a:rPr kumimoji="1" lang="ja-JP" altLang="en-US" sz="1200"/>
                        <a:t>○日本内航海運組合総連合会</a:t>
                      </a:r>
                    </a:p>
                    <a:p>
                      <a:r>
                        <a:rPr kumimoji="1" lang="ja-JP" altLang="en-US" sz="1200"/>
                        <a:t>○リサイクルポート推進協議会</a:t>
                      </a:r>
                      <a:endParaRPr kumimoji="1" lang="ja-JP" altLang="en-US" sz="1200">
                        <a:solidFill>
                          <a:schemeClr val="tx1"/>
                        </a:solidFill>
                        <a:latin typeface="ＭＳ Ｐゴシック" panose="020B0600070205080204" pitchFamily="50" charset="-128"/>
                        <a:ea typeface="ＭＳ Ｐゴシック" panose="020B0600070205080204" pitchFamily="50" charset="-128"/>
                      </a:endParaRPr>
                    </a:p>
                  </a:txBody>
                  <a:tcPr marL="61297" marR="61297" marT="30625" marB="30625"/>
                </a:tc>
                <a:extLst>
                  <a:ext uri="{0D108BD9-81ED-4DB2-BD59-A6C34878D82A}">
                    <a16:rowId xmlns:a16="http://schemas.microsoft.com/office/drawing/2014/main" val="10001"/>
                  </a:ext>
                </a:extLst>
              </a:tr>
            </a:tbl>
          </a:graphicData>
        </a:graphic>
      </p:graphicFrame>
      <p:sp>
        <p:nvSpPr>
          <p:cNvPr id="5" name="テキスト ボックス 9"/>
          <p:cNvSpPr txBox="1">
            <a:spLocks noChangeArrowheads="1"/>
          </p:cNvSpPr>
          <p:nvPr/>
        </p:nvSpPr>
        <p:spPr bwMode="auto">
          <a:xfrm>
            <a:off x="6788447" y="888012"/>
            <a:ext cx="1013900" cy="33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534"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t>活動実績</a:t>
            </a:r>
            <a:endParaRPr kumimoji="1" lang="en-US" altLang="ja-JP" sz="1534"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graphicFrame>
        <p:nvGraphicFramePr>
          <p:cNvPr id="6" name="表 5"/>
          <p:cNvGraphicFramePr>
            <a:graphicFrameLocks noGrp="1"/>
          </p:cNvGraphicFramePr>
          <p:nvPr/>
        </p:nvGraphicFramePr>
        <p:xfrm>
          <a:off x="5724128" y="1196752"/>
          <a:ext cx="3168352" cy="5543574"/>
        </p:xfrm>
        <a:graphic>
          <a:graphicData uri="http://schemas.openxmlformats.org/drawingml/2006/table">
            <a:tbl>
              <a:tblPr firstRow="1">
                <a:tableStyleId>{72833802-FEF1-4C79-8D5D-14CF1EAF98D9}</a:tableStyleId>
              </a:tblPr>
              <a:tblGrid>
                <a:gridCol w="1139883">
                  <a:extLst>
                    <a:ext uri="{9D8B030D-6E8A-4147-A177-3AD203B41FA5}">
                      <a16:colId xmlns:a16="http://schemas.microsoft.com/office/drawing/2014/main" val="20001"/>
                    </a:ext>
                  </a:extLst>
                </a:gridCol>
                <a:gridCol w="2028469">
                  <a:extLst>
                    <a:ext uri="{9D8B030D-6E8A-4147-A177-3AD203B41FA5}">
                      <a16:colId xmlns:a16="http://schemas.microsoft.com/office/drawing/2014/main" val="6337634"/>
                    </a:ext>
                  </a:extLst>
                </a:gridCol>
              </a:tblGrid>
              <a:tr h="248454">
                <a:tc>
                  <a:txBody>
                    <a:bodyPr/>
                    <a:lstStyle/>
                    <a:p>
                      <a:pPr algn="ctr" fontAlgn="ctr"/>
                      <a:r>
                        <a:rPr lang="ja-JP" altLang="en-US" sz="1200" u="none" strike="noStrike">
                          <a:effectLst/>
                        </a:rPr>
                        <a:t>発生年月</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災害名</a:t>
                      </a:r>
                      <a:endParaRPr lang="ja-JP" altLang="en-US" sz="12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4756">
                <a:tc>
                  <a:txBody>
                    <a:bodyPr/>
                    <a:lstStyle/>
                    <a:p>
                      <a:pPr algn="l" fontAlgn="ctr"/>
                      <a:r>
                        <a:rPr lang="ja-JP" altLang="en-US" sz="1000" u="none" strike="noStrike">
                          <a:effectLst/>
                        </a:rPr>
                        <a:t>平成</a:t>
                      </a:r>
                      <a:r>
                        <a:rPr lang="en-US" altLang="ja-JP" sz="1000" u="none" strike="noStrike">
                          <a:effectLst/>
                        </a:rPr>
                        <a:t>27</a:t>
                      </a:r>
                      <a:r>
                        <a:rPr lang="ja-JP" altLang="en-US" sz="1000" u="none" strike="noStrike">
                          <a:effectLst/>
                        </a:rPr>
                        <a:t>年</a:t>
                      </a:r>
                      <a:r>
                        <a:rPr lang="en-US" altLang="ja-JP" sz="1000" u="none" strike="noStrike">
                          <a:effectLst/>
                        </a:rPr>
                        <a:t>9</a:t>
                      </a:r>
                      <a:r>
                        <a:rPr lang="ja-JP" altLang="en-US" sz="1000" u="none" strike="noStrike">
                          <a:effectLst/>
                        </a:rPr>
                        <a:t>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7" marR="24127"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27</a:t>
                      </a:r>
                      <a:r>
                        <a:rPr lang="ja-JP" altLang="en-US" sz="1000" u="none" strike="noStrike">
                          <a:effectLst/>
                        </a:rPr>
                        <a:t>年９月関東・東北豪雨</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7" marR="24127"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4756">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a:t>
                      </a:r>
                      <a:r>
                        <a:rPr lang="en-US" altLang="ja-JP" sz="1000" u="none" strike="noStrike">
                          <a:effectLst/>
                        </a:rPr>
                        <a:t>4</a:t>
                      </a:r>
                      <a:r>
                        <a:rPr lang="ja-JP" altLang="en-US" sz="1000" u="none" strike="noStrike">
                          <a:effectLst/>
                        </a:rPr>
                        <a:t>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3890" marB="23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年熊本地震</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3890" marB="23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4756">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a:t>
                      </a:r>
                      <a:r>
                        <a:rPr lang="en-US" altLang="ja-JP" sz="1000" u="none" strike="noStrike">
                          <a:effectLst/>
                        </a:rPr>
                        <a:t>9</a:t>
                      </a:r>
                      <a:r>
                        <a:rPr lang="ja-JP" altLang="en-US" sz="1000" u="none" strike="noStrike">
                          <a:effectLst/>
                        </a:rPr>
                        <a:t>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年台風第</a:t>
                      </a:r>
                      <a:r>
                        <a:rPr lang="en-US" altLang="ja-JP" sz="1000" u="none" strike="noStrike">
                          <a:effectLst/>
                        </a:rPr>
                        <a:t>9,10,11</a:t>
                      </a:r>
                      <a:r>
                        <a:rPr lang="ja-JP" altLang="en-US" sz="1000" u="none" strike="noStrike">
                          <a:effectLst/>
                        </a:rPr>
                        <a:t>号</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4756">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a:t>
                      </a:r>
                      <a:r>
                        <a:rPr lang="en-US" altLang="ja-JP" sz="1000" u="none" strike="noStrike">
                          <a:effectLst/>
                        </a:rPr>
                        <a:t>10</a:t>
                      </a:r>
                      <a:r>
                        <a:rPr lang="ja-JP" altLang="en-US" sz="1000" u="none" strike="noStrike">
                          <a:effectLst/>
                        </a:rPr>
                        <a:t>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年鳥取中部地震</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4756">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a:t>
                      </a:r>
                      <a:r>
                        <a:rPr lang="en-US" altLang="ja-JP" sz="1000" u="none" strike="noStrike">
                          <a:effectLst/>
                        </a:rPr>
                        <a:t>12</a:t>
                      </a:r>
                      <a:r>
                        <a:rPr lang="ja-JP" altLang="en-US" sz="1000" u="none" strike="noStrike">
                          <a:effectLst/>
                        </a:rPr>
                        <a:t>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28</a:t>
                      </a:r>
                      <a:r>
                        <a:rPr lang="ja-JP" altLang="en-US" sz="1000" u="none" strike="noStrike">
                          <a:effectLst/>
                        </a:rPr>
                        <a:t>年</a:t>
                      </a:r>
                      <a:r>
                        <a:rPr lang="zh-TW" altLang="en-US" sz="1000" u="none" strike="noStrike">
                          <a:effectLst/>
                          <a:latin typeface="メイリオ" panose="020B0604030504040204" pitchFamily="50" charset="-128"/>
                          <a:ea typeface="メイリオ" panose="020B0604030504040204" pitchFamily="50" charset="-128"/>
                        </a:rPr>
                        <a:t>糸魚川市大規模火災</a:t>
                      </a:r>
                      <a:endParaRPr lang="ja-JP" altLang="en-US" sz="1000" b="0" i="0" u="none" strike="noStrike">
                        <a:solidFill>
                          <a:schemeClr val="tx1"/>
                        </a:solidFill>
                        <a:effectLst/>
                        <a:latin typeface="メイリオ" panose="020B0604030504040204" pitchFamily="50" charset="-128"/>
                        <a:ea typeface="メイリオ" panose="020B060403050404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776622"/>
                  </a:ext>
                </a:extLst>
              </a:tr>
              <a:tr h="264756">
                <a:tc>
                  <a:txBody>
                    <a:bodyPr/>
                    <a:lstStyle/>
                    <a:p>
                      <a:pPr algn="l" fontAlgn="ctr"/>
                      <a:r>
                        <a:rPr lang="ja-JP" altLang="en-US" sz="1000" u="none" strike="noStrike">
                          <a:effectLst/>
                        </a:rPr>
                        <a:t>平成</a:t>
                      </a:r>
                      <a:r>
                        <a:rPr lang="en-US" altLang="ja-JP" sz="1000" u="none" strike="noStrike">
                          <a:effectLst/>
                        </a:rPr>
                        <a:t>29</a:t>
                      </a:r>
                      <a:r>
                        <a:rPr lang="ja-JP" altLang="en-US" sz="1000" u="none" strike="noStrike">
                          <a:effectLst/>
                        </a:rPr>
                        <a:t>年７月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29</a:t>
                      </a:r>
                      <a:r>
                        <a:rPr lang="ja-JP" altLang="en-US" sz="1000" u="none" strike="noStrike">
                          <a:effectLst/>
                        </a:rPr>
                        <a:t>年７月九州北部豪雨</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858297"/>
                  </a:ext>
                </a:extLst>
              </a:tr>
              <a:tr h="264756">
                <a:tc>
                  <a:txBody>
                    <a:bodyPr/>
                    <a:lstStyle/>
                    <a:p>
                      <a:pPr algn="l" fontAlgn="ctr"/>
                      <a:r>
                        <a:rPr lang="ja-JP" altLang="en-US" sz="1000" u="none" strike="noStrike">
                          <a:effectLst/>
                        </a:rPr>
                        <a:t>平成</a:t>
                      </a:r>
                      <a:r>
                        <a:rPr lang="en-US" altLang="ja-JP" sz="1000" u="none" strike="noStrike">
                          <a:effectLst/>
                        </a:rPr>
                        <a:t>30</a:t>
                      </a:r>
                      <a:r>
                        <a:rPr lang="ja-JP" altLang="en-US" sz="1000" u="none" strike="noStrike">
                          <a:effectLst/>
                        </a:rPr>
                        <a:t>年６月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30</a:t>
                      </a:r>
                      <a:r>
                        <a:rPr lang="ja-JP" altLang="en-US" sz="1000" u="none" strike="noStrike">
                          <a:effectLst/>
                        </a:rPr>
                        <a:t>年大阪府北部地震</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498161"/>
                  </a:ext>
                </a:extLst>
              </a:tr>
              <a:tr h="264756">
                <a:tc>
                  <a:txBody>
                    <a:bodyPr/>
                    <a:lstStyle/>
                    <a:p>
                      <a:pPr algn="l" fontAlgn="ctr"/>
                      <a:r>
                        <a:rPr lang="ja-JP" altLang="en-US" sz="1000" u="none" strike="noStrike">
                          <a:effectLst/>
                        </a:rPr>
                        <a:t>平成</a:t>
                      </a:r>
                      <a:r>
                        <a:rPr lang="en-US" altLang="ja-JP" sz="1000" u="none" strike="noStrike">
                          <a:effectLst/>
                        </a:rPr>
                        <a:t>30</a:t>
                      </a:r>
                      <a:r>
                        <a:rPr lang="ja-JP" altLang="en-US" sz="1000" u="none" strike="noStrike">
                          <a:effectLst/>
                        </a:rPr>
                        <a:t>年７月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30</a:t>
                      </a:r>
                      <a:r>
                        <a:rPr lang="ja-JP" altLang="en-US" sz="1000" u="none" strike="noStrike">
                          <a:effectLst/>
                        </a:rPr>
                        <a:t>年７月豪雨</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754324"/>
                  </a:ext>
                </a:extLst>
              </a:tr>
              <a:tr h="264756">
                <a:tc>
                  <a:txBody>
                    <a:bodyPr/>
                    <a:lstStyle/>
                    <a:p>
                      <a:pPr algn="l" fontAlgn="ctr"/>
                      <a:r>
                        <a:rPr lang="ja-JP" altLang="en-US" sz="1000" u="none" strike="noStrike">
                          <a:effectLst/>
                        </a:rPr>
                        <a:t>平成</a:t>
                      </a:r>
                      <a:r>
                        <a:rPr lang="en-US" altLang="ja-JP" sz="1000" u="none" strike="noStrike">
                          <a:effectLst/>
                        </a:rPr>
                        <a:t>30</a:t>
                      </a:r>
                      <a:r>
                        <a:rPr lang="ja-JP" altLang="en-US" sz="1000" u="none" strike="noStrike">
                          <a:effectLst/>
                        </a:rPr>
                        <a:t>年９月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平成</a:t>
                      </a:r>
                      <a:r>
                        <a:rPr lang="en-US" altLang="ja-JP" sz="1000" u="none" strike="noStrike">
                          <a:effectLst/>
                        </a:rPr>
                        <a:t>30</a:t>
                      </a:r>
                      <a:r>
                        <a:rPr lang="ja-JP" altLang="en-US" sz="1000" u="none" strike="noStrike">
                          <a:effectLst/>
                        </a:rPr>
                        <a:t>年北海道胆振東部地震</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559330"/>
                  </a:ext>
                </a:extLst>
              </a:tr>
              <a:tr h="264756">
                <a:tc>
                  <a:txBody>
                    <a:bodyPr/>
                    <a:lstStyle/>
                    <a:p>
                      <a:pPr algn="l" fontAlgn="ctr"/>
                      <a:r>
                        <a:rPr lang="ja-JP" altLang="en-US" sz="1000" u="none" strike="noStrike">
                          <a:effectLst/>
                        </a:rPr>
                        <a:t>令和元年８月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令和元年８月の前線に伴う大雨</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343651"/>
                  </a:ext>
                </a:extLst>
              </a:tr>
              <a:tr h="264756">
                <a:tc>
                  <a:txBody>
                    <a:bodyPr/>
                    <a:lstStyle/>
                    <a:p>
                      <a:pPr algn="l" fontAlgn="ctr"/>
                      <a:r>
                        <a:rPr lang="ja-JP" altLang="en-US" sz="1000" u="none" strike="noStrike">
                          <a:effectLst/>
                        </a:rPr>
                        <a:t>令和元年９月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令和元年台風第</a:t>
                      </a:r>
                      <a:r>
                        <a:rPr lang="en-US" altLang="ja-JP" sz="1000" u="none" strike="noStrike">
                          <a:effectLst/>
                        </a:rPr>
                        <a:t>15</a:t>
                      </a:r>
                      <a:r>
                        <a:rPr lang="ja-JP" altLang="en-US" sz="1000" u="none" strike="noStrike">
                          <a:effectLst/>
                        </a:rPr>
                        <a:t>号</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830502"/>
                  </a:ext>
                </a:extLst>
              </a:tr>
              <a:tr h="264756">
                <a:tc>
                  <a:txBody>
                    <a:bodyPr/>
                    <a:lstStyle/>
                    <a:p>
                      <a:pPr algn="l" fontAlgn="ctr"/>
                      <a:r>
                        <a:rPr lang="ja-JP" altLang="en-US" sz="1000" u="none" strike="noStrike">
                          <a:effectLst/>
                        </a:rPr>
                        <a:t>令和元年</a:t>
                      </a:r>
                      <a:r>
                        <a:rPr lang="en-US" altLang="ja-JP" sz="1000" u="none" strike="noStrike">
                          <a:effectLst/>
                        </a:rPr>
                        <a:t>10</a:t>
                      </a:r>
                      <a:r>
                        <a:rPr lang="ja-JP" altLang="en-US" sz="1000" u="none" strike="noStrike">
                          <a:effectLst/>
                        </a:rPr>
                        <a:t>月</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令和元年台風第</a:t>
                      </a:r>
                      <a:r>
                        <a:rPr lang="en-US" altLang="ja-JP" sz="1000" u="none" strike="noStrike">
                          <a:effectLst/>
                        </a:rPr>
                        <a:t>19</a:t>
                      </a:r>
                      <a:r>
                        <a:rPr lang="ja-JP" altLang="en-US" sz="1000" u="none" strike="noStrike">
                          <a:effectLst/>
                        </a:rPr>
                        <a:t>号</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64997"/>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a:effectLst/>
                        </a:rPr>
                        <a:t>令和</a:t>
                      </a:r>
                      <a:r>
                        <a:rPr lang="en-US" altLang="ja-JP" sz="1000" u="none" strike="noStrike">
                          <a:effectLst/>
                        </a:rPr>
                        <a:t>2</a:t>
                      </a:r>
                      <a:r>
                        <a:rPr lang="ja-JP" altLang="en-US" sz="1000" u="none" strike="noStrike">
                          <a:effectLst/>
                        </a:rPr>
                        <a:t>年</a:t>
                      </a:r>
                      <a:r>
                        <a:rPr lang="en-US" altLang="ja-JP" sz="1000" u="none" strike="noStrike">
                          <a:effectLst/>
                        </a:rPr>
                        <a:t>7</a:t>
                      </a:r>
                      <a:r>
                        <a:rPr lang="ja-JP" altLang="en-US" sz="1000" u="none" strike="noStrike">
                          <a:effectLst/>
                        </a:rPr>
                        <a:t>月</a:t>
                      </a:r>
                      <a:endParaRPr lang="ja-JP" altLang="en-US" sz="1000" b="0" i="0" u="none" strike="noStrike">
                        <a:solidFill>
                          <a:schemeClr val="tx1"/>
                        </a:solidFill>
                        <a:effectLst/>
                        <a:latin typeface="ＭＳ Ｐゴシック" panose="020B0600070205080204" pitchFamily="50" charset="-128"/>
                        <a:ea typeface="+mn-ea"/>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u="none" strike="noStrike">
                          <a:effectLst/>
                        </a:rPr>
                        <a:t>令和</a:t>
                      </a:r>
                      <a:r>
                        <a:rPr lang="en-US" altLang="ja-JP" sz="1000" u="none" strike="noStrike">
                          <a:effectLst/>
                        </a:rPr>
                        <a:t>2</a:t>
                      </a:r>
                      <a:r>
                        <a:rPr lang="ja-JP" altLang="en-US" sz="1000" u="none" strike="noStrike">
                          <a:effectLst/>
                        </a:rPr>
                        <a:t>年７月豪雨</a:t>
                      </a:r>
                      <a:endParaRPr lang="ja-JP" altLang="en-US" sz="10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34662"/>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a:t>
                      </a:r>
                      <a:r>
                        <a:rPr lang="en-US" altLang="ja-JP" sz="1000" b="0" i="0" u="none" strike="noStrike">
                          <a:solidFill>
                            <a:schemeClr val="tx1"/>
                          </a:solidFill>
                          <a:effectLst/>
                          <a:latin typeface="+mn-ea"/>
                          <a:ea typeface="+mn-ea"/>
                        </a:rPr>
                        <a:t>3</a:t>
                      </a:r>
                      <a:r>
                        <a:rPr lang="ja-JP" altLang="en-US" sz="1000" b="0" i="0" u="none" strike="noStrike">
                          <a:solidFill>
                            <a:schemeClr val="tx1"/>
                          </a:solidFill>
                          <a:effectLst/>
                          <a:latin typeface="+mn-ea"/>
                          <a:ea typeface="+mn-ea"/>
                        </a:rPr>
                        <a:t>年</a:t>
                      </a:r>
                      <a:r>
                        <a:rPr lang="en-US" altLang="ja-JP" sz="1000" b="0" i="0" u="none" strike="noStrike">
                          <a:solidFill>
                            <a:schemeClr val="tx1"/>
                          </a:solidFill>
                          <a:effectLst/>
                          <a:latin typeface="+mn-ea"/>
                          <a:ea typeface="+mn-ea"/>
                        </a:rPr>
                        <a:t>8</a:t>
                      </a:r>
                      <a:r>
                        <a:rPr lang="ja-JP" altLang="en-US" sz="1000" b="0" i="0" u="none" strike="noStrike">
                          <a:solidFill>
                            <a:schemeClr val="tx1"/>
                          </a:solidFill>
                          <a:effectLst/>
                          <a:latin typeface="+mn-ea"/>
                          <a:ea typeface="+mn-ea"/>
                        </a:rPr>
                        <a:t>月</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a:solidFill>
                            <a:schemeClr val="tx1"/>
                          </a:solidFill>
                          <a:effectLst/>
                          <a:latin typeface="+mn-ea"/>
                          <a:ea typeface="+mn-ea"/>
                        </a:rPr>
                        <a:t>令和</a:t>
                      </a:r>
                      <a:r>
                        <a:rPr lang="en-US" altLang="ja-JP" sz="1000" b="0" i="0" u="none" strike="noStrike">
                          <a:solidFill>
                            <a:schemeClr val="tx1"/>
                          </a:solidFill>
                          <a:effectLst/>
                          <a:latin typeface="+mn-ea"/>
                          <a:ea typeface="+mn-ea"/>
                        </a:rPr>
                        <a:t>3</a:t>
                      </a:r>
                      <a:r>
                        <a:rPr lang="ja-JP" altLang="en-US" sz="1000" b="0" i="0" u="none" strike="noStrike">
                          <a:solidFill>
                            <a:schemeClr val="tx1"/>
                          </a:solidFill>
                          <a:effectLst/>
                          <a:latin typeface="+mn-ea"/>
                          <a:ea typeface="+mn-ea"/>
                        </a:rPr>
                        <a:t>年８月豪雨</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418138"/>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a:t>
                      </a:r>
                      <a:r>
                        <a:rPr lang="en-US" altLang="ja-JP" sz="1000" b="0" i="0" u="none" strike="noStrike">
                          <a:solidFill>
                            <a:schemeClr val="tx1"/>
                          </a:solidFill>
                          <a:effectLst/>
                          <a:latin typeface="+mn-ea"/>
                          <a:ea typeface="+mn-ea"/>
                        </a:rPr>
                        <a:t>4</a:t>
                      </a:r>
                      <a:r>
                        <a:rPr lang="ja-JP" altLang="en-US" sz="1000" b="0" i="0" u="none" strike="noStrike">
                          <a:solidFill>
                            <a:schemeClr val="tx1"/>
                          </a:solidFill>
                          <a:effectLst/>
                          <a:latin typeface="+mn-ea"/>
                          <a:ea typeface="+mn-ea"/>
                        </a:rPr>
                        <a:t>年８月</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a:solidFill>
                            <a:schemeClr val="tx1"/>
                          </a:solidFill>
                          <a:effectLst/>
                          <a:latin typeface="+mn-ea"/>
                          <a:ea typeface="+mn-ea"/>
                        </a:rPr>
                        <a:t>令和４年８月大雨</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004333"/>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令和４年</a:t>
                      </a:r>
                      <a:r>
                        <a:rPr lang="en-US" altLang="ja-JP" sz="1000" b="0" i="0" u="none" strike="noStrike">
                          <a:solidFill>
                            <a:schemeClr val="tx1"/>
                          </a:solidFill>
                          <a:effectLst/>
                          <a:latin typeface="+mn-ea"/>
                          <a:ea typeface="+mn-ea"/>
                        </a:rPr>
                        <a:t>9</a:t>
                      </a:r>
                      <a:r>
                        <a:rPr lang="ja-JP" altLang="en-US" sz="1000" b="0" i="0" u="none" strike="noStrike">
                          <a:solidFill>
                            <a:schemeClr val="tx1"/>
                          </a:solidFill>
                          <a:effectLst/>
                          <a:latin typeface="+mn-ea"/>
                          <a:ea typeface="+mn-ea"/>
                        </a:rPr>
                        <a:t>月</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a:solidFill>
                            <a:schemeClr val="tx1"/>
                          </a:solidFill>
                          <a:effectLst/>
                          <a:latin typeface="+mn-ea"/>
                          <a:ea typeface="+mn-ea"/>
                        </a:rPr>
                        <a:t>令和４年台風</a:t>
                      </a:r>
                      <a:r>
                        <a:rPr lang="en-US" altLang="ja-JP" sz="1000" b="0" i="0" u="none" strike="noStrike">
                          <a:solidFill>
                            <a:schemeClr val="tx1"/>
                          </a:solidFill>
                          <a:effectLst/>
                          <a:latin typeface="+mn-ea"/>
                          <a:ea typeface="+mn-ea"/>
                        </a:rPr>
                        <a:t>15</a:t>
                      </a:r>
                      <a:r>
                        <a:rPr lang="ja-JP" altLang="en-US" sz="1000" b="0" i="0" u="none" strike="noStrike">
                          <a:solidFill>
                            <a:schemeClr val="tx1"/>
                          </a:solidFill>
                          <a:effectLst/>
                          <a:latin typeface="+mn-ea"/>
                          <a:ea typeface="+mn-ea"/>
                        </a:rPr>
                        <a:t>号</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76445"/>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a:t>
                      </a:r>
                      <a:r>
                        <a:rPr lang="en-US" altLang="ja-JP" sz="1000" b="0" i="0" u="none" strike="noStrike">
                          <a:solidFill>
                            <a:schemeClr val="tx1"/>
                          </a:solidFill>
                          <a:effectLst/>
                          <a:latin typeface="+mn-ea"/>
                          <a:ea typeface="+mn-ea"/>
                        </a:rPr>
                        <a:t>5</a:t>
                      </a:r>
                      <a:r>
                        <a:rPr lang="ja-JP" altLang="en-US" sz="1000" b="0" i="0" u="none" strike="noStrike">
                          <a:solidFill>
                            <a:schemeClr val="tx1"/>
                          </a:solidFill>
                          <a:effectLst/>
                          <a:latin typeface="+mn-ea"/>
                          <a:ea typeface="+mn-ea"/>
                        </a:rPr>
                        <a:t>年</a:t>
                      </a:r>
                      <a:r>
                        <a:rPr lang="en-US" altLang="ja-JP" sz="1000" b="0" i="0" u="none" strike="noStrike">
                          <a:solidFill>
                            <a:schemeClr val="tx1"/>
                          </a:solidFill>
                          <a:effectLst/>
                          <a:latin typeface="+mn-ea"/>
                          <a:ea typeface="+mn-ea"/>
                        </a:rPr>
                        <a:t>7</a:t>
                      </a:r>
                      <a:r>
                        <a:rPr lang="ja-JP" altLang="en-US" sz="1000" b="0" i="0" u="none" strike="noStrike">
                          <a:solidFill>
                            <a:schemeClr val="tx1"/>
                          </a:solidFill>
                          <a:effectLst/>
                          <a:latin typeface="+mn-ea"/>
                          <a:ea typeface="+mn-ea"/>
                        </a:rPr>
                        <a:t>月</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61993"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令和５年７月</a:t>
                      </a:r>
                      <a:r>
                        <a:rPr lang="en-US" altLang="ja-JP" sz="1000" b="0" i="0" u="none" strike="noStrike">
                          <a:solidFill>
                            <a:schemeClr val="tx1"/>
                          </a:solidFill>
                          <a:effectLst/>
                          <a:latin typeface="+mn-ea"/>
                          <a:ea typeface="+mn-ea"/>
                        </a:rPr>
                        <a:t>15</a:t>
                      </a:r>
                      <a:r>
                        <a:rPr lang="ja-JP" altLang="en-US" sz="1000" b="0" i="0" u="none" strike="noStrike">
                          <a:solidFill>
                            <a:schemeClr val="tx1"/>
                          </a:solidFill>
                          <a:effectLst/>
                          <a:latin typeface="+mn-ea"/>
                          <a:ea typeface="+mn-ea"/>
                        </a:rPr>
                        <a:t>日からの大雨</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556668"/>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a:t>
                      </a:r>
                      <a:r>
                        <a:rPr lang="en-US" altLang="ja-JP" sz="1000" b="0" i="0" u="none" strike="noStrike">
                          <a:solidFill>
                            <a:schemeClr val="tx1"/>
                          </a:solidFill>
                          <a:effectLst/>
                          <a:latin typeface="+mn-ea"/>
                          <a:ea typeface="+mn-ea"/>
                        </a:rPr>
                        <a:t>5</a:t>
                      </a:r>
                      <a:r>
                        <a:rPr lang="ja-JP" altLang="en-US" sz="1000" b="0" i="0" u="none" strike="noStrike">
                          <a:solidFill>
                            <a:schemeClr val="tx1"/>
                          </a:solidFill>
                          <a:effectLst/>
                          <a:latin typeface="+mn-ea"/>
                          <a:ea typeface="+mn-ea"/>
                        </a:rPr>
                        <a:t>年</a:t>
                      </a:r>
                      <a:r>
                        <a:rPr lang="en-US" altLang="ja-JP" sz="1000" b="0" i="0" u="none" strike="noStrike">
                          <a:solidFill>
                            <a:schemeClr val="tx1"/>
                          </a:solidFill>
                          <a:effectLst/>
                          <a:latin typeface="+mn-ea"/>
                          <a:ea typeface="+mn-ea"/>
                        </a:rPr>
                        <a:t>9</a:t>
                      </a:r>
                      <a:r>
                        <a:rPr lang="ja-JP" altLang="en-US" sz="1000" b="0" i="0" u="none" strike="noStrike">
                          <a:solidFill>
                            <a:schemeClr val="tx1"/>
                          </a:solidFill>
                          <a:effectLst/>
                          <a:latin typeface="+mn-ea"/>
                          <a:ea typeface="+mn-ea"/>
                        </a:rPr>
                        <a:t>月</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61993"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令和５年台風第</a:t>
                      </a:r>
                      <a:r>
                        <a:rPr lang="en-US" altLang="ja-JP" sz="1000" b="0" i="0" u="none" strike="noStrike">
                          <a:solidFill>
                            <a:schemeClr val="tx1"/>
                          </a:solidFill>
                          <a:effectLst/>
                          <a:latin typeface="+mn-ea"/>
                          <a:ea typeface="+mn-ea"/>
                        </a:rPr>
                        <a:t>13</a:t>
                      </a:r>
                      <a:r>
                        <a:rPr lang="ja-JP" altLang="en-US" sz="1000" b="0" i="0" u="none" strike="noStrike">
                          <a:solidFill>
                            <a:schemeClr val="tx1"/>
                          </a:solidFill>
                          <a:effectLst/>
                          <a:latin typeface="+mn-ea"/>
                          <a:ea typeface="+mn-ea"/>
                        </a:rPr>
                        <a:t>号</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967143"/>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a:t>
                      </a:r>
                      <a:r>
                        <a:rPr lang="en-US" altLang="ja-JP" sz="1000" b="0" i="0" u="none" strike="noStrike">
                          <a:solidFill>
                            <a:schemeClr val="tx1"/>
                          </a:solidFill>
                          <a:effectLst/>
                          <a:latin typeface="+mn-ea"/>
                          <a:ea typeface="+mn-ea"/>
                        </a:rPr>
                        <a:t>6</a:t>
                      </a:r>
                      <a:r>
                        <a:rPr lang="ja-JP" altLang="en-US" sz="1000" b="0" i="0" u="none" strike="noStrike">
                          <a:solidFill>
                            <a:schemeClr val="tx1"/>
                          </a:solidFill>
                          <a:effectLst/>
                          <a:latin typeface="+mn-ea"/>
                          <a:ea typeface="+mn-ea"/>
                        </a:rPr>
                        <a:t>年</a:t>
                      </a:r>
                      <a:r>
                        <a:rPr lang="en-US" altLang="ja-JP" sz="1000" b="0" i="0" u="none" strike="noStrike">
                          <a:solidFill>
                            <a:schemeClr val="tx1"/>
                          </a:solidFill>
                          <a:effectLst/>
                          <a:latin typeface="+mn-ea"/>
                          <a:ea typeface="+mn-ea"/>
                        </a:rPr>
                        <a:t>1</a:t>
                      </a:r>
                      <a:r>
                        <a:rPr lang="ja-JP" altLang="en-US" sz="1000" b="0" i="0" u="none" strike="noStrike">
                          <a:solidFill>
                            <a:schemeClr val="tx1"/>
                          </a:solidFill>
                          <a:effectLst/>
                          <a:latin typeface="+mn-ea"/>
                          <a:ea typeface="+mn-ea"/>
                        </a:rPr>
                        <a:t>月</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a:solidFill>
                            <a:schemeClr val="tx1"/>
                          </a:solidFill>
                          <a:effectLst/>
                          <a:latin typeface="+mn-ea"/>
                          <a:ea typeface="+mn-ea"/>
                        </a:rPr>
                        <a:t>令和６年能登半島地震</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23963"/>
                  </a:ext>
                </a:extLst>
              </a:tr>
              <a:tr h="264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mn-ea"/>
                          <a:ea typeface="+mn-ea"/>
                        </a:rPr>
                        <a:t>令和</a:t>
                      </a:r>
                      <a:r>
                        <a:rPr lang="en-US" altLang="ja-JP" sz="1000" b="0" i="0" u="none" strike="noStrike">
                          <a:solidFill>
                            <a:schemeClr val="tx1"/>
                          </a:solidFill>
                          <a:effectLst/>
                          <a:latin typeface="+mn-ea"/>
                          <a:ea typeface="+mn-ea"/>
                        </a:rPr>
                        <a:t>6</a:t>
                      </a:r>
                      <a:r>
                        <a:rPr lang="ja-JP" altLang="en-US" sz="1000" b="0" i="0" u="none" strike="noStrike">
                          <a:solidFill>
                            <a:schemeClr val="tx1"/>
                          </a:solidFill>
                          <a:effectLst/>
                          <a:latin typeface="+mn-ea"/>
                          <a:ea typeface="+mn-ea"/>
                        </a:rPr>
                        <a:t>年</a:t>
                      </a:r>
                      <a:r>
                        <a:rPr lang="en-US" altLang="ja-JP" sz="1000" b="0" i="0" u="none" strike="noStrike">
                          <a:solidFill>
                            <a:schemeClr val="tx1"/>
                          </a:solidFill>
                          <a:effectLst/>
                          <a:latin typeface="+mn-ea"/>
                          <a:ea typeface="+mn-ea"/>
                        </a:rPr>
                        <a:t>9</a:t>
                      </a:r>
                      <a:r>
                        <a:rPr lang="ja-JP" altLang="en-US" sz="1000" b="0" i="0" u="none" strike="noStrike">
                          <a:solidFill>
                            <a:schemeClr val="tx1"/>
                          </a:solidFill>
                          <a:effectLst/>
                          <a:latin typeface="+mn-ea"/>
                          <a:ea typeface="+mn-ea"/>
                        </a:rPr>
                        <a:t>月</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a:solidFill>
                            <a:schemeClr val="tx1"/>
                          </a:solidFill>
                          <a:effectLst/>
                          <a:latin typeface="+mn-ea"/>
                          <a:ea typeface="+mn-ea"/>
                        </a:rPr>
                        <a:t>令和６年９月</a:t>
                      </a:r>
                      <a:r>
                        <a:rPr lang="en-US" altLang="ja-JP" sz="1000" b="0" i="0" u="none" strike="noStrike">
                          <a:solidFill>
                            <a:schemeClr val="tx1"/>
                          </a:solidFill>
                          <a:effectLst/>
                          <a:latin typeface="+mn-ea"/>
                          <a:ea typeface="+mn-ea"/>
                        </a:rPr>
                        <a:t>20</a:t>
                      </a:r>
                      <a:r>
                        <a:rPr lang="ja-JP" altLang="en-US" sz="1000" b="0" i="0" u="none" strike="noStrike">
                          <a:solidFill>
                            <a:schemeClr val="tx1"/>
                          </a:solidFill>
                          <a:effectLst/>
                          <a:latin typeface="+mn-ea"/>
                          <a:ea typeface="+mn-ea"/>
                        </a:rPr>
                        <a:t>日からの大雨</a:t>
                      </a:r>
                    </a:p>
                  </a:txBody>
                  <a:tcPr marL="24126" marR="24126" marT="24105" marB="24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953756"/>
                  </a:ext>
                </a:extLst>
              </a:tr>
            </a:tbl>
          </a:graphicData>
        </a:graphic>
      </p:graphicFrame>
      <p:sp>
        <p:nvSpPr>
          <p:cNvPr id="8" name="テキスト ボックス 10"/>
          <p:cNvSpPr txBox="1">
            <a:spLocks noChangeArrowheads="1"/>
          </p:cNvSpPr>
          <p:nvPr/>
        </p:nvSpPr>
        <p:spPr bwMode="auto">
          <a:xfrm>
            <a:off x="3785231" y="957771"/>
            <a:ext cx="933749" cy="27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108"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t>（五十音順）</a:t>
            </a:r>
          </a:p>
        </p:txBody>
      </p:sp>
      <p:sp>
        <p:nvSpPr>
          <p:cNvPr id="9" name="テキスト ボックス 8">
            <a:extLst>
              <a:ext uri="{FF2B5EF4-FFF2-40B4-BE49-F238E27FC236}">
                <a16:creationId xmlns:a16="http://schemas.microsoft.com/office/drawing/2014/main" id="{E4F6523B-ECB2-526A-03E9-F50C9E84E08B}"/>
              </a:ext>
            </a:extLst>
          </p:cNvPr>
          <p:cNvSpPr txBox="1"/>
          <p:nvPr/>
        </p:nvSpPr>
        <p:spPr>
          <a:xfrm>
            <a:off x="9396536" y="634605"/>
            <a:ext cx="1884394" cy="923330"/>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rPr>
              <a:t>メンバーの時点を更新済（内容は変更なし）</a:t>
            </a:r>
            <a:endParaRPr kumimoji="1" lang="en-US" altLang="ja-JP"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20842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E489-6E13-0759-2615-E9034F331B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5FA5D8-27E7-1487-9062-F1AE94315B85}"/>
              </a:ext>
            </a:extLst>
          </p:cNvPr>
          <p:cNvSpPr>
            <a:spLocks noGrp="1"/>
          </p:cNvSpPr>
          <p:nvPr>
            <p:ph type="title"/>
          </p:nvPr>
        </p:nvSpPr>
        <p:spPr/>
        <p:txBody>
          <a:bodyPr>
            <a:normAutofit/>
          </a:bodyPr>
          <a:lstStyle/>
          <a:p>
            <a:r>
              <a:rPr lang="ja-JP" altLang="en-US" sz="3600">
                <a:latin typeface="Meiryo UI" panose="020B0604030504040204" pitchFamily="50" charset="-128"/>
                <a:ea typeface="Meiryo UI" panose="020B0604030504040204" pitchFamily="50" charset="-128"/>
              </a:rPr>
              <a:t>３．今後の災害廃棄物対策に</a:t>
            </a:r>
            <a:br>
              <a:rPr lang="en-US" altLang="ja-JP" sz="3600">
                <a:latin typeface="Meiryo UI" panose="020B0604030504040204" pitchFamily="50" charset="-128"/>
                <a:ea typeface="Meiryo UI" panose="020B0604030504040204" pitchFamily="50" charset="-128"/>
              </a:rPr>
            </a:br>
            <a:r>
              <a:rPr lang="ja-JP" altLang="en-US" sz="3600">
                <a:latin typeface="Meiryo UI" panose="020B0604030504040204" pitchFamily="50" charset="-128"/>
                <a:ea typeface="Meiryo UI" panose="020B0604030504040204" pitchFamily="50" charset="-128"/>
              </a:rPr>
              <a:t>関する検討状況</a:t>
            </a:r>
            <a:endParaRPr kumimoji="1" lang="ja-JP" altLang="en-US" sz="36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161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B6A49EF-0BA6-56B1-BD9E-7DC35B4B6C79}"/>
              </a:ext>
            </a:extLst>
          </p:cNvPr>
          <p:cNvSpPr>
            <a:spLocks noGrp="1"/>
          </p:cNvSpPr>
          <p:nvPr>
            <p:ph sz="quarter" idx="10"/>
          </p:nvPr>
        </p:nvSpPr>
        <p:spPr>
          <a:xfrm>
            <a:off x="921998" y="1268760"/>
            <a:ext cx="7789048" cy="4572197"/>
          </a:xfrm>
        </p:spPr>
        <p:txBody>
          <a:bodyPr/>
          <a:lstStyle/>
          <a:p>
            <a:r>
              <a:rPr kumimoji="1" lang="ja-JP" altLang="en-US"/>
              <a:t>災害廃棄物対策の概要</a:t>
            </a:r>
            <a:endParaRPr kumimoji="1" lang="en-US" altLang="ja-JP"/>
          </a:p>
          <a:p>
            <a:r>
              <a:rPr lang="ja-JP" altLang="en-US"/>
              <a:t>環境省の進める災害廃棄物対策</a:t>
            </a:r>
            <a:endParaRPr lang="en-US" altLang="ja-JP"/>
          </a:p>
          <a:p>
            <a:r>
              <a:rPr lang="ja-JP" altLang="en-US" sz="2400">
                <a:latin typeface="Meiryo UI" panose="020B0604030504040204" pitchFamily="50" charset="-128"/>
                <a:ea typeface="Meiryo UI" panose="020B0604030504040204" pitchFamily="50" charset="-128"/>
              </a:rPr>
              <a:t>今後の災害廃棄物対策に関する検討状況</a:t>
            </a:r>
            <a:endParaRPr lang="en-US" altLang="ja-JP" sz="2400">
              <a:latin typeface="Meiryo UI" panose="020B0604030504040204" pitchFamily="50" charset="-128"/>
              <a:ea typeface="Meiryo UI" panose="020B0604030504040204" pitchFamily="50" charset="-128"/>
            </a:endParaRPr>
          </a:p>
          <a:p>
            <a:pPr marL="635000" indent="-280988">
              <a:buFont typeface="+mj-ea"/>
              <a:buAutoNum type="circleNumDbPlain"/>
            </a:pPr>
            <a:r>
              <a:rPr kumimoji="1" lang="ja-JP" altLang="en-US"/>
              <a:t>廃棄物処理制度小委員会</a:t>
            </a:r>
          </a:p>
          <a:p>
            <a:pPr marL="635000" indent="-280988">
              <a:buFont typeface="+mj-ea"/>
              <a:buAutoNum type="circleNumDbPlain"/>
            </a:pPr>
            <a:r>
              <a:rPr kumimoji="1" lang="ja-JP" altLang="en-US"/>
              <a:t>令和７年度災害廃棄物対策推進検討会</a:t>
            </a:r>
          </a:p>
          <a:p>
            <a:pPr marL="635000" indent="-280988">
              <a:buFont typeface="+mj-ea"/>
              <a:buAutoNum type="circleNumDbPlain"/>
            </a:pPr>
            <a:r>
              <a:rPr kumimoji="1" lang="ja-JP" altLang="en-US"/>
              <a:t>横断的専門支援機能（機関）の確立について</a:t>
            </a:r>
          </a:p>
        </p:txBody>
      </p:sp>
      <p:sp>
        <p:nvSpPr>
          <p:cNvPr id="3" name="タイトル 2">
            <a:extLst>
              <a:ext uri="{FF2B5EF4-FFF2-40B4-BE49-F238E27FC236}">
                <a16:creationId xmlns:a16="http://schemas.microsoft.com/office/drawing/2014/main" id="{7BD73F40-370F-C9EB-1DB4-B0627FFEF676}"/>
              </a:ext>
            </a:extLst>
          </p:cNvPr>
          <p:cNvSpPr>
            <a:spLocks noGrp="1"/>
          </p:cNvSpPr>
          <p:nvPr>
            <p:ph type="title"/>
          </p:nvPr>
        </p:nvSpPr>
        <p:spPr/>
        <p:txBody>
          <a:bodyPr/>
          <a:lstStyle/>
          <a:p>
            <a:r>
              <a:rPr kumimoji="1" lang="ja-JP" altLang="en-US"/>
              <a:t>目　次</a:t>
            </a:r>
          </a:p>
        </p:txBody>
      </p:sp>
    </p:spTree>
    <p:extLst>
      <p:ext uri="{BB962C8B-B14F-4D97-AF65-F5344CB8AC3E}">
        <p14:creationId xmlns:p14="http://schemas.microsoft.com/office/powerpoint/2010/main" val="163957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7E5E-0938-8E94-455B-CBC94CD9240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8D25654-EAF4-9BDC-CF32-1CEB2D75CBDB}"/>
              </a:ext>
            </a:extLst>
          </p:cNvPr>
          <p:cNvSpPr>
            <a:spLocks noGrp="1"/>
          </p:cNvSpPr>
          <p:nvPr>
            <p:ph sz="quarter" idx="11"/>
          </p:nvPr>
        </p:nvSpPr>
        <p:spPr>
          <a:xfrm>
            <a:off x="395536" y="379188"/>
            <a:ext cx="7526120" cy="457525"/>
          </a:xfrm>
        </p:spPr>
        <p:txBody>
          <a:bodyPr>
            <a:noAutofit/>
          </a:bodyPr>
          <a:lstStyle/>
          <a:p>
            <a:pPr algn="ctr">
              <a:lnSpc>
                <a:spcPct val="50000"/>
              </a:lnSpc>
            </a:pPr>
            <a:r>
              <a:rPr lang="ja-JP" altLang="en-US" sz="1800">
                <a:solidFill>
                  <a:prstClr val="white"/>
                </a:solidFill>
                <a:latin typeface="Meiryo UI"/>
                <a:ea typeface="Meiryo UI"/>
              </a:rPr>
              <a:t>今後の災害廃棄物対策に関する検討状況</a:t>
            </a:r>
            <a:endParaRPr lang="ja-JP" altLang="en-US" sz="180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C2295F2-F425-153B-981E-2E414548BA4D}"/>
              </a:ext>
            </a:extLst>
          </p:cNvPr>
          <p:cNvSpPr txBox="1"/>
          <p:nvPr/>
        </p:nvSpPr>
        <p:spPr>
          <a:xfrm>
            <a:off x="195844" y="964466"/>
            <a:ext cx="8638183" cy="1892826"/>
          </a:xfrm>
          <a:prstGeom prst="rect">
            <a:avLst/>
          </a:prstGeom>
          <a:noFill/>
          <a:ln w="19050">
            <a:solidFill>
              <a:srgbClr val="009C89"/>
            </a:solidFill>
          </a:ln>
        </p:spPr>
        <p:txBody>
          <a:bodyPr wrap="square" rtlCol="0">
            <a:spAutoFit/>
          </a:bodyPr>
          <a:lstStyle/>
          <a:p>
            <a:pPr marL="244933" marR="0" lvl="0" indent="-244933" algn="just" defTabSz="914418" rtl="0" eaLnBrk="1" fontAlgn="auto" latinLnBrk="0" hangingPunct="1">
              <a:lnSpc>
                <a:spcPct val="100000"/>
              </a:lnSpc>
              <a:spcBef>
                <a:spcPts val="0"/>
              </a:spcBef>
              <a:spcAft>
                <a:spcPts val="600"/>
              </a:spcAft>
              <a:buClrTx/>
              <a:buSzTx/>
              <a:buFont typeface="Meiryo UI"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来る大規模災害に備えて公費解体・災害廃棄物対策における体制整備・強化を図るべく、例年実施している災害廃棄物対策推進検討会において、平成</a:t>
            </a:r>
            <a:r>
              <a:rPr kumimoji="1" lang="en-US" altLang="ja-JP" sz="1400" b="0" i="0" u="none" strike="noStrike" kern="1200" cap="none" spc="0" normalizeH="0" baseline="0" noProof="0">
                <a:ln>
                  <a:noFill/>
                </a:ln>
                <a:solidFill>
                  <a:prstClr val="black"/>
                </a:solidFill>
                <a:effectLst/>
                <a:uLnTx/>
                <a:uFillTx/>
                <a:latin typeface="Meiryo UI"/>
                <a:ea typeface="Meiryo UI"/>
                <a:cs typeface="+mn-cs"/>
              </a:rPr>
              <a:t>27</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年廃棄物処理法改正等により措置された制度などの施行状況等を含む、近年の災害廃棄物対応の検証と今後の災害廃棄物対策に関し、有識者に御議論いただき、</a:t>
            </a:r>
            <a:r>
              <a:rPr kumimoji="1" lang="ja-JP" altLang="en-US" sz="1400" b="0" i="0" u="none" strike="noStrike" kern="1200" cap="none" spc="0" normalizeH="0" baseline="0" noProof="0">
                <a:ln>
                  <a:noFill/>
                </a:ln>
                <a:solidFill>
                  <a:srgbClr val="FF0000"/>
                </a:solidFill>
                <a:effectLst/>
                <a:uLnTx/>
                <a:uFillTx/>
                <a:latin typeface="Meiryo UI"/>
                <a:ea typeface="Meiryo UI"/>
                <a:cs typeface="+mn-cs"/>
              </a:rPr>
              <a:t>令和７年３月に「今後の巨大地震や集中豪雨等の発生に備えた災害廃棄物対策の更なる取組の方向性」を取りまとめ</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。令和７年度は</a:t>
            </a:r>
            <a:r>
              <a:rPr kumimoji="1" lang="ja-JP" altLang="en-US" sz="1400" b="0" i="0" u="none" strike="noStrike" kern="1200" cap="none" spc="-50" normalizeH="0" baseline="0" noProof="0">
                <a:ln>
                  <a:noFill/>
                </a:ln>
                <a:solidFill>
                  <a:prstClr val="black"/>
                </a:solidFill>
                <a:effectLst/>
                <a:uLnTx/>
                <a:uFillTx/>
                <a:latin typeface="Calibri" panose="020F0502020204030204"/>
                <a:ea typeface="メイリオ" panose="020B0604030504040204" pitchFamily="50" charset="-128"/>
                <a:cs typeface="+mn-cs"/>
              </a:rPr>
              <a:t>当該取り組むべき事項の具体化について検討を行う。</a:t>
            </a:r>
            <a:endParaRPr kumimoji="1" lang="ja-JP" altLang="en-US" sz="1400" b="0" i="0" u="none" strike="noStrike" kern="1200" cap="none" spc="0" normalizeH="0" baseline="0" noProof="0">
              <a:ln>
                <a:noFill/>
              </a:ln>
              <a:solidFill>
                <a:prstClr val="black"/>
              </a:solidFill>
              <a:effectLst/>
              <a:uLnTx/>
              <a:uFillTx/>
              <a:latin typeface="Meiryo UI"/>
              <a:ea typeface="Meiryo UI"/>
              <a:cs typeface="+mn-cs"/>
            </a:endParaRPr>
          </a:p>
          <a:p>
            <a:pPr marL="244933" marR="0" lvl="0" indent="-244933" algn="just" defTabSz="914418"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令和６年</a:t>
            </a:r>
            <a:r>
              <a:rPr kumimoji="1" lang="en-US" altLang="ja-JP" sz="1400" b="0" i="0" u="none" strike="noStrike" kern="1200" cap="none" spc="0" normalizeH="0" baseline="0" noProof="0">
                <a:ln>
                  <a:noFill/>
                </a:ln>
                <a:solidFill>
                  <a:prstClr val="black"/>
                </a:solidFill>
                <a:effectLst/>
                <a:uLnTx/>
                <a:uFillTx/>
                <a:latin typeface="Meiryo UI"/>
                <a:ea typeface="Meiryo UI"/>
                <a:cs typeface="+mn-cs"/>
              </a:rPr>
              <a:t>12</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月に中央環境審議会に「</a:t>
            </a:r>
            <a:r>
              <a:rPr kumimoji="1" lang="ja-JP" altLang="en-US" sz="1400" b="0" i="0" u="none" strike="noStrike" kern="1200" cap="none" spc="0" normalizeH="0" baseline="0" noProof="0">
                <a:ln>
                  <a:noFill/>
                </a:ln>
                <a:solidFill>
                  <a:srgbClr val="FF0000"/>
                </a:solidFill>
                <a:effectLst/>
                <a:uLnTx/>
                <a:uFillTx/>
                <a:latin typeface="Meiryo UI"/>
                <a:ea typeface="Meiryo UI"/>
                <a:cs typeface="+mn-cs"/>
              </a:rPr>
              <a:t>廃棄物処理制度小委員会</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」を設置し、上記検討会での検討結果を踏まえ、災害廃棄物の適正かつ円滑・迅速な処理に関する法制度含めた点検・見直し等を審議いただく。</a:t>
            </a:r>
            <a:r>
              <a:rPr kumimoji="1" lang="ja-JP" altLang="en-US" sz="1400" b="0" i="0" u="none" strike="noStrike" kern="1200" cap="none" spc="0" normalizeH="0" baseline="0" noProof="0">
                <a:ln>
                  <a:noFill/>
                </a:ln>
                <a:solidFill>
                  <a:srgbClr val="FF0000"/>
                </a:solidFill>
                <a:effectLst/>
                <a:uLnTx/>
                <a:uFillTx/>
                <a:latin typeface="Meiryo UI"/>
                <a:ea typeface="Meiryo UI"/>
                <a:cs typeface="+mn-cs"/>
              </a:rPr>
              <a:t>令和７年６月に中間とりまとめ</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を実施。</a:t>
            </a:r>
          </a:p>
        </p:txBody>
      </p:sp>
      <p:sp>
        <p:nvSpPr>
          <p:cNvPr id="4" name="正方形/長方形 3">
            <a:extLst>
              <a:ext uri="{FF2B5EF4-FFF2-40B4-BE49-F238E27FC236}">
                <a16:creationId xmlns:a16="http://schemas.microsoft.com/office/drawing/2014/main" id="{B549B0FB-B931-82A7-B617-3C82E886D2A1}"/>
              </a:ext>
            </a:extLst>
          </p:cNvPr>
          <p:cNvSpPr/>
          <p:nvPr/>
        </p:nvSpPr>
        <p:spPr>
          <a:xfrm>
            <a:off x="8834027" y="0"/>
            <a:ext cx="309973" cy="3791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E9012893-1BD4-2B52-BA3C-26892503904F}"/>
              </a:ext>
            </a:extLst>
          </p:cNvPr>
          <p:cNvSpPr/>
          <p:nvPr/>
        </p:nvSpPr>
        <p:spPr>
          <a:xfrm>
            <a:off x="611560" y="2910525"/>
            <a:ext cx="8208911" cy="2327060"/>
          </a:xfrm>
          <a:prstGeom prst="rect">
            <a:avLst/>
          </a:prstGeom>
          <a:solidFill>
            <a:srgbClr val="43B99A">
              <a:lumMod val="20000"/>
              <a:lumOff val="80000"/>
            </a:srgbClr>
          </a:solidFill>
          <a:ln w="19050" cap="flat" cmpd="sng" algn="ctr">
            <a:solidFill>
              <a:srgbClr val="43B99A">
                <a:lumMod val="75000"/>
              </a:srgbClr>
            </a:solidFill>
            <a:prstDash val="solid"/>
            <a:miter lim="800000"/>
          </a:ln>
          <a:effectLst/>
        </p:spPr>
        <p:txBody>
          <a:bodyPr lIns="72000" tIns="36000" rIns="72000" bIns="36000"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ja-JP" altLang="en-US" sz="1400" b="0"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災害廃棄物対策推進検討会における検討</a:t>
            </a:r>
            <a:endParaRPr kumimoji="0" lang="en-US" altLang="ja-JP" sz="1400" b="0"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tab pos="2689225" algn="l"/>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（検証内容）</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447675" algn="l" defTabSz="457200" rtl="0" eaLnBrk="1" fontAlgn="auto" latinLnBrk="0" hangingPunct="1">
              <a:lnSpc>
                <a:spcPct val="100000"/>
              </a:lnSpc>
              <a:spcBef>
                <a:spcPts val="0"/>
              </a:spcBef>
              <a:spcAft>
                <a:spcPts val="600"/>
              </a:spcAft>
              <a:buClrTx/>
              <a:buSzTx/>
              <a:buFontTx/>
              <a:buNone/>
              <a:tabLst>
                <a:tab pos="2689225" algn="l"/>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・近年の災害廃棄物対応の検証　・平成</a:t>
            </a:r>
            <a:r>
              <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年改正法の施行状況等に関する点検　・関係者へのヒアリング</a:t>
            </a:r>
            <a:endParaRPr kumimoji="0" lang="en-US" altLang="ja-JP"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今後の巨大地震や集中豪雨等の発生に備えた災害廃棄物対策の更なる取組の方向性（第</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章構成を抜粋））</a:t>
            </a:r>
          </a:p>
          <a:p>
            <a:pPr marL="4476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３ー１　自治体における災害廃棄物処理計画等及び災害支援協定の充実</a:t>
            </a:r>
          </a:p>
          <a:p>
            <a:pPr marL="4476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３ー２　発災後の初動期における災害廃棄物処理体制の早期確立</a:t>
            </a:r>
          </a:p>
          <a:p>
            <a:pPr marL="4476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３ー３　損壊家屋等の解体工事実施体制の早期確立</a:t>
            </a:r>
          </a:p>
          <a:p>
            <a:pPr marL="4476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３ー４　大量に発生する災害廃棄物の処理体制の早期確立</a:t>
            </a:r>
          </a:p>
          <a:p>
            <a:pPr marL="4476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３ー５　被災自治体等の災害廃棄物処理の支援・受援体制と横断的支援機能の早期確立</a:t>
            </a:r>
          </a:p>
          <a:p>
            <a:pPr marL="4476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３ー６　巨大地震・集中豪雨等における災害廃棄物処理に関する知見・データ等の充実</a:t>
            </a:r>
          </a:p>
          <a:p>
            <a:pPr marL="4476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３ー７　制度的対応 </a:t>
            </a:r>
            <a:endPar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二等辺三角形 51">
            <a:extLst>
              <a:ext uri="{FF2B5EF4-FFF2-40B4-BE49-F238E27FC236}">
                <a16:creationId xmlns:a16="http://schemas.microsoft.com/office/drawing/2014/main" id="{D07BC395-932C-D030-211B-C4B83ADC226E}"/>
              </a:ext>
            </a:extLst>
          </p:cNvPr>
          <p:cNvSpPr/>
          <p:nvPr/>
        </p:nvSpPr>
        <p:spPr>
          <a:xfrm flipV="1">
            <a:off x="2411760" y="5240308"/>
            <a:ext cx="4752528" cy="288032"/>
          </a:xfrm>
          <a:prstGeom prst="triangle">
            <a:avLst/>
          </a:prstGeom>
          <a:solidFill>
            <a:srgbClr val="43B99A">
              <a:lumMod val="75000"/>
            </a:srgbClr>
          </a:solid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a:extLst>
              <a:ext uri="{FF2B5EF4-FFF2-40B4-BE49-F238E27FC236}">
                <a16:creationId xmlns:a16="http://schemas.microsoft.com/office/drawing/2014/main" id="{10583FD1-CED1-C1F4-021D-070480A9444E}"/>
              </a:ext>
            </a:extLst>
          </p:cNvPr>
          <p:cNvSpPr/>
          <p:nvPr/>
        </p:nvSpPr>
        <p:spPr>
          <a:xfrm>
            <a:off x="611560" y="5552109"/>
            <a:ext cx="8208912" cy="659381"/>
          </a:xfrm>
          <a:prstGeom prst="rect">
            <a:avLst/>
          </a:prstGeom>
          <a:solidFill>
            <a:srgbClr val="38BEE2">
              <a:lumMod val="20000"/>
              <a:lumOff val="80000"/>
            </a:srgbClr>
          </a:solidFill>
          <a:ln w="19050" cap="flat" cmpd="sng" algn="ctr">
            <a:solidFill>
              <a:srgbClr val="38BEE2">
                <a:lumMod val="50000"/>
              </a:srgbClr>
            </a:solidFill>
            <a:prstDash val="solid"/>
            <a:miter lim="800000"/>
          </a:ln>
          <a:effectLst/>
        </p:spPr>
        <p:txBody>
          <a:bodyPr lIns="72000" tIns="36000" rIns="72000" bIns="36000"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400" b="0"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廃棄物処理制度小委員会における審議</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tab pos="2689225" algn="l"/>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災害廃棄物対策推進検討会において整理された今後の災害廃棄物対策の方向性に関する事項のうち、制度的措置等を中心に審議。令和７年６月に中間とりまとめ。</a:t>
            </a:r>
          </a:p>
        </p:txBody>
      </p:sp>
      <p:sp>
        <p:nvSpPr>
          <p:cNvPr id="54" name="正方形/長方形 53">
            <a:extLst>
              <a:ext uri="{FF2B5EF4-FFF2-40B4-BE49-F238E27FC236}">
                <a16:creationId xmlns:a16="http://schemas.microsoft.com/office/drawing/2014/main" id="{B6F2722E-8341-D2A4-BF59-51E9161ADB88}"/>
              </a:ext>
            </a:extLst>
          </p:cNvPr>
          <p:cNvSpPr/>
          <p:nvPr/>
        </p:nvSpPr>
        <p:spPr>
          <a:xfrm>
            <a:off x="611560" y="6264723"/>
            <a:ext cx="8208912" cy="537987"/>
          </a:xfrm>
          <a:prstGeom prst="rect">
            <a:avLst/>
          </a:prstGeom>
          <a:solidFill>
            <a:srgbClr val="43B99A">
              <a:lumMod val="20000"/>
              <a:lumOff val="80000"/>
            </a:srgbClr>
          </a:solidFill>
          <a:ln w="19050" cap="flat" cmpd="sng" algn="ctr">
            <a:solidFill>
              <a:srgbClr val="43B99A">
                <a:lumMod val="75000"/>
              </a:srgbClr>
            </a:solidFill>
            <a:prstDash val="solid"/>
            <a:miter lim="800000"/>
          </a:ln>
          <a:effectLst/>
        </p:spPr>
        <p:txBody>
          <a:bodyPr lIns="72000" tIns="36000" rIns="72000" bIns="3600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400" b="0"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災害廃棄物対策推進検討会における検討</a:t>
            </a:r>
            <a:endParaRPr kumimoji="0" lang="en-US" altLang="ja-JP" sz="1400" b="0" i="0" u="sng"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tab pos="2689225" algn="l"/>
              </a:tabLst>
              <a:defRPr/>
            </a:pPr>
            <a:r>
              <a:rPr kumimoji="0"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令和７年３月にとりまとめた各種取組事項の具体化のための検討を実施。</a:t>
            </a:r>
          </a:p>
        </p:txBody>
      </p:sp>
      <p:sp>
        <p:nvSpPr>
          <p:cNvPr id="8" name="正方形/長方形 7">
            <a:extLst>
              <a:ext uri="{FF2B5EF4-FFF2-40B4-BE49-F238E27FC236}">
                <a16:creationId xmlns:a16="http://schemas.microsoft.com/office/drawing/2014/main" id="{AB413AD4-6D02-AC2C-5CB6-BF8170B9A236}"/>
              </a:ext>
            </a:extLst>
          </p:cNvPr>
          <p:cNvSpPr/>
          <p:nvPr/>
        </p:nvSpPr>
        <p:spPr>
          <a:xfrm>
            <a:off x="259686" y="3131119"/>
            <a:ext cx="271700" cy="189282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令和６年度</a:t>
            </a:r>
          </a:p>
        </p:txBody>
      </p:sp>
      <p:sp>
        <p:nvSpPr>
          <p:cNvPr id="10" name="正方形/長方形 9">
            <a:extLst>
              <a:ext uri="{FF2B5EF4-FFF2-40B4-BE49-F238E27FC236}">
                <a16:creationId xmlns:a16="http://schemas.microsoft.com/office/drawing/2014/main" id="{F2490DBA-A326-B58E-8E03-7A36D46211CC}"/>
              </a:ext>
            </a:extLst>
          </p:cNvPr>
          <p:cNvSpPr/>
          <p:nvPr/>
        </p:nvSpPr>
        <p:spPr>
          <a:xfrm>
            <a:off x="259686" y="5552108"/>
            <a:ext cx="271700" cy="1250601"/>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令和７年度</a:t>
            </a:r>
          </a:p>
        </p:txBody>
      </p:sp>
      <p:sp>
        <p:nvSpPr>
          <p:cNvPr id="12" name="テキスト ボックス 11">
            <a:extLst>
              <a:ext uri="{FF2B5EF4-FFF2-40B4-BE49-F238E27FC236}">
                <a16:creationId xmlns:a16="http://schemas.microsoft.com/office/drawing/2014/main" id="{D6D6CA89-B7A5-B0F0-03EC-AF575B81C99F}"/>
              </a:ext>
            </a:extLst>
          </p:cNvPr>
          <p:cNvSpPr txBox="1"/>
          <p:nvPr/>
        </p:nvSpPr>
        <p:spPr>
          <a:xfrm>
            <a:off x="8828939" y="2"/>
            <a:ext cx="307884" cy="326585"/>
          </a:xfrm>
          <a:prstGeom prst="rect">
            <a:avLst/>
          </a:prstGeom>
          <a:noFill/>
        </p:spPr>
        <p:txBody>
          <a:bodyPr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1" lang="ja-JP" altLang="en-US" sz="11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6098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7E5E-0938-8E94-455B-CBC94CD9240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8D25654-EAF4-9BDC-CF32-1CEB2D75CBDB}"/>
              </a:ext>
            </a:extLst>
          </p:cNvPr>
          <p:cNvSpPr>
            <a:spLocks noGrp="1"/>
          </p:cNvSpPr>
          <p:nvPr>
            <p:ph sz="quarter" idx="11"/>
          </p:nvPr>
        </p:nvSpPr>
        <p:spPr>
          <a:xfrm>
            <a:off x="395536" y="379188"/>
            <a:ext cx="7526120" cy="457525"/>
          </a:xfrm>
        </p:spPr>
        <p:txBody>
          <a:bodyPr>
            <a:noAutofit/>
          </a:bodyPr>
          <a:lstStyle/>
          <a:p>
            <a:pPr algn="ctr">
              <a:lnSpc>
                <a:spcPct val="50000"/>
              </a:lnSpc>
            </a:pPr>
            <a:r>
              <a:rPr lang="ja-JP" altLang="en-US" sz="1800">
                <a:solidFill>
                  <a:prstClr val="white"/>
                </a:solidFill>
                <a:latin typeface="Meiryo UI"/>
                <a:ea typeface="Meiryo UI"/>
              </a:rPr>
              <a:t>制度的対応</a:t>
            </a:r>
            <a:endParaRPr lang="ja-JP" altLang="en-US" sz="180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B549B0FB-B931-82A7-B617-3C82E886D2A1}"/>
              </a:ext>
            </a:extLst>
          </p:cNvPr>
          <p:cNvSpPr/>
          <p:nvPr/>
        </p:nvSpPr>
        <p:spPr>
          <a:xfrm>
            <a:off x="8834027" y="0"/>
            <a:ext cx="309973" cy="3791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6D6CA89-B7A5-B0F0-03EC-AF575B81C99F}"/>
              </a:ext>
            </a:extLst>
          </p:cNvPr>
          <p:cNvSpPr txBox="1"/>
          <p:nvPr/>
        </p:nvSpPr>
        <p:spPr>
          <a:xfrm>
            <a:off x="8828939" y="2"/>
            <a:ext cx="307884" cy="326585"/>
          </a:xfrm>
          <a:prstGeom prst="rect">
            <a:avLst/>
          </a:prstGeom>
          <a:noFill/>
        </p:spPr>
        <p:txBody>
          <a:bodyPr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1" lang="ja-JP" altLang="en-US" sz="11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45532A31-E593-2667-B46A-AFF994FD3420}"/>
              </a:ext>
            </a:extLst>
          </p:cNvPr>
          <p:cNvSpPr txBox="1"/>
          <p:nvPr/>
        </p:nvSpPr>
        <p:spPr>
          <a:xfrm>
            <a:off x="369814" y="1058747"/>
            <a:ext cx="8369073" cy="692477"/>
          </a:xfrm>
          <a:prstGeom prst="rect">
            <a:avLst/>
          </a:prstGeom>
          <a:solidFill>
            <a:sysClr val="window" lastClr="FFFFFF"/>
          </a:solidFill>
          <a:ln w="25400">
            <a:solidFill>
              <a:srgbClr val="009C89"/>
            </a:solidFill>
          </a:ln>
        </p:spPr>
        <p:txBody>
          <a:bodyPr wrap="square" rtlCol="0" anchor="t" anchorCtr="0">
            <a:noAutofit/>
          </a:bodyPr>
          <a:lstStyle/>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a:ln>
                  <a:noFill/>
                </a:ln>
                <a:solidFill>
                  <a:prstClr val="black"/>
                </a:solidFill>
                <a:effectLst/>
                <a:uLnTx/>
                <a:uFillTx/>
                <a:latin typeface="Meiryo UI"/>
                <a:ea typeface="Meiryo UI"/>
                <a:cs typeface="+mn-cs"/>
              </a:rPr>
              <a:t>とりまとめた取組事項のうち、特に</a:t>
            </a:r>
            <a:r>
              <a:rPr kumimoji="0" lang="ja-JP" altLang="en-US" sz="1600" b="0" i="0" u="none" strike="noStrike" kern="0" cap="none" spc="0" normalizeH="0" baseline="0" noProof="0">
                <a:ln>
                  <a:noFill/>
                </a:ln>
                <a:solidFill>
                  <a:srgbClr val="FF0000"/>
                </a:solidFill>
                <a:effectLst/>
                <a:uLnTx/>
                <a:uFillTx/>
                <a:latin typeface="Meiryo UI"/>
                <a:ea typeface="Meiryo UI"/>
                <a:cs typeface="+mn-cs"/>
              </a:rPr>
              <a:t>制度的対応が必要な事項</a:t>
            </a:r>
            <a:r>
              <a:rPr kumimoji="0" lang="ja-JP" altLang="en-US" sz="1600" b="0" i="0" u="none" strike="noStrike" kern="0" cap="none" spc="0" normalizeH="0" baseline="0" noProof="0">
                <a:ln>
                  <a:noFill/>
                </a:ln>
                <a:solidFill>
                  <a:prstClr val="black"/>
                </a:solidFill>
                <a:effectLst/>
                <a:uLnTx/>
                <a:uFillTx/>
                <a:latin typeface="Meiryo UI"/>
                <a:ea typeface="Meiryo UI"/>
                <a:cs typeface="+mn-cs"/>
              </a:rPr>
              <a:t>については、以下３点のとおり。</a:t>
            </a:r>
            <a:endParaRPr kumimoji="0" lang="en-US" altLang="ja-JP" sz="1600" b="0" i="0" u="none" strike="noStrike" kern="0" cap="none" spc="0" normalizeH="0" baseline="0" noProof="0">
              <a:ln>
                <a:noFill/>
              </a:ln>
              <a:solidFill>
                <a:prstClr val="black"/>
              </a:solidFill>
              <a:effectLst/>
              <a:uLnTx/>
              <a:uFillTx/>
              <a:latin typeface="Meiryo UI"/>
              <a:ea typeface="Meiryo UI"/>
              <a:cs typeface="+mn-cs"/>
            </a:endParaRP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600" b="0" i="0" u="none" strike="noStrike" kern="0" cap="none" spc="0" normalizeH="0" baseline="0" noProof="0">
                <a:ln>
                  <a:noFill/>
                </a:ln>
                <a:solidFill>
                  <a:prstClr val="black"/>
                </a:solidFill>
                <a:effectLst/>
                <a:uLnTx/>
                <a:uFillTx/>
                <a:latin typeface="Meiryo UI"/>
                <a:ea typeface="Meiryo UI"/>
                <a:cs typeface="+mn-cs"/>
              </a:rPr>
              <a:t>廃棄物処理制度小委員会</a:t>
            </a:r>
            <a:r>
              <a:rPr kumimoji="0" lang="ja-JP" altLang="en-US" sz="1600" b="0" i="0" u="none" strike="noStrike" kern="0" cap="none" spc="0" normalizeH="0" baseline="0" noProof="0">
                <a:ln>
                  <a:noFill/>
                </a:ln>
                <a:solidFill>
                  <a:prstClr val="black"/>
                </a:solidFill>
                <a:effectLst/>
                <a:uLnTx/>
                <a:uFillTx/>
                <a:latin typeface="Meiryo UI"/>
                <a:ea typeface="Meiryo UI"/>
                <a:cs typeface="+mn-cs"/>
              </a:rPr>
              <a:t>での議論を経て、</a:t>
            </a:r>
            <a:r>
              <a:rPr kumimoji="0" lang="ja-JP" altLang="en-US" sz="1600" b="0" i="0" u="none" strike="noStrike" kern="0" cap="none" spc="0" normalizeH="0" baseline="0" noProof="0">
                <a:ln>
                  <a:noFill/>
                </a:ln>
                <a:solidFill>
                  <a:srgbClr val="FF0000"/>
                </a:solidFill>
                <a:effectLst/>
                <a:uLnTx/>
                <a:uFillTx/>
                <a:latin typeface="Meiryo UI"/>
                <a:ea typeface="Meiryo UI"/>
                <a:cs typeface="+mn-cs"/>
              </a:rPr>
              <a:t>令和８年度以降の法改正等</a:t>
            </a:r>
            <a:r>
              <a:rPr kumimoji="0" lang="ja-JP" altLang="en-US" sz="1600" b="0" i="0" u="none" strike="noStrike" kern="0" cap="none" spc="0" normalizeH="0" baseline="0" noProof="0">
                <a:ln>
                  <a:noFill/>
                </a:ln>
                <a:solidFill>
                  <a:prstClr val="black"/>
                </a:solidFill>
                <a:effectLst/>
                <a:uLnTx/>
                <a:uFillTx/>
                <a:latin typeface="Meiryo UI"/>
                <a:ea typeface="Meiryo UI"/>
                <a:cs typeface="+mn-cs"/>
              </a:rPr>
              <a:t>を目指す。</a:t>
            </a:r>
            <a:endParaRPr kumimoji="0" lang="en-US" altLang="ja-JP" sz="1600" b="0" i="0" u="none" strike="noStrike" kern="0" cap="none" spc="0" normalizeH="0" baseline="0" noProof="0">
              <a:ln>
                <a:noFill/>
              </a:ln>
              <a:solidFill>
                <a:prstClr val="black"/>
              </a:solidFill>
              <a:effectLst/>
              <a:uLnTx/>
              <a:uFillTx/>
              <a:latin typeface="Meiryo UI"/>
              <a:ea typeface="Meiryo UI"/>
              <a:cs typeface="+mn-cs"/>
            </a:endParaRP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ja-JP" sz="1600" b="0" i="0" u="none" strike="noStrike" kern="0" cap="none" spc="0" normalizeH="0" baseline="0" noProof="0">
              <a:ln>
                <a:noFill/>
              </a:ln>
              <a:solidFill>
                <a:prstClr val="black"/>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D65F77B9-F239-E0BB-52C3-E5916188E743}"/>
              </a:ext>
            </a:extLst>
          </p:cNvPr>
          <p:cNvSpPr txBox="1"/>
          <p:nvPr/>
        </p:nvSpPr>
        <p:spPr>
          <a:xfrm>
            <a:off x="269557" y="5636372"/>
            <a:ext cx="8766939" cy="900246"/>
          </a:xfrm>
          <a:prstGeom prst="rect">
            <a:avLst/>
          </a:prstGeom>
          <a:solidFill>
            <a:srgbClr val="FFCCCC">
              <a:alpha val="20000"/>
            </a:srgbClr>
          </a:solidFill>
          <a:ln w="28575">
            <a:solidFill>
              <a:srgbClr val="FF0000"/>
            </a:solidFill>
          </a:ln>
        </p:spPr>
        <p:txBody>
          <a:bodyPr wrap="square" rtlCol="0" anchor="ctr">
            <a:spAutoFit/>
          </a:bodyPr>
          <a:lstStyle/>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a:ea typeface="Meiryo UI"/>
                <a:cs typeface="+mn-cs"/>
              </a:rPr>
              <a:t>①公費解体・災害廃棄物処理を横断的に調整支援する専門支援機能の規定整備</a:t>
            </a:r>
            <a:endParaRPr kumimoji="1" lang="en-US" altLang="ja-JP" sz="1800" b="1"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a:ea typeface="Meiryo UI"/>
                <a:cs typeface="+mn-cs"/>
              </a:rPr>
              <a:t>②一般廃棄物処理計画・災害支援協定に基づく災害廃棄物処理に係る特例措置等の整備</a:t>
            </a:r>
            <a:endParaRPr kumimoji="1" lang="en-US" altLang="ja-JP" sz="1800" b="1"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829544" rtl="0" eaLnBrk="1" fontAlgn="auto" latinLnBrk="0" hangingPunct="1">
              <a:lnSpc>
                <a:spcPts val="21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a:ea typeface="Meiryo UI"/>
                <a:cs typeface="+mn-cs"/>
              </a:rPr>
              <a:t>③廃棄物最終処分場での災害廃棄物の受入容量確保に係る特例措置の創設</a:t>
            </a:r>
            <a:endParaRPr kumimoji="1" lang="en-US" altLang="ja-JP" sz="1800" b="1" i="0" u="none" strike="noStrike" kern="1200" cap="none" spc="0" normalizeH="0" baseline="0" noProof="0">
              <a:ln>
                <a:noFill/>
              </a:ln>
              <a:solidFill>
                <a:prstClr val="black"/>
              </a:solidFill>
              <a:effectLst/>
              <a:uLnTx/>
              <a:uFillTx/>
              <a:latin typeface="Meiryo UI"/>
              <a:ea typeface="Meiryo UI"/>
              <a:cs typeface="+mn-cs"/>
            </a:endParaRPr>
          </a:p>
        </p:txBody>
      </p:sp>
      <p:sp>
        <p:nvSpPr>
          <p:cNvPr id="24" name="四角形: 角を丸くする 23">
            <a:extLst>
              <a:ext uri="{FF2B5EF4-FFF2-40B4-BE49-F238E27FC236}">
                <a16:creationId xmlns:a16="http://schemas.microsoft.com/office/drawing/2014/main" id="{E9285643-279F-125B-9388-6419D1D66A25}"/>
              </a:ext>
            </a:extLst>
          </p:cNvPr>
          <p:cNvSpPr/>
          <p:nvPr/>
        </p:nvSpPr>
        <p:spPr>
          <a:xfrm>
            <a:off x="827584" y="2313205"/>
            <a:ext cx="7523792" cy="2629674"/>
          </a:xfrm>
          <a:prstGeom prst="roundRect">
            <a:avLst>
              <a:gd name="adj" fmla="val 1103"/>
            </a:avLst>
          </a:prstGeom>
          <a:noFill/>
          <a:ln w="28575" cap="flat" cmpd="sng" algn="ctr">
            <a:solidFill>
              <a:srgbClr val="FFC000"/>
            </a:solidFill>
            <a:prstDash val="solid"/>
            <a:miter lim="800000"/>
          </a:ln>
          <a:effectLst/>
        </p:spPr>
        <p:txBody>
          <a:bodyPr rtlCol="0" anchor="t"/>
          <a:lstStyle/>
          <a:p>
            <a:pPr marL="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テキスト ボックス 24">
            <a:extLst>
              <a:ext uri="{FF2B5EF4-FFF2-40B4-BE49-F238E27FC236}">
                <a16:creationId xmlns:a16="http://schemas.microsoft.com/office/drawing/2014/main" id="{C16ABE25-93E0-34FE-C71B-DBF51197837F}"/>
              </a:ext>
            </a:extLst>
          </p:cNvPr>
          <p:cNvSpPr txBox="1"/>
          <p:nvPr/>
        </p:nvSpPr>
        <p:spPr>
          <a:xfrm>
            <a:off x="1004247" y="2157212"/>
            <a:ext cx="7079845" cy="433342"/>
          </a:xfrm>
          <a:prstGeom prst="roundRect">
            <a:avLst/>
          </a:prstGeom>
          <a:solidFill>
            <a:srgbClr val="FFC000"/>
          </a:solidFill>
          <a:ln w="28575">
            <a:noFill/>
          </a:ln>
        </p:spPr>
        <p:txBody>
          <a:bodyPr wrap="square" lIns="36000" tIns="0" rIns="36000" anchor="ctr">
            <a:noAutofit/>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今後の巨大地震や集中豪雨等に備えた災害廃棄物対策の更なる取組の方向性</a:t>
            </a:r>
            <a:endParaRPr kumimoji="1" lang="en-US" altLang="ja-JP" sz="16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（令和７年３月、災害廃棄物対策推進検討会）</a:t>
            </a:r>
            <a:endParaRPr kumimoji="1" lang="ja-JP" altLang="en-US" sz="1600" b="1" i="0" u="none" strike="sngStrike" kern="0" cap="none" spc="0" normalizeH="0" baseline="0" noProof="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26" name="表 25">
            <a:extLst>
              <a:ext uri="{FF2B5EF4-FFF2-40B4-BE49-F238E27FC236}">
                <a16:creationId xmlns:a16="http://schemas.microsoft.com/office/drawing/2014/main" id="{4FC4148B-6070-F25F-5057-768ADBED26D4}"/>
              </a:ext>
            </a:extLst>
          </p:cNvPr>
          <p:cNvGraphicFramePr>
            <a:graphicFrameLocks noGrp="1"/>
          </p:cNvGraphicFramePr>
          <p:nvPr/>
        </p:nvGraphicFramePr>
        <p:xfrm>
          <a:off x="1201540" y="2746547"/>
          <a:ext cx="6775879" cy="2074184"/>
        </p:xfrm>
        <a:graphic>
          <a:graphicData uri="http://schemas.openxmlformats.org/drawingml/2006/table">
            <a:tbl>
              <a:tblPr bandRow="1"/>
              <a:tblGrid>
                <a:gridCol w="619877">
                  <a:extLst>
                    <a:ext uri="{9D8B030D-6E8A-4147-A177-3AD203B41FA5}">
                      <a16:colId xmlns:a16="http://schemas.microsoft.com/office/drawing/2014/main" val="523628126"/>
                    </a:ext>
                  </a:extLst>
                </a:gridCol>
                <a:gridCol w="6156002">
                  <a:extLst>
                    <a:ext uri="{9D8B030D-6E8A-4147-A177-3AD203B41FA5}">
                      <a16:colId xmlns:a16="http://schemas.microsoft.com/office/drawing/2014/main" val="1165040019"/>
                    </a:ext>
                  </a:extLst>
                </a:gridCol>
              </a:tblGrid>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algn="l" defTabSz="986918" rtl="0" eaLnBrk="1" latinLnBrk="0" hangingPunct="1"/>
                      <a:r>
                        <a:rPr kumimoji="1" lang="en-US" altLang="ja-JP" sz="1400" b="0" kern="1200">
                          <a:solidFill>
                            <a:schemeClr val="tx1"/>
                          </a:solidFill>
                        </a:rPr>
                        <a:t>3-1</a:t>
                      </a:r>
                      <a:endParaRPr kumimoji="1" lang="ja-JP" altLang="en-US" sz="1400" b="0" kern="1200">
                        <a:solidFill>
                          <a:schemeClr val="tx1"/>
                        </a:solidFill>
                        <a:latin typeface="+mn-lt"/>
                        <a:ea typeface="+mn-ea"/>
                        <a:cs typeface="+mn-cs"/>
                      </a:endParaRPr>
                    </a:p>
                  </a:txBody>
                  <a:tcPr marL="82953" marR="82953" marT="41476" marB="41476">
                    <a:lnL>
                      <a:noFill/>
                    </a:lnL>
                    <a:lnR>
                      <a:noFill/>
                    </a:lnR>
                    <a:lnT w="12700" cmpd="sng">
                      <a:solidFill>
                        <a:srgbClr val="43B99A"/>
                      </a:solidFill>
                    </a:lnT>
                    <a:lnB>
                      <a:no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ja-JP" altLang="en-US" sz="1400" b="0"/>
                        <a:t>自治体における災害廃棄物処理計画等及び災害支援協定の充実</a:t>
                      </a:r>
                    </a:p>
                  </a:txBody>
                  <a:tcPr marL="82953" marR="82953" marT="41476" marB="41476">
                    <a:lnL>
                      <a:noFill/>
                    </a:lnL>
                    <a:lnR>
                      <a:noFill/>
                    </a:lnR>
                    <a:lnT w="12700" cmpd="sng">
                      <a:solidFill>
                        <a:srgbClr val="43B99A"/>
                      </a:solidFill>
                    </a:lnT>
                    <a:lnB>
                      <a:no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2969071847"/>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3-2</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no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86918" rtl="0" eaLnBrk="1" fontAlgn="auto" latinLnBrk="0" hangingPunct="1">
                        <a:lnSpc>
                          <a:spcPct val="100000"/>
                        </a:lnSpc>
                        <a:spcBef>
                          <a:spcPts val="0"/>
                        </a:spcBef>
                        <a:spcAft>
                          <a:spcPts val="0"/>
                        </a:spcAft>
                        <a:buClrTx/>
                        <a:buSzTx/>
                        <a:buFontTx/>
                        <a:buNone/>
                        <a:tabLst/>
                        <a:defRPr/>
                      </a:pPr>
                      <a:r>
                        <a:rPr kumimoji="1" lang="ja-JP" altLang="en-US" sz="1400" b="0" u="none" strike="noStrike" kern="1200" cap="none" spc="0" normalizeH="0" baseline="0" noProof="0">
                          <a:ln>
                            <a:noFill/>
                          </a:ln>
                          <a:solidFill>
                            <a:prstClr val="black"/>
                          </a:solidFill>
                          <a:effectLst/>
                          <a:uLnTx/>
                          <a:uFillTx/>
                        </a:rPr>
                        <a:t>発災後の初動期における災害廃棄物処理体制の早期確立</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txBody>
                  <a:tcPr marL="82953" marR="82953" marT="41476" marB="41476">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40211162"/>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3-3</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ja-JP" altLang="en-US" sz="1400" b="0" u="none" strike="noStrike" kern="1200" cap="none" spc="0" normalizeH="0" baseline="0" noProof="0">
                          <a:ln>
                            <a:noFill/>
                          </a:ln>
                          <a:solidFill>
                            <a:prstClr val="black"/>
                          </a:solidFill>
                          <a:effectLst/>
                          <a:uLnTx/>
                          <a:uFillTx/>
                        </a:rPr>
                        <a:t>損壊家屋等の解体工事実施体制の早期確立</a:t>
                      </a:r>
                      <a:endParaRPr kumimoji="1" lang="ja-JP" altLang="en-US" sz="1400" b="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3966744256"/>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3-4</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no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u="none" strike="noStrike" kern="1200" cap="none" spc="0" normalizeH="0" baseline="0" noProof="0">
                          <a:ln>
                            <a:noFill/>
                          </a:ln>
                          <a:solidFill>
                            <a:prstClr val="black"/>
                          </a:solidFill>
                          <a:effectLst/>
                          <a:uLnTx/>
                          <a:uFillTx/>
                        </a:rPr>
                        <a:t>大量に発生する災害廃棄物の処理体制の早期確立</a:t>
                      </a:r>
                      <a:endParaRPr kumimoji="1" lang="ja-JP" altLang="en-US" sz="1400" b="0"/>
                    </a:p>
                  </a:txBody>
                  <a:tcPr marL="82953" marR="82953" marT="41476" marB="41476">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78734828"/>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3-5</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u="none" strike="noStrike" kern="1200" cap="none" spc="-60" normalizeH="0" baseline="0" noProof="0">
                          <a:ln>
                            <a:noFill/>
                          </a:ln>
                          <a:solidFill>
                            <a:prstClr val="black"/>
                          </a:solidFill>
                          <a:effectLst/>
                          <a:uLnTx/>
                          <a:uFillTx/>
                        </a:rPr>
                        <a:t>被災自治体等の災害廃棄物処理の支援・受援体制と横断的支援機能の早期確立</a:t>
                      </a:r>
                      <a:endParaRPr kumimoji="1" lang="ja-JP" altLang="en-US" sz="1400" b="0" spc="-60" baseline="0"/>
                    </a:p>
                  </a:txBody>
                  <a:tcPr marL="82953" marR="82953" marT="41476" marB="41476">
                    <a:lnL>
                      <a:noFill/>
                    </a:lnL>
                    <a:lnR>
                      <a:noFill/>
                    </a:lnR>
                    <a:lnT>
                      <a:noFill/>
                    </a:lnT>
                    <a:lnB>
                      <a:no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748960966"/>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3-6</a:t>
                      </a:r>
                      <a:endParaRPr kumimoji="1" lang="ja-JP" altLang="en-US" sz="1400"/>
                    </a:p>
                  </a:txBody>
                  <a:tcPr marL="82953" marR="82953" marT="41476" marB="41476">
                    <a:lnL>
                      <a:noFill/>
                    </a:lnL>
                    <a:lnR>
                      <a:noFill/>
                    </a:lnR>
                    <a:lnT>
                      <a:noFill/>
                    </a:lnT>
                    <a:lnB>
                      <a:noFill/>
                    </a:lnB>
                    <a:lnTlToBr w="12700" cmpd="sng">
                      <a:noFill/>
                      <a:prstDash val="solid"/>
                    </a:lnTlToBr>
                    <a:lnBlToTr w="12700" cmpd="sng">
                      <a:noFill/>
                      <a:prstDash val="solid"/>
                    </a:lnBlToTr>
                    <a:no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u="none" strike="noStrike" kern="1200" cap="none" spc="0" normalizeH="0" baseline="0" noProof="0">
                          <a:ln>
                            <a:noFill/>
                          </a:ln>
                          <a:solidFill>
                            <a:prstClr val="black"/>
                          </a:solidFill>
                          <a:effectLst/>
                          <a:uLnTx/>
                          <a:uFillTx/>
                        </a:rPr>
                        <a:t>巨大地震・集中豪雨等における災害廃棄物処理に関する知見・データ等の充実</a:t>
                      </a:r>
                      <a:endParaRPr kumimoji="1" lang="ja-JP" altLang="en-US" sz="1400" b="0"/>
                    </a:p>
                  </a:txBody>
                  <a:tcPr marL="82953" marR="82953" marT="41476" marB="41476">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9535855"/>
                  </a:ext>
                </a:extLst>
              </a:tr>
              <a:tr h="269493">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en-US" altLang="ja-JP" sz="1400"/>
                        <a:t>3-7</a:t>
                      </a:r>
                      <a:endParaRPr kumimoji="1" lang="ja-JP" altLang="en-US" sz="1400"/>
                    </a:p>
                  </a:txBody>
                  <a:tcPr marL="82953" marR="82953" marT="41476" marB="41476">
                    <a:lnL>
                      <a:noFill/>
                    </a:lnL>
                    <a:lnR>
                      <a:noFill/>
                    </a:lnR>
                    <a:lnT>
                      <a:noFill/>
                    </a:lnT>
                    <a:lnB w="12700" cmpd="sng">
                      <a:solidFill>
                        <a:srgbClr val="43B99A"/>
                      </a:solidFill>
                    </a:lnB>
                    <a:lnTlToBr w="12700" cmpd="sng">
                      <a:noFill/>
                      <a:prstDash val="solid"/>
                    </a:lnTlToBr>
                    <a:lnBlToTr w="12700" cmpd="sng">
                      <a:noFill/>
                      <a:prstDash val="solid"/>
                    </a:lnBlToTr>
                    <a:solidFill>
                      <a:srgbClr val="43B99A">
                        <a:alpha val="20000"/>
                      </a:srgbClr>
                    </a:solidFill>
                  </a:tcPr>
                </a:tc>
                <a:tc>
                  <a:txBody>
                    <a:bodyPr/>
                    <a:lstStyle>
                      <a:lvl1pPr marL="0" algn="l" defTabSz="914418" rtl="0" eaLnBrk="1" latinLnBrk="0" hangingPunct="1">
                        <a:defRPr kumimoji="1" sz="1800" kern="1200">
                          <a:solidFill>
                            <a:schemeClr val="tx1"/>
                          </a:solidFill>
                          <a:latin typeface="Meiryo UI"/>
                          <a:ea typeface="Meiryo UI"/>
                        </a:defRPr>
                      </a:lvl1pPr>
                      <a:lvl2pPr marL="457209" algn="l" defTabSz="914418" rtl="0" eaLnBrk="1" latinLnBrk="0" hangingPunct="1">
                        <a:defRPr kumimoji="1" sz="1800" kern="1200">
                          <a:solidFill>
                            <a:schemeClr val="tx1"/>
                          </a:solidFill>
                          <a:latin typeface="Meiryo UI"/>
                          <a:ea typeface="Meiryo UI"/>
                        </a:defRPr>
                      </a:lvl2pPr>
                      <a:lvl3pPr marL="914418" algn="l" defTabSz="914418" rtl="0" eaLnBrk="1" latinLnBrk="0" hangingPunct="1">
                        <a:defRPr kumimoji="1" sz="1800" kern="1200">
                          <a:solidFill>
                            <a:schemeClr val="tx1"/>
                          </a:solidFill>
                          <a:latin typeface="Meiryo UI"/>
                          <a:ea typeface="Meiryo UI"/>
                        </a:defRPr>
                      </a:lvl3pPr>
                      <a:lvl4pPr marL="1371627" algn="l" defTabSz="914418" rtl="0" eaLnBrk="1" latinLnBrk="0" hangingPunct="1">
                        <a:defRPr kumimoji="1" sz="1800" kern="1200">
                          <a:solidFill>
                            <a:schemeClr val="tx1"/>
                          </a:solidFill>
                          <a:latin typeface="Meiryo UI"/>
                          <a:ea typeface="Meiryo UI"/>
                        </a:defRPr>
                      </a:lvl4pPr>
                      <a:lvl5pPr marL="1828837" algn="l" defTabSz="914418" rtl="0" eaLnBrk="1" latinLnBrk="0" hangingPunct="1">
                        <a:defRPr kumimoji="1" sz="1800" kern="1200">
                          <a:solidFill>
                            <a:schemeClr val="tx1"/>
                          </a:solidFill>
                          <a:latin typeface="Meiryo UI"/>
                          <a:ea typeface="Meiryo UI"/>
                        </a:defRPr>
                      </a:lvl5pPr>
                      <a:lvl6pPr marL="2286046" algn="l" defTabSz="914418" rtl="0" eaLnBrk="1" latinLnBrk="0" hangingPunct="1">
                        <a:defRPr kumimoji="1" sz="1800" kern="1200">
                          <a:solidFill>
                            <a:schemeClr val="tx1"/>
                          </a:solidFill>
                          <a:latin typeface="Meiryo UI"/>
                          <a:ea typeface="Meiryo UI"/>
                        </a:defRPr>
                      </a:lvl6pPr>
                      <a:lvl7pPr marL="2743255" algn="l" defTabSz="914418" rtl="0" eaLnBrk="1" latinLnBrk="0" hangingPunct="1">
                        <a:defRPr kumimoji="1" sz="1800" kern="1200">
                          <a:solidFill>
                            <a:schemeClr val="tx1"/>
                          </a:solidFill>
                          <a:latin typeface="Meiryo UI"/>
                          <a:ea typeface="Meiryo UI"/>
                        </a:defRPr>
                      </a:lvl7pPr>
                      <a:lvl8pPr marL="3200464" algn="l" defTabSz="914418" rtl="0" eaLnBrk="1" latinLnBrk="0" hangingPunct="1">
                        <a:defRPr kumimoji="1" sz="1800" kern="1200">
                          <a:solidFill>
                            <a:schemeClr val="tx1"/>
                          </a:solidFill>
                          <a:latin typeface="Meiryo UI"/>
                          <a:ea typeface="Meiryo UI"/>
                        </a:defRPr>
                      </a:lvl8pPr>
                      <a:lvl9pPr marL="3657673" algn="l" defTabSz="914418" rtl="0" eaLnBrk="1" latinLnBrk="0" hangingPunct="1">
                        <a:defRPr kumimoji="1" sz="1800" kern="1200">
                          <a:solidFill>
                            <a:schemeClr val="tx1"/>
                          </a:solidFill>
                          <a:latin typeface="Meiryo UI"/>
                          <a:ea typeface="Meiryo UI"/>
                        </a:defRPr>
                      </a:lvl9pPr>
                    </a:lstStyle>
                    <a:p>
                      <a:r>
                        <a:rPr kumimoji="1" lang="ja-JP" altLang="en-US" sz="1400" b="0"/>
                        <a:t>制度的対応</a:t>
                      </a:r>
                    </a:p>
                  </a:txBody>
                  <a:tcPr marL="82953" marR="82953" marT="41476" marB="41476">
                    <a:lnL>
                      <a:noFill/>
                    </a:lnL>
                    <a:lnR>
                      <a:noFill/>
                    </a:lnR>
                    <a:lnT>
                      <a:noFill/>
                    </a:lnT>
                    <a:lnB w="12700" cmpd="sng">
                      <a:solidFill>
                        <a:srgbClr val="43B99A"/>
                      </a:solidFill>
                    </a:lnB>
                    <a:lnTlToBr w="12700" cmpd="sng">
                      <a:noFill/>
                      <a:prstDash val="solid"/>
                    </a:lnTlToBr>
                    <a:lnBlToTr w="12700" cmpd="sng">
                      <a:noFill/>
                      <a:prstDash val="solid"/>
                    </a:lnBlToTr>
                    <a:solidFill>
                      <a:srgbClr val="43B99A">
                        <a:alpha val="20000"/>
                      </a:srgbClr>
                    </a:solidFill>
                  </a:tcPr>
                </a:tc>
                <a:extLst>
                  <a:ext uri="{0D108BD9-81ED-4DB2-BD59-A6C34878D82A}">
                    <a16:rowId xmlns:a16="http://schemas.microsoft.com/office/drawing/2014/main" val="743663007"/>
                  </a:ext>
                </a:extLst>
              </a:tr>
            </a:tbl>
          </a:graphicData>
        </a:graphic>
      </p:graphicFrame>
      <p:sp>
        <p:nvSpPr>
          <p:cNvPr id="27" name="正方形/長方形 26">
            <a:extLst>
              <a:ext uri="{FF2B5EF4-FFF2-40B4-BE49-F238E27FC236}">
                <a16:creationId xmlns:a16="http://schemas.microsoft.com/office/drawing/2014/main" id="{9100AD4F-63B9-725D-9932-9E0F6C816B0D}"/>
              </a:ext>
            </a:extLst>
          </p:cNvPr>
          <p:cNvSpPr/>
          <p:nvPr/>
        </p:nvSpPr>
        <p:spPr>
          <a:xfrm>
            <a:off x="1194833" y="4534135"/>
            <a:ext cx="6810546" cy="281636"/>
          </a:xfrm>
          <a:prstGeom prst="rect">
            <a:avLst/>
          </a:prstGeom>
          <a:noFill/>
          <a:ln w="28575" cap="flat" cmpd="sng" algn="ctr">
            <a:solidFill>
              <a:sysClr val="windowText" lastClr="000000"/>
            </a:solidFill>
            <a:prstDash val="solid"/>
            <a:miter lim="800000"/>
          </a:ln>
          <a:effectLst/>
        </p:spPr>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ja-JP" altLang="en-US" sz="1452"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矢印: 下 27">
            <a:extLst>
              <a:ext uri="{FF2B5EF4-FFF2-40B4-BE49-F238E27FC236}">
                <a16:creationId xmlns:a16="http://schemas.microsoft.com/office/drawing/2014/main" id="{AE66C8A3-D572-0093-AC0F-B4AA7CF9EDE6}"/>
              </a:ext>
            </a:extLst>
          </p:cNvPr>
          <p:cNvSpPr/>
          <p:nvPr/>
        </p:nvSpPr>
        <p:spPr>
          <a:xfrm>
            <a:off x="3531659" y="4869160"/>
            <a:ext cx="2020388" cy="407288"/>
          </a:xfrm>
          <a:prstGeom prst="downArrow">
            <a:avLst/>
          </a:prstGeom>
          <a:solidFill>
            <a:sysClr val="window" lastClr="FFFFFF"/>
          </a:solidFill>
          <a:ln w="19050" cap="flat" cmpd="sng" algn="ctr">
            <a:solidFill>
              <a:sysClr val="windowText" lastClr="000000"/>
            </a:solidFill>
            <a:prstDash val="solid"/>
            <a:miter lim="800000"/>
          </a:ln>
          <a:effectLst/>
        </p:spPr>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ja-JP" altLang="en-US" sz="1452"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9EA63B6E-9199-9146-A689-0C5CD5B275EA}"/>
              </a:ext>
            </a:extLst>
          </p:cNvPr>
          <p:cNvSpPr txBox="1"/>
          <p:nvPr/>
        </p:nvSpPr>
        <p:spPr>
          <a:xfrm>
            <a:off x="190090" y="5325605"/>
            <a:ext cx="3608680" cy="261610"/>
          </a:xfrm>
          <a:prstGeom prst="rect">
            <a:avLst/>
          </a:prstGeom>
          <a:noFill/>
        </p:spPr>
        <p:txBody>
          <a:bodyPr wrap="square" rtlCol="0">
            <a:spAutoFit/>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これまでの議論等も踏まえ、制度的措置を以下の３点に整理</a:t>
            </a:r>
          </a:p>
        </p:txBody>
      </p:sp>
      <p:sp>
        <p:nvSpPr>
          <p:cNvPr id="30" name="円弧 29">
            <a:extLst>
              <a:ext uri="{FF2B5EF4-FFF2-40B4-BE49-F238E27FC236}">
                <a16:creationId xmlns:a16="http://schemas.microsoft.com/office/drawing/2014/main" id="{7DA07685-C0FE-3D78-8B59-4EA49F9CF9DD}"/>
              </a:ext>
            </a:extLst>
          </p:cNvPr>
          <p:cNvSpPr/>
          <p:nvPr/>
        </p:nvSpPr>
        <p:spPr>
          <a:xfrm>
            <a:off x="7471626" y="2894840"/>
            <a:ext cx="1039547" cy="1778511"/>
          </a:xfrm>
          <a:prstGeom prst="arc">
            <a:avLst>
              <a:gd name="adj1" fmla="val 16200000"/>
              <a:gd name="adj2" fmla="val 5335277"/>
            </a:avLst>
          </a:prstGeom>
          <a:noFill/>
          <a:ln w="635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31" name="円弧 30">
            <a:extLst>
              <a:ext uri="{FF2B5EF4-FFF2-40B4-BE49-F238E27FC236}">
                <a16:creationId xmlns:a16="http://schemas.microsoft.com/office/drawing/2014/main" id="{F0D3EADC-A3F9-DD39-1D65-71474CCA78C5}"/>
              </a:ext>
            </a:extLst>
          </p:cNvPr>
          <p:cNvSpPr/>
          <p:nvPr/>
        </p:nvSpPr>
        <p:spPr>
          <a:xfrm>
            <a:off x="7634450" y="3809351"/>
            <a:ext cx="713898" cy="864000"/>
          </a:xfrm>
          <a:prstGeom prst="arc">
            <a:avLst>
              <a:gd name="adj1" fmla="val 16200000"/>
              <a:gd name="adj2" fmla="val 5335277"/>
            </a:avLst>
          </a:prstGeom>
          <a:noFill/>
          <a:ln w="635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32" name="円弧 31">
            <a:extLst>
              <a:ext uri="{FF2B5EF4-FFF2-40B4-BE49-F238E27FC236}">
                <a16:creationId xmlns:a16="http://schemas.microsoft.com/office/drawing/2014/main" id="{5340A993-92DA-37EA-E87C-AFF8D327B481}"/>
              </a:ext>
            </a:extLst>
          </p:cNvPr>
          <p:cNvSpPr/>
          <p:nvPr/>
        </p:nvSpPr>
        <p:spPr>
          <a:xfrm>
            <a:off x="7757399" y="4061351"/>
            <a:ext cx="468000" cy="612000"/>
          </a:xfrm>
          <a:prstGeom prst="arc">
            <a:avLst>
              <a:gd name="adj1" fmla="val 16200000"/>
              <a:gd name="adj2" fmla="val 5335277"/>
            </a:avLst>
          </a:prstGeom>
          <a:noFill/>
          <a:ln w="6350" cap="flat" cmpd="sng" algn="ctr">
            <a:solidFill>
              <a:sysClr val="windowText" lastClr="000000"/>
            </a:solidFill>
            <a:prstDash val="solid"/>
            <a:miter lim="800000"/>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893913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9B972-9238-86A2-5F75-628A3660C1F7}"/>
              </a:ext>
            </a:extLst>
          </p:cNvPr>
          <p:cNvSpPr>
            <a:spLocks noGrp="1"/>
          </p:cNvSpPr>
          <p:nvPr>
            <p:ph type="title"/>
          </p:nvPr>
        </p:nvSpPr>
        <p:spPr/>
        <p:txBody>
          <a:bodyPr/>
          <a:lstStyle/>
          <a:p>
            <a:r>
              <a:rPr lang="ja-JP" altLang="en-US"/>
              <a:t>①　廃棄物処理制度小委員会</a:t>
            </a:r>
            <a:endParaRPr kumimoji="1" lang="ja-JP" altLang="en-US"/>
          </a:p>
        </p:txBody>
      </p:sp>
    </p:spTree>
    <p:extLst>
      <p:ext uri="{BB962C8B-B14F-4D97-AF65-F5344CB8AC3E}">
        <p14:creationId xmlns:p14="http://schemas.microsoft.com/office/powerpoint/2010/main" val="165694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7E5E-0938-8E94-455B-CBC94CD9240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8D25654-EAF4-9BDC-CF32-1CEB2D75CBDB}"/>
              </a:ext>
            </a:extLst>
          </p:cNvPr>
          <p:cNvSpPr>
            <a:spLocks noGrp="1"/>
          </p:cNvSpPr>
          <p:nvPr>
            <p:ph sz="quarter" idx="11"/>
          </p:nvPr>
        </p:nvSpPr>
        <p:spPr>
          <a:xfrm>
            <a:off x="395536" y="379188"/>
            <a:ext cx="7526120" cy="457525"/>
          </a:xfrm>
        </p:spPr>
        <p:txBody>
          <a:bodyPr>
            <a:noAutofit/>
          </a:bodyPr>
          <a:lstStyle/>
          <a:p>
            <a:pPr algn="ctr">
              <a:lnSpc>
                <a:spcPct val="50000"/>
              </a:lnSpc>
            </a:pPr>
            <a:r>
              <a:rPr lang="ja-JP" altLang="en-US" sz="1800">
                <a:solidFill>
                  <a:prstClr val="white"/>
                </a:solidFill>
                <a:latin typeface="Meiryo UI"/>
                <a:ea typeface="Meiryo UI"/>
              </a:rPr>
              <a:t>廃棄物処理制度小委員会</a:t>
            </a:r>
            <a:endParaRPr lang="ja-JP" altLang="en-US" sz="180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B549B0FB-B931-82A7-B617-3C82E886D2A1}"/>
              </a:ext>
            </a:extLst>
          </p:cNvPr>
          <p:cNvSpPr/>
          <p:nvPr/>
        </p:nvSpPr>
        <p:spPr>
          <a:xfrm>
            <a:off x="8834027" y="0"/>
            <a:ext cx="309973" cy="3791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6D6CA89-B7A5-B0F0-03EC-AF575B81C99F}"/>
              </a:ext>
            </a:extLst>
          </p:cNvPr>
          <p:cNvSpPr txBox="1"/>
          <p:nvPr/>
        </p:nvSpPr>
        <p:spPr>
          <a:xfrm>
            <a:off x="8828939" y="2"/>
            <a:ext cx="307884" cy="326585"/>
          </a:xfrm>
          <a:prstGeom prst="rect">
            <a:avLst/>
          </a:prstGeom>
          <a:noFill/>
        </p:spPr>
        <p:txBody>
          <a:bodyPr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1" lang="ja-JP" altLang="en-US" sz="11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DB6A1BBB-8F9D-3AE0-BF16-F592DDC575A0}"/>
              </a:ext>
            </a:extLst>
          </p:cNvPr>
          <p:cNvSpPr txBox="1"/>
          <p:nvPr/>
        </p:nvSpPr>
        <p:spPr>
          <a:xfrm>
            <a:off x="395537" y="1076905"/>
            <a:ext cx="8433402" cy="748859"/>
          </a:xfrm>
          <a:prstGeom prst="rect">
            <a:avLst/>
          </a:prstGeom>
          <a:noFill/>
          <a:ln w="19050">
            <a:solidFill>
              <a:schemeClr val="tx1"/>
            </a:solidFill>
          </a:ln>
        </p:spPr>
        <p:txBody>
          <a:bodyPr wrap="square" rtlCol="0">
            <a:spAutoFit/>
          </a:bodyPr>
          <a:lstStyle/>
          <a:p>
            <a:pPr marL="253935" marR="0" lvl="0" indent="-253935" algn="l" defTabSz="750033" rtl="0" eaLnBrk="1" fontAlgn="base" latinLnBrk="0" hangingPunct="1">
              <a:lnSpc>
                <a:spcPct val="100000"/>
              </a:lnSpc>
              <a:spcBef>
                <a:spcPts val="0"/>
              </a:spcBef>
              <a:spcAft>
                <a:spcPct val="0"/>
              </a:spcAft>
              <a:buClrTx/>
              <a:buSzTx/>
              <a:buFont typeface="Wingdings" panose="05000000000000000000" pitchFamily="2" charset="2"/>
              <a:buChar char="l"/>
              <a:tabLst/>
              <a:defRPr/>
            </a:pP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日、中央環境審議会循環型社会部会に、</a:t>
            </a:r>
            <a:r>
              <a:rPr kumimoji="1" lang="ja-JP" altLang="en-US" sz="142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廃棄物処理制度小委員会を設置</a:t>
            </a: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53935" marR="0" lvl="0" indent="-253935" algn="l" defTabSz="750033" rtl="0" eaLnBrk="1" fontAlgn="base" latinLnBrk="0" hangingPunct="1">
              <a:lnSpc>
                <a:spcPct val="100000"/>
              </a:lnSpc>
              <a:spcBef>
                <a:spcPts val="0"/>
              </a:spcBef>
              <a:spcAft>
                <a:spcPct val="0"/>
              </a:spcAft>
              <a:buClrTx/>
              <a:buSzTx/>
              <a:buFont typeface="Wingdings" panose="05000000000000000000" pitchFamily="2" charset="2"/>
              <a:buChar char="l"/>
              <a:tabLst/>
              <a:defRPr/>
            </a:pP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廃棄物処理法等の法制度について審議を進めることとしており、令和</a:t>
            </a:r>
            <a:r>
              <a:rPr kumimoji="1" lang="en-US" altLang="ja-JP"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日に第１回を開催。</a:t>
            </a:r>
            <a:r>
              <a:rPr kumimoji="1" lang="ja-JP" altLang="en-US" sz="142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施策の方向性等について、令和７年６月に中間とりまとめを実施。</a:t>
            </a:r>
            <a:endParaRPr kumimoji="1" lang="ja-JP" altLang="en-US" sz="142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6" name="表 5">
            <a:extLst>
              <a:ext uri="{FF2B5EF4-FFF2-40B4-BE49-F238E27FC236}">
                <a16:creationId xmlns:a16="http://schemas.microsoft.com/office/drawing/2014/main" id="{93EF8368-BB12-7007-021C-7807E3F60B2C}"/>
              </a:ext>
            </a:extLst>
          </p:cNvPr>
          <p:cNvGraphicFramePr>
            <a:graphicFrameLocks noGrp="1"/>
          </p:cNvGraphicFramePr>
          <p:nvPr/>
        </p:nvGraphicFramePr>
        <p:xfrm>
          <a:off x="487662" y="2493431"/>
          <a:ext cx="8168678" cy="4011170"/>
        </p:xfrm>
        <a:graphic>
          <a:graphicData uri="http://schemas.openxmlformats.org/drawingml/2006/table">
            <a:tbl>
              <a:tblPr firstRow="1" bandRow="1">
                <a:tableStyleId>{5940675A-B579-460E-94D1-54222C63F5DA}</a:tableStyleId>
              </a:tblPr>
              <a:tblGrid>
                <a:gridCol w="4084339">
                  <a:extLst>
                    <a:ext uri="{9D8B030D-6E8A-4147-A177-3AD203B41FA5}">
                      <a16:colId xmlns:a16="http://schemas.microsoft.com/office/drawing/2014/main" val="830854335"/>
                    </a:ext>
                  </a:extLst>
                </a:gridCol>
                <a:gridCol w="4084339">
                  <a:extLst>
                    <a:ext uri="{9D8B030D-6E8A-4147-A177-3AD203B41FA5}">
                      <a16:colId xmlns:a16="http://schemas.microsoft.com/office/drawing/2014/main" val="2369185200"/>
                    </a:ext>
                  </a:extLst>
                </a:gridCol>
              </a:tblGrid>
              <a:tr h="1654128">
                <a:tc>
                  <a:txBody>
                    <a:bodyPr/>
                    <a:lstStyle/>
                    <a:p>
                      <a:pPr algn="l"/>
                      <a:r>
                        <a:rPr kumimoji="1" lang="ja-JP" altLang="en-US" sz="1300" b="1">
                          <a:solidFill>
                            <a:srgbClr val="009C89"/>
                          </a:solidFill>
                        </a:rPr>
                        <a:t>不適正ヤードへの対応</a:t>
                      </a:r>
                      <a:endParaRPr kumimoji="1" lang="en-US" altLang="ja-JP" sz="1300" b="1">
                        <a:solidFill>
                          <a:srgbClr val="009C89"/>
                        </a:solidFill>
                      </a:endParaRPr>
                    </a:p>
                    <a:p>
                      <a:pPr marL="0" indent="0">
                        <a:buFont typeface="Wingdings" panose="05000000000000000000" pitchFamily="2" charset="2"/>
                        <a:buNone/>
                      </a:pPr>
                      <a:r>
                        <a:rPr kumimoji="1" lang="ja-JP" altLang="en-US" sz="1100"/>
                        <a:t>　規制対象外の金属スクラップ等の不適正</a:t>
                      </a:r>
                      <a:endParaRPr kumimoji="1" lang="en-US" altLang="ja-JP" sz="1100"/>
                    </a:p>
                    <a:p>
                      <a:pPr marL="0" indent="0">
                        <a:buFont typeface="Wingdings" panose="05000000000000000000" pitchFamily="2" charset="2"/>
                        <a:buNone/>
                      </a:pPr>
                      <a:r>
                        <a:rPr kumimoji="1" lang="ja-JP" altLang="en-US" sz="1100"/>
                        <a:t>な保管や処理に起因し、生活環境保全上</a:t>
                      </a:r>
                      <a:endParaRPr kumimoji="1" lang="en-US" altLang="ja-JP" sz="1100"/>
                    </a:p>
                    <a:p>
                      <a:pPr marL="0" indent="0">
                        <a:buFont typeface="Wingdings" panose="05000000000000000000" pitchFamily="2" charset="2"/>
                        <a:buNone/>
                      </a:pPr>
                      <a:r>
                        <a:rPr kumimoji="1" lang="ja-JP" altLang="en-US" sz="1100"/>
                        <a:t>の支障が発生している「不適正ヤード」の実</a:t>
                      </a:r>
                      <a:endParaRPr kumimoji="1" lang="en-US" altLang="ja-JP" sz="1100"/>
                    </a:p>
                    <a:p>
                      <a:pPr marL="0" indent="0">
                        <a:buFont typeface="Wingdings" panose="05000000000000000000" pitchFamily="2" charset="2"/>
                        <a:buNone/>
                      </a:pPr>
                      <a:r>
                        <a:rPr kumimoji="1" lang="ja-JP" altLang="en-US" sz="1100"/>
                        <a:t>態を踏まえ、平成 </a:t>
                      </a:r>
                      <a:r>
                        <a:rPr kumimoji="1" lang="en-US" altLang="ja-JP" sz="1100"/>
                        <a:t>29 </a:t>
                      </a:r>
                      <a:r>
                        <a:rPr kumimoji="1" lang="ja-JP" altLang="en-US" sz="1100"/>
                        <a:t>年廃掃法改正により</a:t>
                      </a:r>
                      <a:endParaRPr kumimoji="1" lang="en-US" altLang="ja-JP" sz="1100"/>
                    </a:p>
                    <a:p>
                      <a:pPr marL="0" indent="0">
                        <a:buFont typeface="Wingdings" panose="05000000000000000000" pitchFamily="2" charset="2"/>
                        <a:buNone/>
                      </a:pPr>
                      <a:r>
                        <a:rPr kumimoji="1" lang="ja-JP" altLang="en-US" sz="1100"/>
                        <a:t>導入された</a:t>
                      </a:r>
                      <a:r>
                        <a:rPr kumimoji="1" lang="ja-JP" altLang="en-US" sz="1100" b="1" u="sng"/>
                        <a:t>有害使用済機器制度の見直し</a:t>
                      </a:r>
                      <a:endParaRPr kumimoji="1" lang="en-US" altLang="ja-JP" sz="1100" b="1" u="sng"/>
                    </a:p>
                    <a:p>
                      <a:pPr marL="0" indent="0">
                        <a:buFont typeface="Wingdings" panose="05000000000000000000" pitchFamily="2" charset="2"/>
                        <a:buNone/>
                      </a:pPr>
                      <a:r>
                        <a:rPr kumimoji="1" lang="ja-JP" altLang="en-US" sz="1100" b="1" u="sng"/>
                        <a:t>を含めたヤードの環境対策強化方策</a:t>
                      </a:r>
                      <a:r>
                        <a:rPr kumimoji="1" lang="ja-JP" altLang="en-US" sz="1100" b="0" u="none"/>
                        <a:t>につい</a:t>
                      </a:r>
                      <a:endParaRPr kumimoji="1" lang="en-US" altLang="ja-JP" sz="1100" b="0" u="none"/>
                    </a:p>
                    <a:p>
                      <a:pPr marL="0" indent="0">
                        <a:buFont typeface="Wingdings" panose="05000000000000000000" pitchFamily="2" charset="2"/>
                        <a:buNone/>
                      </a:pPr>
                      <a:r>
                        <a:rPr kumimoji="1" lang="ja-JP" altLang="en-US" sz="1100" b="0" u="none"/>
                        <a:t>て、制度的にどのような措置を講じるべきか</a:t>
                      </a:r>
                      <a:r>
                        <a:rPr kumimoji="1" lang="ja-JP" altLang="en-US" sz="1100"/>
                        <a:t>。</a:t>
                      </a:r>
                      <a:endParaRPr kumimoji="1" lang="en-US" altLang="ja-JP" sz="1100"/>
                    </a:p>
                    <a:p>
                      <a:pPr marL="285750" indent="-285750">
                        <a:buFont typeface="Wingdings" panose="05000000000000000000" pitchFamily="2" charset="2"/>
                        <a:buChar char="l"/>
                      </a:pPr>
                      <a:endParaRPr kumimoji="1" lang="ja-JP" altLang="en-US" sz="1100"/>
                    </a:p>
                  </a:txBody>
                  <a:tcPr marL="73725" marR="73725" marT="36862" marB="36862"/>
                </a:tc>
                <a:tc>
                  <a:txBody>
                    <a:bodyPr/>
                    <a:lstStyle/>
                    <a:p>
                      <a:pPr algn="l"/>
                      <a:r>
                        <a:rPr kumimoji="1" lang="ja-JP" altLang="en-US" sz="1300" b="1">
                          <a:solidFill>
                            <a:srgbClr val="009C89"/>
                          </a:solidFill>
                        </a:rPr>
                        <a:t>資源循環ネットワーク形成及びリサイクル拠点の構築</a:t>
                      </a:r>
                      <a:endParaRPr kumimoji="1" lang="en-US" altLang="ja-JP" sz="1300" b="1">
                        <a:solidFill>
                          <a:srgbClr val="009C89"/>
                        </a:solidFill>
                      </a:endParaRPr>
                    </a:p>
                    <a:p>
                      <a:pPr marL="0" indent="0">
                        <a:buFont typeface="Wingdings" panose="05000000000000000000" pitchFamily="2" charset="2"/>
                        <a:buNone/>
                      </a:pPr>
                      <a:r>
                        <a:rPr kumimoji="1" lang="ja-JP" altLang="en-US" sz="1100"/>
                        <a:t>　様々な循環資源について、拠点となり</a:t>
                      </a:r>
                      <a:endParaRPr kumimoji="1" lang="en-US" altLang="ja-JP" sz="1100"/>
                    </a:p>
                    <a:p>
                      <a:pPr marL="0" indent="0">
                        <a:buFont typeface="Wingdings" panose="05000000000000000000" pitchFamily="2" charset="2"/>
                        <a:buNone/>
                      </a:pPr>
                      <a:r>
                        <a:rPr kumimoji="1" lang="ja-JP" altLang="en-US" sz="1100"/>
                        <a:t>うる高度なリサイクル施設等への集中的</a:t>
                      </a:r>
                      <a:endParaRPr kumimoji="1" lang="en-US" altLang="ja-JP" sz="1100"/>
                    </a:p>
                    <a:p>
                      <a:pPr marL="0" indent="0">
                        <a:buFont typeface="Wingdings" panose="05000000000000000000" pitchFamily="2" charset="2"/>
                        <a:buNone/>
                      </a:pPr>
                      <a:r>
                        <a:rPr kumimoji="1" lang="ja-JP" altLang="en-US" sz="1100"/>
                        <a:t>な投資や制度的措置を講じつつ、</a:t>
                      </a:r>
                      <a:r>
                        <a:rPr kumimoji="1" lang="ja-JP" altLang="en-US" sz="1100" b="1" u="sng"/>
                        <a:t>資源</a:t>
                      </a:r>
                      <a:endParaRPr kumimoji="1" lang="en-US" altLang="ja-JP" sz="1100" b="1" u="sng"/>
                    </a:p>
                    <a:p>
                      <a:pPr marL="0" indent="0">
                        <a:buFont typeface="Wingdings" panose="05000000000000000000" pitchFamily="2" charset="2"/>
                        <a:buNone/>
                      </a:pPr>
                      <a:r>
                        <a:rPr kumimoji="1" lang="ja-JP" altLang="en-US" sz="1100" b="1" u="sng"/>
                        <a:t>循環の担い手となる主体をネットワーク</a:t>
                      </a:r>
                      <a:endParaRPr kumimoji="1" lang="en-US" altLang="ja-JP" sz="1100" b="1" u="sng"/>
                    </a:p>
                    <a:p>
                      <a:pPr marL="0" indent="0">
                        <a:buFont typeface="Wingdings" panose="05000000000000000000" pitchFamily="2" charset="2"/>
                        <a:buNone/>
                      </a:pPr>
                      <a:r>
                        <a:rPr kumimoji="1" lang="ja-JP" altLang="en-US" sz="1100" b="1" u="sng"/>
                        <a:t>で繋ぎ</a:t>
                      </a:r>
                      <a:r>
                        <a:rPr kumimoji="1" lang="ja-JP" altLang="en-US" sz="1100"/>
                        <a:t>、</a:t>
                      </a:r>
                      <a:r>
                        <a:rPr kumimoji="1" lang="ja-JP" altLang="en-US" sz="1100" b="1" u="sng"/>
                        <a:t>質・量両面からの製造業への</a:t>
                      </a:r>
                      <a:endParaRPr kumimoji="1" lang="en-US" altLang="ja-JP" sz="1100" b="1" u="sng"/>
                    </a:p>
                    <a:p>
                      <a:pPr marL="0" indent="0">
                        <a:buFont typeface="Wingdings" panose="05000000000000000000" pitchFamily="2" charset="2"/>
                        <a:buNone/>
                      </a:pPr>
                      <a:r>
                        <a:rPr kumimoji="1" lang="ja-JP" altLang="en-US" sz="1100" b="1" u="sng"/>
                        <a:t>再生材供給体制の整備</a:t>
                      </a:r>
                      <a:r>
                        <a:rPr kumimoji="1" lang="ja-JP" altLang="en-US" sz="1100"/>
                        <a:t>に向けて、立地</a:t>
                      </a:r>
                      <a:endParaRPr kumimoji="1" lang="en-US" altLang="ja-JP" sz="1100"/>
                    </a:p>
                    <a:p>
                      <a:pPr marL="0" indent="0">
                        <a:buFont typeface="Wingdings" panose="05000000000000000000" pitchFamily="2" charset="2"/>
                        <a:buNone/>
                      </a:pPr>
                      <a:r>
                        <a:rPr kumimoji="1" lang="ja-JP" altLang="en-US" sz="1100"/>
                        <a:t>や物流の効率化をはじめとして、</a:t>
                      </a:r>
                      <a:r>
                        <a:rPr kumimoji="1" lang="ja-JP" altLang="en-US" sz="1100" b="0" u="none"/>
                        <a:t>制度的</a:t>
                      </a:r>
                      <a:endParaRPr kumimoji="1" lang="en-US" altLang="ja-JP" sz="1100" b="0" u="none"/>
                    </a:p>
                    <a:p>
                      <a:pPr marL="0" indent="0">
                        <a:buFont typeface="Wingdings" panose="05000000000000000000" pitchFamily="2" charset="2"/>
                        <a:buNone/>
                      </a:pPr>
                      <a:r>
                        <a:rPr kumimoji="1" lang="ja-JP" altLang="en-US" sz="1100" b="0" u="none"/>
                        <a:t>にどのような措置を講じるべきか</a:t>
                      </a:r>
                      <a:r>
                        <a:rPr kumimoji="1" lang="ja-JP" altLang="en-US" sz="1100"/>
                        <a:t>。</a:t>
                      </a:r>
                    </a:p>
                  </a:txBody>
                  <a:tcPr marL="73725" marR="73725" marT="36862" marB="36862"/>
                </a:tc>
                <a:extLst>
                  <a:ext uri="{0D108BD9-81ED-4DB2-BD59-A6C34878D82A}">
                    <a16:rowId xmlns:a16="http://schemas.microsoft.com/office/drawing/2014/main" val="1446858685"/>
                  </a:ext>
                </a:extLst>
              </a:tr>
              <a:tr h="2200086">
                <a:tc>
                  <a:txBody>
                    <a:bodyPr/>
                    <a:lstStyle/>
                    <a:p>
                      <a:pPr algn="l"/>
                      <a:r>
                        <a:rPr kumimoji="1" lang="ja-JP" altLang="en-US" sz="1300" b="1">
                          <a:solidFill>
                            <a:srgbClr val="009C89"/>
                          </a:solidFill>
                        </a:rPr>
                        <a:t>処分期限後に覚知された</a:t>
                      </a:r>
                      <a:r>
                        <a:rPr kumimoji="1" lang="en-US" altLang="ja-JP" sz="1300" b="1">
                          <a:solidFill>
                            <a:srgbClr val="009C89"/>
                          </a:solidFill>
                        </a:rPr>
                        <a:t>PCB</a:t>
                      </a:r>
                      <a:r>
                        <a:rPr kumimoji="1" lang="ja-JP" altLang="en-US" sz="1300" b="1">
                          <a:solidFill>
                            <a:srgbClr val="009C89"/>
                          </a:solidFill>
                        </a:rPr>
                        <a:t>廃棄物の適正処理の確保の仕組みの検討</a:t>
                      </a:r>
                      <a:endParaRPr kumimoji="1" lang="en-US" altLang="ja-JP" sz="1300" b="1">
                        <a:solidFill>
                          <a:srgbClr val="009C89"/>
                        </a:solidFill>
                      </a:endParaRPr>
                    </a:p>
                    <a:p>
                      <a:pPr marL="0" indent="0">
                        <a:buFont typeface="Wingdings" panose="05000000000000000000" pitchFamily="2" charset="2"/>
                        <a:buNone/>
                      </a:pPr>
                      <a:r>
                        <a:rPr kumimoji="1" lang="ja-JP" altLang="en-US" sz="1100"/>
                        <a:t>　</a:t>
                      </a:r>
                      <a:r>
                        <a:rPr kumimoji="1" lang="en-US" altLang="ja-JP" sz="1100"/>
                        <a:t>JESCO</a:t>
                      </a:r>
                      <a:r>
                        <a:rPr kumimoji="1" lang="ja-JP" altLang="en-US" sz="1100"/>
                        <a:t>による高濃度</a:t>
                      </a:r>
                      <a:r>
                        <a:rPr kumimoji="1" lang="en-US" altLang="ja-JP" sz="1100"/>
                        <a:t>PCB</a:t>
                      </a:r>
                      <a:r>
                        <a:rPr kumimoji="1" lang="ja-JP" altLang="en-US" sz="1100"/>
                        <a:t>廃棄物処理</a:t>
                      </a:r>
                      <a:endParaRPr kumimoji="1" lang="en-US" altLang="ja-JP" sz="1100"/>
                    </a:p>
                    <a:p>
                      <a:pPr marL="0" indent="0">
                        <a:buFont typeface="Wingdings" panose="05000000000000000000" pitchFamily="2" charset="2"/>
                        <a:buNone/>
                      </a:pPr>
                      <a:r>
                        <a:rPr kumimoji="1" lang="ja-JP" altLang="en-US" sz="1100" b="1" u="sng"/>
                        <a:t>事業終了後に覚知された高濃度</a:t>
                      </a:r>
                      <a:r>
                        <a:rPr kumimoji="1" lang="en-US" altLang="ja-JP" sz="1100" b="1" u="sng"/>
                        <a:t>PCB</a:t>
                      </a:r>
                      <a:r>
                        <a:rPr kumimoji="1" lang="ja-JP" altLang="en-US" sz="1100" b="1" u="sng"/>
                        <a:t>廃</a:t>
                      </a:r>
                      <a:endParaRPr kumimoji="1" lang="en-US" altLang="ja-JP" sz="1100" b="1" u="sng"/>
                    </a:p>
                    <a:p>
                      <a:pPr marL="0" indent="0">
                        <a:buFont typeface="Wingdings" panose="05000000000000000000" pitchFamily="2" charset="2"/>
                        <a:buNone/>
                      </a:pPr>
                      <a:r>
                        <a:rPr kumimoji="1" lang="ja-JP" altLang="en-US" sz="1100" b="1" u="sng"/>
                        <a:t>棄物の適正処理</a:t>
                      </a:r>
                      <a:r>
                        <a:rPr kumimoji="1" lang="ja-JP" altLang="en-US" sz="1100"/>
                        <a:t>に向けて、制度的にどの</a:t>
                      </a:r>
                      <a:endParaRPr kumimoji="1" lang="en-US" altLang="ja-JP" sz="1100"/>
                    </a:p>
                    <a:p>
                      <a:pPr marL="0" indent="0">
                        <a:buFont typeface="Wingdings" panose="05000000000000000000" pitchFamily="2" charset="2"/>
                        <a:buNone/>
                      </a:pPr>
                      <a:r>
                        <a:rPr kumimoji="1" lang="ja-JP" altLang="en-US" sz="1100"/>
                        <a:t>ような措置を講じるべきか。加えて、</a:t>
                      </a:r>
                      <a:r>
                        <a:rPr kumimoji="1" lang="ja-JP" altLang="en-US" sz="1100" b="1" u="sng"/>
                        <a:t>低濃度</a:t>
                      </a:r>
                      <a:endParaRPr kumimoji="1" lang="en-US" altLang="ja-JP" sz="1100" b="1" u="sng"/>
                    </a:p>
                    <a:p>
                      <a:pPr marL="0" indent="0">
                        <a:buFont typeface="Wingdings" panose="05000000000000000000" pitchFamily="2" charset="2"/>
                        <a:buNone/>
                      </a:pPr>
                      <a:r>
                        <a:rPr kumimoji="1" lang="en-US" altLang="ja-JP" sz="1100" b="1" u="sng"/>
                        <a:t>PCB</a:t>
                      </a:r>
                      <a:r>
                        <a:rPr kumimoji="1" lang="ja-JP" altLang="en-US" sz="1100" b="1" u="sng"/>
                        <a:t>廃棄物</a:t>
                      </a:r>
                      <a:r>
                        <a:rPr kumimoji="1" lang="ja-JP" altLang="en-US" sz="1100"/>
                        <a:t>についても、処理期限後に廃</a:t>
                      </a:r>
                      <a:endParaRPr kumimoji="1" lang="en-US" altLang="ja-JP" sz="1100"/>
                    </a:p>
                    <a:p>
                      <a:pPr marL="0" indent="0">
                        <a:buFont typeface="Wingdings" panose="05000000000000000000" pitchFamily="2" charset="2"/>
                        <a:buNone/>
                      </a:pPr>
                      <a:r>
                        <a:rPr kumimoji="1" lang="ja-JP" altLang="en-US" sz="1100"/>
                        <a:t>棄される現在使用中の製品に対する</a:t>
                      </a:r>
                      <a:r>
                        <a:rPr kumimoji="1" lang="ja-JP" altLang="en-US" sz="1100" b="1" u="sng"/>
                        <a:t>処分</a:t>
                      </a:r>
                      <a:endParaRPr kumimoji="1" lang="en-US" altLang="ja-JP" sz="1100" b="1" u="sng"/>
                    </a:p>
                    <a:p>
                      <a:pPr marL="0" indent="0">
                        <a:buFont typeface="Wingdings" panose="05000000000000000000" pitchFamily="2" charset="2"/>
                        <a:buNone/>
                      </a:pPr>
                      <a:r>
                        <a:rPr kumimoji="1" lang="ja-JP" altLang="en-US" sz="1100" b="1" u="sng"/>
                        <a:t>期限以降の管理強化及び適正処理の確</a:t>
                      </a:r>
                      <a:endParaRPr kumimoji="1" lang="en-US" altLang="ja-JP" sz="1100" b="1" u="sng"/>
                    </a:p>
                    <a:p>
                      <a:pPr marL="0" indent="0">
                        <a:buFont typeface="Wingdings" panose="05000000000000000000" pitchFamily="2" charset="2"/>
                        <a:buNone/>
                      </a:pPr>
                      <a:r>
                        <a:rPr kumimoji="1" lang="ja-JP" altLang="en-US" sz="1100" b="1" u="sng"/>
                        <a:t>保</a:t>
                      </a:r>
                      <a:r>
                        <a:rPr kumimoji="1" lang="ja-JP" altLang="en-US" sz="1100"/>
                        <a:t>のため、制度的にどのような措置を講じる</a:t>
                      </a:r>
                      <a:endParaRPr kumimoji="1" lang="en-US" altLang="ja-JP" sz="1100"/>
                    </a:p>
                    <a:p>
                      <a:pPr marL="0" indent="0">
                        <a:buFont typeface="Wingdings" panose="05000000000000000000" pitchFamily="2" charset="2"/>
                        <a:buNone/>
                      </a:pPr>
                      <a:r>
                        <a:rPr kumimoji="1" lang="ja-JP" altLang="en-US" sz="1100"/>
                        <a:t>べきか。</a:t>
                      </a:r>
                      <a:endParaRPr kumimoji="1" lang="en-US" altLang="ja-JP" sz="1100"/>
                    </a:p>
                    <a:p>
                      <a:pPr marL="285750" indent="-285750">
                        <a:buFont typeface="Wingdings" panose="05000000000000000000" pitchFamily="2" charset="2"/>
                        <a:buChar char="l"/>
                      </a:pPr>
                      <a:endParaRPr kumimoji="1" lang="ja-JP" altLang="en-US" sz="1100"/>
                    </a:p>
                  </a:txBody>
                  <a:tcPr marL="73725" marR="73725" marT="36862" marB="368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a:solidFill>
                            <a:srgbClr val="009C89"/>
                          </a:solidFill>
                        </a:rPr>
                        <a:t>災害廃棄物の適正かつ円滑・迅速な処理に関する制度の点検・見直し</a:t>
                      </a:r>
                      <a:endParaRPr kumimoji="1" lang="en-US" altLang="ja-JP" sz="1300" b="1">
                        <a:solidFill>
                          <a:srgbClr val="009C89"/>
                        </a:solidFill>
                      </a:endParaRPr>
                    </a:p>
                    <a:p>
                      <a:pPr marL="0" indent="0">
                        <a:buFont typeface="Wingdings" panose="05000000000000000000" pitchFamily="2" charset="2"/>
                        <a:buNone/>
                      </a:pPr>
                      <a:r>
                        <a:rPr kumimoji="1" lang="ja-JP" altLang="en-US" sz="1100"/>
                        <a:t>　令和６年能登半島地震をはじめとする</a:t>
                      </a:r>
                      <a:endParaRPr kumimoji="1" lang="en-US" altLang="ja-JP" sz="1100"/>
                    </a:p>
                    <a:p>
                      <a:pPr marL="0" indent="0">
                        <a:buFont typeface="Wingdings" panose="05000000000000000000" pitchFamily="2" charset="2"/>
                        <a:buNone/>
                      </a:pPr>
                      <a:r>
                        <a:rPr kumimoji="1" lang="ja-JP" altLang="en-US" sz="1100" b="1" u="sng"/>
                        <a:t>平成 </a:t>
                      </a:r>
                      <a:r>
                        <a:rPr kumimoji="1" lang="en-US" altLang="ja-JP" sz="1100" b="1" u="sng"/>
                        <a:t>27 </a:t>
                      </a:r>
                      <a:r>
                        <a:rPr kumimoji="1" lang="ja-JP" altLang="en-US" sz="1100" b="1" u="sng"/>
                        <a:t>年廃掃法等改正以降の災害</a:t>
                      </a:r>
                      <a:endParaRPr kumimoji="1" lang="en-US" altLang="ja-JP" sz="1100" b="1" u="sng"/>
                    </a:p>
                    <a:p>
                      <a:pPr marL="0" indent="0">
                        <a:buFont typeface="Wingdings" panose="05000000000000000000" pitchFamily="2" charset="2"/>
                        <a:buNone/>
                      </a:pPr>
                      <a:r>
                        <a:rPr kumimoji="1" lang="ja-JP" altLang="en-US" sz="1100" b="1" u="sng"/>
                        <a:t>廃棄物対応を検証</a:t>
                      </a:r>
                      <a:r>
                        <a:rPr kumimoji="1" lang="ja-JP" altLang="en-US" sz="1100"/>
                        <a:t>し、</a:t>
                      </a:r>
                      <a:r>
                        <a:rPr kumimoji="1" lang="ja-JP" altLang="en-US" sz="1100" b="1"/>
                        <a:t>今後の災害</a:t>
                      </a:r>
                      <a:r>
                        <a:rPr kumimoji="1" lang="ja-JP" altLang="en-US" sz="1100"/>
                        <a:t>（首</a:t>
                      </a:r>
                      <a:endParaRPr kumimoji="1" lang="en-US" altLang="ja-JP" sz="1100"/>
                    </a:p>
                    <a:p>
                      <a:pPr marL="0" indent="0">
                        <a:buFont typeface="Wingdings" panose="05000000000000000000" pitchFamily="2" charset="2"/>
                        <a:buNone/>
                      </a:pPr>
                      <a:r>
                        <a:rPr kumimoji="1" lang="ja-JP" altLang="en-US" sz="1100"/>
                        <a:t>都直下地震、南海トラフ地震等を含む）</a:t>
                      </a:r>
                      <a:endParaRPr kumimoji="1" lang="en-US" altLang="ja-JP" sz="1100"/>
                    </a:p>
                    <a:p>
                      <a:pPr marL="0" indent="0">
                        <a:buFont typeface="Wingdings" panose="05000000000000000000" pitchFamily="2" charset="2"/>
                        <a:buNone/>
                      </a:pPr>
                      <a:r>
                        <a:rPr kumimoji="1" lang="ja-JP" altLang="en-US" sz="1100" b="1" u="sng"/>
                        <a:t>における災害廃棄物の適正かつ円滑、</a:t>
                      </a:r>
                      <a:endParaRPr kumimoji="1" lang="en-US" altLang="ja-JP" sz="1100" b="1" u="sng"/>
                    </a:p>
                    <a:p>
                      <a:pPr marL="0" indent="0">
                        <a:buFont typeface="Wingdings" panose="05000000000000000000" pitchFamily="2" charset="2"/>
                        <a:buNone/>
                      </a:pPr>
                      <a:r>
                        <a:rPr kumimoji="1" lang="ja-JP" altLang="en-US" sz="1100" b="1" u="sng"/>
                        <a:t>迅速な処理</a:t>
                      </a:r>
                      <a:r>
                        <a:rPr kumimoji="1" lang="ja-JP" altLang="en-US" sz="1100"/>
                        <a:t>に向け、平時から発災時まで</a:t>
                      </a:r>
                      <a:endParaRPr kumimoji="1" lang="en-US" altLang="ja-JP" sz="1100"/>
                    </a:p>
                    <a:p>
                      <a:pPr marL="0" indent="0">
                        <a:buFont typeface="Wingdings" panose="05000000000000000000" pitchFamily="2" charset="2"/>
                        <a:buNone/>
                      </a:pPr>
                      <a:r>
                        <a:rPr kumimoji="1" lang="ja-JP" altLang="en-US" sz="1100"/>
                        <a:t>の対策の充実（公費解体・災害廃棄物</a:t>
                      </a:r>
                      <a:endParaRPr kumimoji="1" lang="en-US" altLang="ja-JP" sz="1100"/>
                    </a:p>
                    <a:p>
                      <a:pPr marL="0" indent="0">
                        <a:buFont typeface="Wingdings" panose="05000000000000000000" pitchFamily="2" charset="2"/>
                        <a:buNone/>
                      </a:pPr>
                      <a:r>
                        <a:rPr kumimoji="1" lang="ja-JP" altLang="en-US" sz="1100"/>
                        <a:t>処理の体制整備、広域調整を含む関係</a:t>
                      </a:r>
                      <a:endParaRPr kumimoji="1" lang="en-US" altLang="ja-JP" sz="1100"/>
                    </a:p>
                    <a:p>
                      <a:pPr marL="0" indent="0">
                        <a:buFont typeface="Wingdings" panose="05000000000000000000" pitchFamily="2" charset="2"/>
                        <a:buNone/>
                      </a:pPr>
                      <a:r>
                        <a:rPr kumimoji="1" lang="ja-JP" altLang="en-US" sz="1100"/>
                        <a:t>者間連携等）について、制度的にどのよう</a:t>
                      </a:r>
                      <a:endParaRPr kumimoji="1" lang="en-US" altLang="ja-JP" sz="1100"/>
                    </a:p>
                    <a:p>
                      <a:pPr marL="0" indent="0">
                        <a:buFont typeface="Wingdings" panose="05000000000000000000" pitchFamily="2" charset="2"/>
                        <a:buNone/>
                      </a:pPr>
                      <a:r>
                        <a:rPr kumimoji="1" lang="ja-JP" altLang="en-US" sz="1100"/>
                        <a:t>な対応が必要か。</a:t>
                      </a:r>
                    </a:p>
                  </a:txBody>
                  <a:tcPr marL="73725" marR="73725" marT="36862" marB="36862"/>
                </a:tc>
                <a:extLst>
                  <a:ext uri="{0D108BD9-81ED-4DB2-BD59-A6C34878D82A}">
                    <a16:rowId xmlns:a16="http://schemas.microsoft.com/office/drawing/2014/main" val="150154057"/>
                  </a:ext>
                </a:extLst>
              </a:tr>
            </a:tbl>
          </a:graphicData>
        </a:graphic>
      </p:graphicFrame>
      <p:sp>
        <p:nvSpPr>
          <p:cNvPr id="9" name="テキスト ボックス 8">
            <a:extLst>
              <a:ext uri="{FF2B5EF4-FFF2-40B4-BE49-F238E27FC236}">
                <a16:creationId xmlns:a16="http://schemas.microsoft.com/office/drawing/2014/main" id="{C8B64379-7E52-15A2-AA37-61D0D5F02D60}"/>
              </a:ext>
            </a:extLst>
          </p:cNvPr>
          <p:cNvSpPr txBox="1"/>
          <p:nvPr/>
        </p:nvSpPr>
        <p:spPr>
          <a:xfrm>
            <a:off x="3077028" y="2132332"/>
            <a:ext cx="2989945" cy="315471"/>
          </a:xfrm>
          <a:prstGeom prst="rect">
            <a:avLst/>
          </a:prstGeom>
          <a:solidFill>
            <a:schemeClr val="accent2"/>
          </a:solidFill>
        </p:spPr>
        <p:txBody>
          <a:bodyPr wrap="square" rtlCol="0">
            <a:spAutoFit/>
          </a:bodyPr>
          <a:lstStyle/>
          <a:p>
            <a:pPr marL="0" marR="0" lvl="0" indent="0" algn="ctr" defTabSz="737176" rtl="0" eaLnBrk="1" fontAlgn="auto" latinLnBrk="0" hangingPunct="1">
              <a:lnSpc>
                <a:spcPct val="100000"/>
              </a:lnSpc>
              <a:spcBef>
                <a:spcPts val="0"/>
              </a:spcBef>
              <a:spcAft>
                <a:spcPts val="0"/>
              </a:spcAft>
              <a:buClrTx/>
              <a:buSzTx/>
              <a:buFontTx/>
              <a:buNone/>
              <a:tabLst/>
              <a:defRPr/>
            </a:pPr>
            <a:r>
              <a:rPr kumimoji="1" lang="ja-JP" altLang="en-US" sz="1450" b="1" i="0" u="none" strike="noStrike" kern="1200" cap="none" spc="0" normalizeH="0" baseline="0" noProof="0">
                <a:ln>
                  <a:noFill/>
                </a:ln>
                <a:solidFill>
                  <a:prstClr val="white"/>
                </a:solidFill>
                <a:effectLst/>
                <a:uLnTx/>
                <a:uFillTx/>
                <a:latin typeface="Arial"/>
                <a:ea typeface="Meiryo UI"/>
                <a:cs typeface="+mn-cs"/>
              </a:rPr>
              <a:t>主な論点</a:t>
            </a:r>
          </a:p>
        </p:txBody>
      </p:sp>
      <p:pic>
        <p:nvPicPr>
          <p:cNvPr id="11" name="図 10">
            <a:extLst>
              <a:ext uri="{FF2B5EF4-FFF2-40B4-BE49-F238E27FC236}">
                <a16:creationId xmlns:a16="http://schemas.microsoft.com/office/drawing/2014/main" id="{2C6E93D7-3E0F-FC6D-85C3-4146683C64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8628" y="2889503"/>
            <a:ext cx="1219201" cy="917050"/>
          </a:xfrm>
          <a:prstGeom prst="rect">
            <a:avLst/>
          </a:prstGeom>
        </p:spPr>
      </p:pic>
      <p:pic>
        <p:nvPicPr>
          <p:cNvPr id="13" name="図 12">
            <a:extLst>
              <a:ext uri="{FF2B5EF4-FFF2-40B4-BE49-F238E27FC236}">
                <a16:creationId xmlns:a16="http://schemas.microsoft.com/office/drawing/2014/main" id="{EADC671F-3145-DB29-3055-D505E20BA326}"/>
              </a:ext>
            </a:extLst>
          </p:cNvPr>
          <p:cNvPicPr>
            <a:picLocks noChangeAspect="1"/>
          </p:cNvPicPr>
          <p:nvPr/>
        </p:nvPicPr>
        <p:blipFill>
          <a:blip r:embed="rId3"/>
          <a:stretch>
            <a:fillRect/>
          </a:stretch>
        </p:blipFill>
        <p:spPr>
          <a:xfrm>
            <a:off x="7081670" y="2860052"/>
            <a:ext cx="1322106" cy="1146700"/>
          </a:xfrm>
          <a:prstGeom prst="rect">
            <a:avLst/>
          </a:prstGeom>
        </p:spPr>
      </p:pic>
      <p:pic>
        <p:nvPicPr>
          <p:cNvPr id="14" name="Picture 27" descr="D:\Documents and Settings\SAITO40\デスクトップ\安定器.JPG">
            <a:extLst>
              <a:ext uri="{FF2B5EF4-FFF2-40B4-BE49-F238E27FC236}">
                <a16:creationId xmlns:a16="http://schemas.microsoft.com/office/drawing/2014/main" id="{B3CF5526-DBE9-89E6-E2C2-345ECBFFCAC1}"/>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96079" y="5487056"/>
            <a:ext cx="747938" cy="516689"/>
          </a:xfrm>
          <a:prstGeom prst="rect">
            <a:avLst/>
          </a:prstGeom>
          <a:noFill/>
          <a:ln w="9525">
            <a:noFill/>
            <a:miter lim="800000"/>
            <a:headEnd/>
            <a:tailEnd/>
          </a:ln>
        </p:spPr>
      </p:pic>
      <p:pic>
        <p:nvPicPr>
          <p:cNvPr id="15" name="Picture 29" descr="D:\Documents and Settings\SAITO40\デスクトップ\コンデンサ.JPG">
            <a:extLst>
              <a:ext uri="{FF2B5EF4-FFF2-40B4-BE49-F238E27FC236}">
                <a16:creationId xmlns:a16="http://schemas.microsoft.com/office/drawing/2014/main" id="{DA809C41-22C2-5908-0A3D-3F290C3BD509}"/>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19814" y="4615636"/>
            <a:ext cx="747940" cy="635753"/>
          </a:xfrm>
          <a:prstGeom prst="rect">
            <a:avLst/>
          </a:prstGeom>
          <a:noFill/>
          <a:ln w="9525">
            <a:noFill/>
            <a:miter lim="800000"/>
            <a:headEnd/>
            <a:tailEnd/>
          </a:ln>
        </p:spPr>
      </p:pic>
      <p:pic>
        <p:nvPicPr>
          <p:cNvPr id="16" name="図 15" descr="屋外, 建物, 泥, 砂浜 が含まれている画像&#10;&#10;自動的に生成された説明">
            <a:extLst>
              <a:ext uri="{FF2B5EF4-FFF2-40B4-BE49-F238E27FC236}">
                <a16:creationId xmlns:a16="http://schemas.microsoft.com/office/drawing/2014/main" id="{37350098-4DFC-958B-A108-EE11445E46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785" y="4743245"/>
            <a:ext cx="1242028" cy="931520"/>
          </a:xfrm>
          <a:prstGeom prst="rect">
            <a:avLst/>
          </a:prstGeom>
        </p:spPr>
      </p:pic>
      <p:sp>
        <p:nvSpPr>
          <p:cNvPr id="17" name="テキスト ボックス 16">
            <a:extLst>
              <a:ext uri="{FF2B5EF4-FFF2-40B4-BE49-F238E27FC236}">
                <a16:creationId xmlns:a16="http://schemas.microsoft.com/office/drawing/2014/main" id="{6486647C-20C5-80C7-59E2-67480765E8C4}"/>
              </a:ext>
            </a:extLst>
          </p:cNvPr>
          <p:cNvSpPr txBox="1"/>
          <p:nvPr/>
        </p:nvSpPr>
        <p:spPr>
          <a:xfrm>
            <a:off x="3178628" y="3812017"/>
            <a:ext cx="1219201" cy="290849"/>
          </a:xfrm>
          <a:prstGeom prst="rect">
            <a:avLst/>
          </a:prstGeom>
          <a:noFill/>
        </p:spPr>
        <p:txBody>
          <a:bodyPr wrap="square" rtlCol="0">
            <a:spAutoFit/>
          </a:bodyPr>
          <a:lstStyle/>
          <a:p>
            <a:pPr marL="0" marR="0" lvl="0" indent="0" algn="l" defTabSz="737176" rtl="0" eaLnBrk="1" fontAlgn="auto" latinLnBrk="0" hangingPunct="1">
              <a:lnSpc>
                <a:spcPct val="100000"/>
              </a:lnSpc>
              <a:spcBef>
                <a:spcPts val="0"/>
              </a:spcBef>
              <a:spcAft>
                <a:spcPts val="0"/>
              </a:spcAft>
              <a:buClrTx/>
              <a:buSzTx/>
              <a:buFontTx/>
              <a:buNone/>
              <a:tabLst/>
              <a:defRPr/>
            </a:pPr>
            <a:r>
              <a:rPr kumimoji="1" lang="ja-JP" altLang="en-US" sz="645" b="0" i="0" u="none" strike="noStrike" kern="1200" cap="none" spc="0" normalizeH="0" baseline="0" noProof="0">
                <a:ln>
                  <a:noFill/>
                </a:ln>
                <a:solidFill>
                  <a:prstClr val="black"/>
                </a:solidFill>
                <a:effectLst/>
                <a:uLnTx/>
                <a:uFillTx/>
                <a:latin typeface="Arial"/>
                <a:ea typeface="Meiryo UI"/>
                <a:cs typeface="+mn-cs"/>
              </a:rPr>
              <a:t>ヤードにおける金属スクラップ等の保管状況</a:t>
            </a:r>
          </a:p>
        </p:txBody>
      </p:sp>
      <p:sp>
        <p:nvSpPr>
          <p:cNvPr id="18" name="テキスト ボックス 17">
            <a:extLst>
              <a:ext uri="{FF2B5EF4-FFF2-40B4-BE49-F238E27FC236}">
                <a16:creationId xmlns:a16="http://schemas.microsoft.com/office/drawing/2014/main" id="{415302D5-256E-0B44-1B03-F13401FCCB0E}"/>
              </a:ext>
            </a:extLst>
          </p:cNvPr>
          <p:cNvSpPr txBox="1"/>
          <p:nvPr/>
        </p:nvSpPr>
        <p:spPr>
          <a:xfrm>
            <a:off x="3356551" y="5239364"/>
            <a:ext cx="563631" cy="191591"/>
          </a:xfrm>
          <a:prstGeom prst="rect">
            <a:avLst/>
          </a:prstGeom>
          <a:noFill/>
        </p:spPr>
        <p:txBody>
          <a:bodyPr wrap="square" rtlCol="0">
            <a:spAutoFit/>
          </a:bodyPr>
          <a:lstStyle/>
          <a:p>
            <a:pPr marL="0" marR="0" lvl="0" indent="0" algn="l" defTabSz="737176" rtl="0" eaLnBrk="1" fontAlgn="auto" latinLnBrk="0" hangingPunct="1">
              <a:lnSpc>
                <a:spcPct val="100000"/>
              </a:lnSpc>
              <a:spcBef>
                <a:spcPts val="0"/>
              </a:spcBef>
              <a:spcAft>
                <a:spcPts val="0"/>
              </a:spcAft>
              <a:buClrTx/>
              <a:buSzTx/>
              <a:buFontTx/>
              <a:buNone/>
              <a:tabLst/>
              <a:defRPr/>
            </a:pPr>
            <a:r>
              <a:rPr kumimoji="1" lang="ja-JP" altLang="en-US" sz="645" b="0" i="0" u="none" strike="noStrike" kern="1200" cap="none" spc="0" normalizeH="0" baseline="0" noProof="0">
                <a:ln>
                  <a:noFill/>
                </a:ln>
                <a:solidFill>
                  <a:prstClr val="black"/>
                </a:solidFill>
                <a:effectLst/>
                <a:uLnTx/>
                <a:uFillTx/>
                <a:latin typeface="Arial"/>
                <a:ea typeface="Meiryo UI"/>
                <a:cs typeface="+mn-cs"/>
              </a:rPr>
              <a:t>コンデンサー</a:t>
            </a:r>
          </a:p>
        </p:txBody>
      </p:sp>
      <p:sp>
        <p:nvSpPr>
          <p:cNvPr id="19" name="テキスト ボックス 18">
            <a:extLst>
              <a:ext uri="{FF2B5EF4-FFF2-40B4-BE49-F238E27FC236}">
                <a16:creationId xmlns:a16="http://schemas.microsoft.com/office/drawing/2014/main" id="{8BAED686-D612-6450-9260-A1C6EA1D590C}"/>
              </a:ext>
            </a:extLst>
          </p:cNvPr>
          <p:cNvSpPr txBox="1"/>
          <p:nvPr/>
        </p:nvSpPr>
        <p:spPr>
          <a:xfrm>
            <a:off x="3897061" y="6012338"/>
            <a:ext cx="563631" cy="191591"/>
          </a:xfrm>
          <a:prstGeom prst="rect">
            <a:avLst/>
          </a:prstGeom>
          <a:noFill/>
        </p:spPr>
        <p:txBody>
          <a:bodyPr wrap="square" rtlCol="0">
            <a:spAutoFit/>
          </a:bodyPr>
          <a:lstStyle/>
          <a:p>
            <a:pPr marL="0" marR="0" lvl="0" indent="0" algn="l" defTabSz="737176" rtl="0" eaLnBrk="1" fontAlgn="auto" latinLnBrk="0" hangingPunct="1">
              <a:lnSpc>
                <a:spcPct val="100000"/>
              </a:lnSpc>
              <a:spcBef>
                <a:spcPts val="0"/>
              </a:spcBef>
              <a:spcAft>
                <a:spcPts val="0"/>
              </a:spcAft>
              <a:buClrTx/>
              <a:buSzTx/>
              <a:buFontTx/>
              <a:buNone/>
              <a:tabLst/>
              <a:defRPr/>
            </a:pPr>
            <a:r>
              <a:rPr kumimoji="1" lang="ja-JP" altLang="en-US" sz="645" b="0" i="0" u="none" strike="noStrike" kern="1200" cap="none" spc="0" normalizeH="0" baseline="0" noProof="0">
                <a:ln>
                  <a:noFill/>
                </a:ln>
                <a:solidFill>
                  <a:prstClr val="black"/>
                </a:solidFill>
                <a:effectLst/>
                <a:uLnTx/>
                <a:uFillTx/>
                <a:latin typeface="Arial"/>
                <a:ea typeface="Meiryo UI"/>
                <a:cs typeface="+mn-cs"/>
              </a:rPr>
              <a:t>安定器</a:t>
            </a:r>
          </a:p>
        </p:txBody>
      </p:sp>
      <p:sp>
        <p:nvSpPr>
          <p:cNvPr id="20" name="テキスト ボックス 19">
            <a:extLst>
              <a:ext uri="{FF2B5EF4-FFF2-40B4-BE49-F238E27FC236}">
                <a16:creationId xmlns:a16="http://schemas.microsoft.com/office/drawing/2014/main" id="{3344EEBE-ECE6-2C76-91F2-A3B7B053F3BB}"/>
              </a:ext>
            </a:extLst>
          </p:cNvPr>
          <p:cNvSpPr txBox="1"/>
          <p:nvPr/>
        </p:nvSpPr>
        <p:spPr>
          <a:xfrm>
            <a:off x="7426424" y="5674766"/>
            <a:ext cx="982908" cy="489365"/>
          </a:xfrm>
          <a:prstGeom prst="rect">
            <a:avLst/>
          </a:prstGeom>
          <a:noFill/>
        </p:spPr>
        <p:txBody>
          <a:bodyPr wrap="square" rtlCol="0">
            <a:spAutoFit/>
          </a:bodyPr>
          <a:lstStyle/>
          <a:p>
            <a:pPr marL="0" marR="0" lvl="0" indent="0" algn="l" defTabSz="737176" rtl="0" eaLnBrk="1" fontAlgn="auto" latinLnBrk="0" hangingPunct="1">
              <a:lnSpc>
                <a:spcPct val="100000"/>
              </a:lnSpc>
              <a:spcBef>
                <a:spcPts val="0"/>
              </a:spcBef>
              <a:spcAft>
                <a:spcPts val="0"/>
              </a:spcAft>
              <a:buClrTx/>
              <a:buSzTx/>
              <a:buFontTx/>
              <a:buNone/>
              <a:tabLst/>
              <a:defRPr/>
            </a:pPr>
            <a:r>
              <a:rPr kumimoji="1" lang="ja-JP" altLang="en-US" sz="645" b="0" i="0" u="none" strike="noStrike" kern="1200" cap="none" spc="0" normalizeH="0" baseline="0" noProof="0">
                <a:ln>
                  <a:noFill/>
                </a:ln>
                <a:solidFill>
                  <a:prstClr val="black"/>
                </a:solidFill>
                <a:effectLst/>
                <a:uLnTx/>
                <a:uFillTx/>
                <a:latin typeface="Arial"/>
                <a:ea typeface="Meiryo UI"/>
                <a:cs typeface="+mn-cs"/>
              </a:rPr>
              <a:t>輪島朝市エリアにおける</a:t>
            </a:r>
          </a:p>
          <a:p>
            <a:pPr marL="0" marR="0" lvl="0" indent="0" algn="l" defTabSz="737176" rtl="0" eaLnBrk="1" fontAlgn="auto" latinLnBrk="0" hangingPunct="1">
              <a:lnSpc>
                <a:spcPct val="100000"/>
              </a:lnSpc>
              <a:spcBef>
                <a:spcPts val="0"/>
              </a:spcBef>
              <a:spcAft>
                <a:spcPts val="0"/>
              </a:spcAft>
              <a:buClrTx/>
              <a:buSzTx/>
              <a:buFontTx/>
              <a:buNone/>
              <a:tabLst/>
              <a:defRPr/>
            </a:pPr>
            <a:r>
              <a:rPr kumimoji="1" lang="ja-JP" altLang="en-US" sz="645" b="0" i="0" u="none" strike="noStrike" kern="1200" cap="none" spc="0" normalizeH="0" baseline="0" noProof="0">
                <a:ln>
                  <a:noFill/>
                </a:ln>
                <a:solidFill>
                  <a:prstClr val="black"/>
                </a:solidFill>
                <a:effectLst/>
                <a:uLnTx/>
                <a:uFillTx/>
                <a:latin typeface="Arial"/>
                <a:ea typeface="Meiryo UI"/>
                <a:cs typeface="+mn-cs"/>
              </a:rPr>
              <a:t>面的な解体撤去</a:t>
            </a:r>
            <a:endParaRPr kumimoji="1" lang="en-US" altLang="ja-JP" sz="645" b="0" i="0" u="none" strike="noStrike" kern="1200" cap="none" spc="0" normalizeH="0" baseline="0" noProof="0">
              <a:ln>
                <a:noFill/>
              </a:ln>
              <a:solidFill>
                <a:prstClr val="black"/>
              </a:solidFill>
              <a:effectLst/>
              <a:uLnTx/>
              <a:uFillTx/>
              <a:latin typeface="Arial"/>
              <a:ea typeface="Meiryo UI"/>
              <a:cs typeface="+mn-cs"/>
            </a:endParaRPr>
          </a:p>
          <a:p>
            <a:pPr marL="0" marR="0" lvl="0" indent="0" algn="l" defTabSz="737176" rtl="0" eaLnBrk="1" fontAlgn="auto" latinLnBrk="0" hangingPunct="1">
              <a:lnSpc>
                <a:spcPct val="100000"/>
              </a:lnSpc>
              <a:spcBef>
                <a:spcPts val="0"/>
              </a:spcBef>
              <a:spcAft>
                <a:spcPts val="0"/>
              </a:spcAft>
              <a:buClrTx/>
              <a:buSzTx/>
              <a:buFontTx/>
              <a:buNone/>
              <a:tabLst/>
              <a:defRPr/>
            </a:pPr>
            <a:r>
              <a:rPr kumimoji="1" lang="ja-JP" altLang="en-US" sz="645" b="0" i="0" u="none" strike="noStrike" kern="1200" cap="none" spc="0" normalizeH="0" baseline="0" noProof="0">
                <a:ln>
                  <a:noFill/>
                </a:ln>
                <a:solidFill>
                  <a:prstClr val="black"/>
                </a:solidFill>
                <a:effectLst/>
                <a:uLnTx/>
                <a:uFillTx/>
                <a:latin typeface="Arial"/>
                <a:ea typeface="Meiryo UI"/>
                <a:cs typeface="+mn-cs"/>
              </a:rPr>
              <a:t>（令和</a:t>
            </a:r>
            <a:r>
              <a:rPr kumimoji="1" lang="en-US" altLang="ja-JP" sz="645" b="0" i="0" u="none" strike="noStrike" kern="1200" cap="none" spc="0" normalizeH="0" baseline="0" noProof="0">
                <a:ln>
                  <a:noFill/>
                </a:ln>
                <a:solidFill>
                  <a:prstClr val="black"/>
                </a:solidFill>
                <a:effectLst/>
                <a:uLnTx/>
                <a:uFillTx/>
                <a:latin typeface="Arial"/>
                <a:ea typeface="Meiryo UI"/>
                <a:cs typeface="+mn-cs"/>
              </a:rPr>
              <a:t>6</a:t>
            </a:r>
            <a:r>
              <a:rPr kumimoji="1" lang="ja-JP" altLang="en-US" sz="645" b="0" i="0" u="none" strike="noStrike" kern="1200" cap="none" spc="0" normalizeH="0" baseline="0" noProof="0">
                <a:ln>
                  <a:noFill/>
                </a:ln>
                <a:solidFill>
                  <a:prstClr val="black"/>
                </a:solidFill>
                <a:effectLst/>
                <a:uLnTx/>
                <a:uFillTx/>
                <a:latin typeface="Arial"/>
                <a:ea typeface="Meiryo UI"/>
                <a:cs typeface="+mn-cs"/>
              </a:rPr>
              <a:t>年</a:t>
            </a:r>
            <a:r>
              <a:rPr kumimoji="1" lang="en-US" altLang="ja-JP" sz="645" b="0" i="0" u="none" strike="noStrike" kern="1200" cap="none" spc="0" normalizeH="0" baseline="0" noProof="0">
                <a:ln>
                  <a:noFill/>
                </a:ln>
                <a:solidFill>
                  <a:prstClr val="black"/>
                </a:solidFill>
                <a:effectLst/>
                <a:uLnTx/>
                <a:uFillTx/>
                <a:latin typeface="Arial"/>
                <a:ea typeface="Meiryo UI"/>
                <a:cs typeface="+mn-cs"/>
              </a:rPr>
              <a:t>11</a:t>
            </a:r>
            <a:r>
              <a:rPr kumimoji="1" lang="ja-JP" altLang="en-US" sz="645" b="0" i="0" u="none" strike="noStrike" kern="1200" cap="none" spc="0" normalizeH="0" baseline="0" noProof="0">
                <a:ln>
                  <a:noFill/>
                </a:ln>
                <a:solidFill>
                  <a:prstClr val="black"/>
                </a:solidFill>
                <a:effectLst/>
                <a:uLnTx/>
                <a:uFillTx/>
                <a:latin typeface="Arial"/>
                <a:ea typeface="Meiryo UI"/>
                <a:cs typeface="+mn-cs"/>
              </a:rPr>
              <a:t>月</a:t>
            </a:r>
            <a:r>
              <a:rPr kumimoji="1" lang="en-US" altLang="ja-JP" sz="645" b="0" i="0" u="none" strike="noStrike" kern="1200" cap="none" spc="0" normalizeH="0" baseline="0" noProof="0">
                <a:ln>
                  <a:noFill/>
                </a:ln>
                <a:solidFill>
                  <a:prstClr val="black"/>
                </a:solidFill>
                <a:effectLst/>
                <a:uLnTx/>
                <a:uFillTx/>
                <a:latin typeface="Arial"/>
                <a:ea typeface="Meiryo UI"/>
                <a:cs typeface="+mn-cs"/>
              </a:rPr>
              <a:t>25</a:t>
            </a:r>
            <a:r>
              <a:rPr kumimoji="1" lang="ja-JP" altLang="en-US" sz="645" b="0" i="0" u="none" strike="noStrike" kern="1200" cap="none" spc="0" normalizeH="0" baseline="0" noProof="0">
                <a:ln>
                  <a:noFill/>
                </a:ln>
                <a:solidFill>
                  <a:prstClr val="black"/>
                </a:solidFill>
                <a:effectLst/>
                <a:uLnTx/>
                <a:uFillTx/>
                <a:latin typeface="Arial"/>
                <a:ea typeface="Meiryo UI"/>
                <a:cs typeface="+mn-cs"/>
              </a:rPr>
              <a:t>日）</a:t>
            </a:r>
          </a:p>
        </p:txBody>
      </p:sp>
      <p:sp>
        <p:nvSpPr>
          <p:cNvPr id="21" name="正方形/長方形 20">
            <a:extLst>
              <a:ext uri="{FF2B5EF4-FFF2-40B4-BE49-F238E27FC236}">
                <a16:creationId xmlns:a16="http://schemas.microsoft.com/office/drawing/2014/main" id="{4A92E27C-B364-2A6B-2619-CBE802240C87}"/>
              </a:ext>
            </a:extLst>
          </p:cNvPr>
          <p:cNvSpPr/>
          <p:nvPr/>
        </p:nvSpPr>
        <p:spPr>
          <a:xfrm>
            <a:off x="4572001" y="4302092"/>
            <a:ext cx="4084339" cy="22060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81995"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1200" cap="none" spc="0" normalizeH="0" baseline="0" noProof="0">
              <a:ln>
                <a:noFill/>
              </a:ln>
              <a:solidFill>
                <a:prstClr val="white"/>
              </a:solidFill>
              <a:effectLst/>
              <a:uLnTx/>
              <a:uFillTx/>
              <a:latin typeface="Meiryo UI"/>
              <a:ea typeface="Meiryo UI"/>
              <a:cs typeface="+mn-cs"/>
            </a:endParaRPr>
          </a:p>
        </p:txBody>
      </p:sp>
      <p:sp>
        <p:nvSpPr>
          <p:cNvPr id="22" name="正方形/長方形 21">
            <a:extLst>
              <a:ext uri="{FF2B5EF4-FFF2-40B4-BE49-F238E27FC236}">
                <a16:creationId xmlns:a16="http://schemas.microsoft.com/office/drawing/2014/main" id="{7297B6CA-FC26-BF99-4A59-EE9FE06C89E3}"/>
              </a:ext>
            </a:extLst>
          </p:cNvPr>
          <p:cNvSpPr/>
          <p:nvPr/>
        </p:nvSpPr>
        <p:spPr>
          <a:xfrm>
            <a:off x="9510186" y="352421"/>
            <a:ext cx="1902573" cy="379189"/>
          </a:xfrm>
          <a:prstGeom prst="rect">
            <a:avLst/>
          </a:prstGeom>
          <a:solidFill>
            <a:srgbClr val="009C89"/>
          </a:solidFill>
          <a:ln w="12700" cap="flat" cmpd="sng" algn="ctr">
            <a:noFill/>
            <a:prstDash val="solid"/>
            <a:miter lim="800000"/>
          </a:ln>
          <a:effectLst/>
        </p:spPr>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追加、時点更新済</a:t>
            </a:r>
            <a:endParaRPr kumimoji="0" lang="en-US" altLang="ja-JP"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20948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6CAC9632-6F57-5B2F-FF4A-25DBCF90AB09}"/>
              </a:ext>
            </a:extLst>
          </p:cNvPr>
          <p:cNvSpPr/>
          <p:nvPr/>
        </p:nvSpPr>
        <p:spPr>
          <a:xfrm>
            <a:off x="8719025" y="6342399"/>
            <a:ext cx="314139" cy="39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02AA5EF8-2067-90D5-4A0A-10C226E0246F}"/>
              </a:ext>
            </a:extLst>
          </p:cNvPr>
          <p:cNvSpPr/>
          <p:nvPr/>
        </p:nvSpPr>
        <p:spPr>
          <a:xfrm>
            <a:off x="148313" y="1118237"/>
            <a:ext cx="8884851" cy="5623131"/>
          </a:xfrm>
          <a:prstGeom prst="roundRect">
            <a:avLst>
              <a:gd name="adj" fmla="val 6308"/>
            </a:avLst>
          </a:prstGeom>
          <a:solidFill>
            <a:sysClr val="window" lastClr="FFFFFF"/>
          </a:solidFill>
          <a:ln w="25400" cap="flat" cmpd="sng" algn="ctr">
            <a:solidFill>
              <a:srgbClr val="7030A0"/>
            </a:solidFill>
            <a:prstDash val="solid"/>
          </a:ln>
          <a:effectLst/>
        </p:spPr>
        <p:txBody>
          <a:bodyPr tIns="169693" rtlCol="0" anchor="ct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0" lang="ja-JP" altLang="en-US" sz="1131"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73C4835A-4A0E-2891-6280-47B294B3E6C0}"/>
              </a:ext>
            </a:extLst>
          </p:cNvPr>
          <p:cNvSpPr txBox="1"/>
          <p:nvPr/>
        </p:nvSpPr>
        <p:spPr>
          <a:xfrm>
            <a:off x="148313" y="218081"/>
            <a:ext cx="8429401" cy="618631"/>
          </a:xfrm>
          <a:prstGeom prst="rect">
            <a:avLst/>
          </a:prstGeom>
          <a:noFill/>
        </p:spPr>
        <p:txBody>
          <a:bodyPr wrap="square" anchor="ctr">
            <a:spAutoFit/>
          </a:bodyPr>
          <a:lstStyle/>
          <a:p>
            <a:pPr marL="8060" marR="0" lvl="1" indent="0" algn="l" defTabSz="861993" rtl="0" eaLnBrk="1" fontAlgn="auto" latinLnBrk="0" hangingPunct="1">
              <a:lnSpc>
                <a:spcPct val="100000"/>
              </a:lnSpc>
              <a:spcBef>
                <a:spcPts val="0"/>
              </a:spcBef>
              <a:spcAft>
                <a:spcPts val="0"/>
              </a:spcAft>
              <a:buClrTx/>
              <a:buSzTx/>
              <a:buFontTx/>
              <a:buNone/>
              <a:tabLst/>
              <a:defRPr/>
            </a:pPr>
            <a:r>
              <a:rPr kumimoji="1" lang="ja-JP" altLang="en-US" sz="171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　制度的措置①</a:t>
            </a:r>
            <a:endParaRPr kumimoji="1" lang="en-US" altLang="ja-JP" sz="171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8060" marR="0" lvl="1" indent="0" algn="l" defTabSz="861993" rtl="0" eaLnBrk="1" fontAlgn="auto" latinLnBrk="0" hangingPunct="1">
              <a:lnSpc>
                <a:spcPct val="100000"/>
              </a:lnSpc>
              <a:spcBef>
                <a:spcPts val="0"/>
              </a:spcBef>
              <a:spcAft>
                <a:spcPts val="0"/>
              </a:spcAft>
              <a:buClrTx/>
              <a:buSzTx/>
              <a:buFontTx/>
              <a:buNone/>
              <a:tabLst/>
              <a:defRPr/>
            </a:pPr>
            <a:r>
              <a:rPr kumimoji="1" lang="ja-JP" altLang="en-US" sz="171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　　公費解体・災害廃棄物処理を横断的に調整支援する専門支援機能の規定整備</a:t>
            </a:r>
            <a:endParaRPr kumimoji="1" lang="en-US" altLang="ja-JP" sz="171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矢印: 下 15">
            <a:extLst>
              <a:ext uri="{FF2B5EF4-FFF2-40B4-BE49-F238E27FC236}">
                <a16:creationId xmlns:a16="http://schemas.microsoft.com/office/drawing/2014/main" id="{ADAC52C5-4673-7C73-0BB8-BE391C38ADC8}"/>
              </a:ext>
            </a:extLst>
          </p:cNvPr>
          <p:cNvSpPr/>
          <p:nvPr/>
        </p:nvSpPr>
        <p:spPr>
          <a:xfrm rot="16200000">
            <a:off x="10909047" y="7095533"/>
            <a:ext cx="475192" cy="135769"/>
          </a:xfrm>
          <a:prstGeom prst="downArrow">
            <a:avLst/>
          </a:prstGeom>
          <a:noFill/>
          <a:ln w="25400" cap="flat" cmpd="sng" algn="ctr">
            <a:noFill/>
            <a:prstDash val="solid"/>
          </a:ln>
          <a:effectLst/>
        </p:spPr>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0" lang="ja-JP" altLang="en-US" sz="1697" b="0" i="0" u="sng"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26" name="テキスト ボックス 25">
            <a:extLst>
              <a:ext uri="{FF2B5EF4-FFF2-40B4-BE49-F238E27FC236}">
                <a16:creationId xmlns:a16="http://schemas.microsoft.com/office/drawing/2014/main" id="{D08EFAF7-1788-CE95-45F0-14A1ABFA1A56}"/>
              </a:ext>
            </a:extLst>
          </p:cNvPr>
          <p:cNvSpPr txBox="1"/>
          <p:nvPr/>
        </p:nvSpPr>
        <p:spPr>
          <a:xfrm>
            <a:off x="-7429" y="8484573"/>
            <a:ext cx="7390042" cy="329193"/>
          </a:xfrm>
          <a:prstGeom prst="rect">
            <a:avLst/>
          </a:prstGeom>
          <a:solidFill>
            <a:srgbClr val="83A4D1">
              <a:lumMod val="75000"/>
              <a:alpha val="40000"/>
            </a:srgbClr>
          </a:solidFill>
        </p:spPr>
        <p:txBody>
          <a:bodyPr wrap="square" rtlCol="0">
            <a:spAutoFit/>
          </a:bodyPr>
          <a:lstStyle/>
          <a:p>
            <a:pPr marL="0" marR="0" lvl="0" indent="0" algn="ctr" defTabSz="781995" rtl="0" eaLnBrk="1" fontAlgn="base" latinLnBrk="0" hangingPunct="1">
              <a:lnSpc>
                <a:spcPct val="100000"/>
              </a:lnSpc>
              <a:spcBef>
                <a:spcPct val="0"/>
              </a:spcBef>
              <a:spcAft>
                <a:spcPct val="0"/>
              </a:spcAft>
              <a:buClrTx/>
              <a:buSzTx/>
              <a:buFontTx/>
              <a:buNone/>
              <a:tabLst/>
              <a:defRPr/>
            </a:pPr>
            <a:r>
              <a:rPr kumimoji="0" lang="ja-JP" altLang="en-US" sz="1539" b="0"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今後、専門支援機能の役割・具備要件の具体化を進めていく</a:t>
            </a:r>
          </a:p>
        </p:txBody>
      </p:sp>
      <p:sp>
        <p:nvSpPr>
          <p:cNvPr id="27" name="矢印: 下 26">
            <a:extLst>
              <a:ext uri="{FF2B5EF4-FFF2-40B4-BE49-F238E27FC236}">
                <a16:creationId xmlns:a16="http://schemas.microsoft.com/office/drawing/2014/main" id="{704187F3-73A1-7D64-89A1-D0FB8E0314E5}"/>
              </a:ext>
            </a:extLst>
          </p:cNvPr>
          <p:cNvSpPr/>
          <p:nvPr/>
        </p:nvSpPr>
        <p:spPr>
          <a:xfrm>
            <a:off x="3164130" y="8229606"/>
            <a:ext cx="1046923" cy="239171"/>
          </a:xfrm>
          <a:prstGeom prst="downArrow">
            <a:avLst/>
          </a:prstGeom>
          <a:solidFill>
            <a:srgbClr val="83A4D1">
              <a:lumMod val="50000"/>
            </a:srgbClr>
          </a:solidFill>
          <a:ln w="12700" cap="flat" cmpd="sng" algn="ctr">
            <a:noFill/>
            <a:prstDash val="solid"/>
            <a:miter lim="800000"/>
          </a:ln>
          <a:effectLst/>
        </p:spPr>
        <p:txBody>
          <a:bodyPr lIns="0" tIns="0" rIns="0" bIns="0" rtlCol="0" anchor="ctr"/>
          <a:lstStyle/>
          <a:p>
            <a:pPr marL="0" marR="0" lvl="0" indent="0" algn="ctr" defTabSz="781995" rtl="0" eaLnBrk="1" fontAlgn="base" latinLnBrk="0" hangingPunct="1">
              <a:lnSpc>
                <a:spcPct val="100000"/>
              </a:lnSpc>
              <a:spcBef>
                <a:spcPct val="0"/>
              </a:spcBef>
              <a:spcAft>
                <a:spcPct val="0"/>
              </a:spcAft>
              <a:buClrTx/>
              <a:buSzTx/>
              <a:buFontTx/>
              <a:buNone/>
              <a:tabLst/>
              <a:defRPr/>
            </a:pPr>
            <a:endParaRPr kumimoji="0" lang="ja-JP" altLang="en-US" sz="1368" b="0" i="0" u="none" strike="noStrike" kern="0" cap="none" spc="0" normalizeH="0" baseline="0" noProof="0">
              <a:ln>
                <a:noFill/>
              </a:ln>
              <a:solidFill>
                <a:prstClr val="black"/>
              </a:solidFill>
              <a:effectLst/>
              <a:uLnTx/>
              <a:uFillTx/>
              <a:latin typeface="Meiryo UI"/>
              <a:ea typeface="Meiryo UI"/>
              <a:cs typeface="+mn-cs"/>
            </a:endParaRPr>
          </a:p>
        </p:txBody>
      </p:sp>
      <p:sp>
        <p:nvSpPr>
          <p:cNvPr id="12" name="テキスト ボックス 11">
            <a:extLst>
              <a:ext uri="{FF2B5EF4-FFF2-40B4-BE49-F238E27FC236}">
                <a16:creationId xmlns:a16="http://schemas.microsoft.com/office/drawing/2014/main" id="{BE23AA25-42CD-BD0E-EAAB-CF34BA1259A4}"/>
              </a:ext>
            </a:extLst>
          </p:cNvPr>
          <p:cNvSpPr txBox="1"/>
          <p:nvPr/>
        </p:nvSpPr>
        <p:spPr>
          <a:xfrm>
            <a:off x="355334" y="944184"/>
            <a:ext cx="5711820" cy="324576"/>
          </a:xfrm>
          <a:prstGeom prst="rect">
            <a:avLst/>
          </a:prstGeom>
          <a:solidFill>
            <a:srgbClr val="8064A2"/>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rPr>
              <a:t>現状と課題等（公費解体・災害廃棄物処理における支援・受援体制）</a:t>
            </a:r>
          </a:p>
        </p:txBody>
      </p:sp>
      <p:sp>
        <p:nvSpPr>
          <p:cNvPr id="2" name="テキスト ボックス 1">
            <a:extLst>
              <a:ext uri="{FF2B5EF4-FFF2-40B4-BE49-F238E27FC236}">
                <a16:creationId xmlns:a16="http://schemas.microsoft.com/office/drawing/2014/main" id="{1A0C9E9F-9FB8-4A94-E951-C4E72969F96E}"/>
              </a:ext>
            </a:extLst>
          </p:cNvPr>
          <p:cNvSpPr txBox="1"/>
          <p:nvPr/>
        </p:nvSpPr>
        <p:spPr>
          <a:xfrm>
            <a:off x="351857" y="3663895"/>
            <a:ext cx="8524289" cy="1277273"/>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marL="188989" marR="0" lvl="0" indent="-188989" algn="l" defTabSz="5039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石川県内のある被災自治体では、</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発災後、最大で</a:t>
            </a:r>
            <a:r>
              <a:rPr kumimoji="1" lang="en-US" altLang="ja-JP" sz="1100" b="0" i="0" u="none" strike="noStrike" kern="0" cap="none" spc="0" normalizeH="0" baseline="0" noProof="0">
                <a:ln>
                  <a:noFill/>
                </a:ln>
                <a:solidFill>
                  <a:srgbClr val="FF0000"/>
                </a:solidFill>
                <a:effectLst/>
                <a:uLnTx/>
                <a:uFillTx/>
                <a:latin typeface="Meiryo UI"/>
                <a:ea typeface="Meiryo UI"/>
                <a:cs typeface="+mn-cs"/>
              </a:rPr>
              <a:t>20</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名超</a:t>
            </a:r>
            <a:r>
              <a:rPr kumimoji="1" lang="en-US" altLang="ja-JP" sz="1100" b="0" i="0" u="none" strike="noStrike" kern="0" cap="none" spc="0" normalizeH="0" baseline="0" noProof="0">
                <a:ln>
                  <a:noFill/>
                </a:ln>
                <a:solidFill>
                  <a:srgbClr val="FF0000"/>
                </a:solidFill>
                <a:effectLst/>
                <a:uLnTx/>
                <a:uFillTx/>
                <a:latin typeface="Meiryo UI"/>
                <a:ea typeface="Meiryo UI"/>
                <a:cs typeface="+mn-cs"/>
              </a:rPr>
              <a:t>/</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日の支援者の受入</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を実施。同被災自治体の</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平常時における体制は６名、災害時の応援人員は計画されていなかった</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a:t>
            </a:r>
            <a:endParaRPr kumimoji="1" lang="en-US" altLang="ja-JP" sz="1100" b="0" i="0" u="none" strike="noStrike" kern="0" cap="none" spc="0" normalizeH="0" baseline="0" noProof="0">
              <a:ln>
                <a:noFill/>
              </a:ln>
              <a:solidFill>
                <a:prstClr val="black"/>
              </a:solidFill>
              <a:effectLst/>
              <a:uLnTx/>
              <a:uFillTx/>
              <a:latin typeface="Meiryo UI"/>
              <a:ea typeface="Meiryo UI"/>
              <a:cs typeface="+mn-cs"/>
            </a:endParaRPr>
          </a:p>
          <a:p>
            <a:pPr marL="188989" marR="0" lvl="0" indent="-188989" algn="l" defTabSz="5039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これら多くの支援者への業務依頼・調整に加え、災害廃棄物処理（生活ごみ・し尿・片付けごみ対応、広域処理等）（奥能登市町で各数十万～百万トン超の廃棄物）や公費解体（申請受付・工事前調整・解体工事等）（奥能登地域で各数千～１万棟超の解体）の各種工程に係わる関係団体等との各種調整や大量に発生する事務手続・契約手続等を被災自治体のみで行うことは極めて困難。</a:t>
            </a:r>
          </a:p>
          <a:p>
            <a:pPr marL="171450" marR="0" lvl="0" indent="-171450" algn="l" defTabSz="5039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さらに全国の市町村においても、</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市町村の平時の体制は</a:t>
            </a:r>
            <a:r>
              <a:rPr kumimoji="1" lang="en-US" altLang="ja-JP" sz="1100" b="0" i="0" u="none" strike="noStrike" kern="0" cap="none" spc="0" normalizeH="0" baseline="0" noProof="0">
                <a:ln>
                  <a:noFill/>
                </a:ln>
                <a:solidFill>
                  <a:srgbClr val="FF0000"/>
                </a:solidFill>
                <a:effectLst/>
                <a:uLnTx/>
                <a:uFillTx/>
                <a:latin typeface="Meiryo UI"/>
                <a:ea typeface="Meiryo UI"/>
                <a:cs typeface="+mn-cs"/>
              </a:rPr>
              <a:t>5</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割弱が</a:t>
            </a:r>
            <a:r>
              <a:rPr kumimoji="1" lang="en-US" altLang="ja-JP" sz="1100" b="0" i="0" u="none" strike="noStrike" kern="0" cap="none" spc="0" normalizeH="0" baseline="0" noProof="0">
                <a:ln>
                  <a:noFill/>
                </a:ln>
                <a:solidFill>
                  <a:srgbClr val="FF0000"/>
                </a:solidFill>
                <a:effectLst/>
                <a:uLnTx/>
                <a:uFillTx/>
                <a:latin typeface="Meiryo UI"/>
                <a:ea typeface="Meiryo UI"/>
                <a:cs typeface="+mn-cs"/>
              </a:rPr>
              <a:t>5</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人以下、災害時の応援人員は</a:t>
            </a:r>
            <a:r>
              <a:rPr kumimoji="1" lang="en-US" altLang="ja-JP" sz="1100" b="0" i="0" u="none" strike="noStrike" kern="0" cap="none" spc="0" normalizeH="0" baseline="0" noProof="0">
                <a:ln>
                  <a:noFill/>
                </a:ln>
                <a:solidFill>
                  <a:srgbClr val="FF0000"/>
                </a:solidFill>
                <a:effectLst/>
                <a:uLnTx/>
                <a:uFillTx/>
                <a:latin typeface="Meiryo UI"/>
                <a:ea typeface="Meiryo UI"/>
                <a:cs typeface="+mn-cs"/>
              </a:rPr>
              <a:t>6</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割以上が回答なし（災害時の応援体制が想定されていない）の状況</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であり、能登半島地震同様、被災自治体のみで支援に対する各種調整・事務を行うことは困難であることが想定される。</a:t>
            </a:r>
          </a:p>
        </p:txBody>
      </p:sp>
      <p:sp>
        <p:nvSpPr>
          <p:cNvPr id="3" name="テキスト ボックス 2">
            <a:extLst>
              <a:ext uri="{FF2B5EF4-FFF2-40B4-BE49-F238E27FC236}">
                <a16:creationId xmlns:a16="http://schemas.microsoft.com/office/drawing/2014/main" id="{FE0A5276-55D0-E9A9-E544-16AF7AED2FA2}"/>
              </a:ext>
            </a:extLst>
          </p:cNvPr>
          <p:cNvSpPr txBox="1"/>
          <p:nvPr/>
        </p:nvSpPr>
        <p:spPr>
          <a:xfrm>
            <a:off x="424975" y="6373692"/>
            <a:ext cx="4267414" cy="499560"/>
          </a:xfrm>
          <a:prstGeom prst="rect">
            <a:avLst/>
          </a:prstGeom>
          <a:noFill/>
        </p:spPr>
        <p:txBody>
          <a:bodyPr wrap="square" rtlCol="0">
            <a:spAutoFit/>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市町村における平時の災害廃棄物対策に関する</a:t>
            </a:r>
            <a:endParaRPr kumimoji="1" lang="en-US" altLang="ja-JP"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体制（令和５年度末時点）</a:t>
            </a:r>
            <a:endParaRPr kumimoji="1" lang="en-US" altLang="ja-JP"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503972" rtl="0" eaLnBrk="1" fontAlgn="auto" latinLnBrk="0" hangingPunct="1">
              <a:lnSpc>
                <a:spcPct val="100000"/>
              </a:lnSpc>
              <a:spcBef>
                <a:spcPts val="0"/>
              </a:spcBef>
              <a:spcAft>
                <a:spcPts val="0"/>
              </a:spcAft>
              <a:buClrTx/>
              <a:buSzTx/>
              <a:buFontTx/>
              <a:buNone/>
              <a:tabLst/>
              <a:defRPr/>
            </a:pPr>
            <a:endParaRPr kumimoji="1" lang="ja-JP" altLang="en-US"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714BE25C-FF3E-E2CE-68B2-B7F9B7026540}"/>
              </a:ext>
            </a:extLst>
          </p:cNvPr>
          <p:cNvSpPr txBox="1"/>
          <p:nvPr/>
        </p:nvSpPr>
        <p:spPr>
          <a:xfrm>
            <a:off x="4608732" y="6372006"/>
            <a:ext cx="4267414" cy="499560"/>
          </a:xfrm>
          <a:prstGeom prst="rect">
            <a:avLst/>
          </a:prstGeom>
          <a:noFill/>
        </p:spPr>
        <p:txBody>
          <a:bodyPr wrap="square" rtlCol="0">
            <a:spAutoFit/>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市町村における災害時の災害廃棄物対応に関する</a:t>
            </a:r>
            <a:endParaRPr kumimoji="1" lang="en-US" altLang="ja-JP"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応援人員体制（令和５年度末時点）</a:t>
            </a:r>
            <a:endParaRPr kumimoji="1" lang="en-US" altLang="ja-JP"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503972" rtl="0" eaLnBrk="1" fontAlgn="auto" latinLnBrk="0" hangingPunct="1">
              <a:lnSpc>
                <a:spcPct val="100000"/>
              </a:lnSpc>
              <a:spcBef>
                <a:spcPts val="0"/>
              </a:spcBef>
              <a:spcAft>
                <a:spcPts val="0"/>
              </a:spcAft>
              <a:buClrTx/>
              <a:buSzTx/>
              <a:buFontTx/>
              <a:buNone/>
              <a:tabLst/>
              <a:defRPr/>
            </a:pPr>
            <a:endParaRPr kumimoji="1" lang="ja-JP" altLang="en-US" sz="882"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E6A90307-4255-A507-C813-CF45BF958369}"/>
              </a:ext>
            </a:extLst>
          </p:cNvPr>
          <p:cNvPicPr>
            <a:picLocks noChangeAspect="1"/>
          </p:cNvPicPr>
          <p:nvPr/>
        </p:nvPicPr>
        <p:blipFill>
          <a:blip r:embed="rId2"/>
          <a:stretch>
            <a:fillRect/>
          </a:stretch>
        </p:blipFill>
        <p:spPr>
          <a:xfrm>
            <a:off x="635710" y="5195297"/>
            <a:ext cx="3785888" cy="1147102"/>
          </a:xfrm>
          <a:prstGeom prst="rect">
            <a:avLst/>
          </a:prstGeom>
          <a:ln>
            <a:solidFill>
              <a:sysClr val="windowText" lastClr="000000"/>
            </a:solidFill>
          </a:ln>
        </p:spPr>
      </p:pic>
      <p:pic>
        <p:nvPicPr>
          <p:cNvPr id="7" name="図 6">
            <a:extLst>
              <a:ext uri="{FF2B5EF4-FFF2-40B4-BE49-F238E27FC236}">
                <a16:creationId xmlns:a16="http://schemas.microsoft.com/office/drawing/2014/main" id="{311F7E5C-4EB4-73ED-7607-1ECA335861B0}"/>
              </a:ext>
            </a:extLst>
          </p:cNvPr>
          <p:cNvPicPr>
            <a:picLocks noChangeAspect="1"/>
          </p:cNvPicPr>
          <p:nvPr/>
        </p:nvPicPr>
        <p:blipFill>
          <a:blip r:embed="rId3"/>
          <a:stretch>
            <a:fillRect/>
          </a:stretch>
        </p:blipFill>
        <p:spPr>
          <a:xfrm>
            <a:off x="4697340" y="5195297"/>
            <a:ext cx="3836946" cy="1130529"/>
          </a:xfrm>
          <a:prstGeom prst="rect">
            <a:avLst/>
          </a:prstGeom>
          <a:ln>
            <a:solidFill>
              <a:sysClr val="windowText" lastClr="000000"/>
            </a:solidFill>
          </a:ln>
        </p:spPr>
      </p:pic>
      <p:sp>
        <p:nvSpPr>
          <p:cNvPr id="9" name="テキスト ボックス 8">
            <a:extLst>
              <a:ext uri="{FF2B5EF4-FFF2-40B4-BE49-F238E27FC236}">
                <a16:creationId xmlns:a16="http://schemas.microsoft.com/office/drawing/2014/main" id="{27E20798-F541-5EAB-250A-451AEBFF9FCD}"/>
              </a:ext>
            </a:extLst>
          </p:cNvPr>
          <p:cNvSpPr txBox="1"/>
          <p:nvPr/>
        </p:nvSpPr>
        <p:spPr>
          <a:xfrm>
            <a:off x="351857" y="3362450"/>
            <a:ext cx="1245466"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a:ea typeface="Meiryo UI"/>
                <a:cs typeface="+mn-cs"/>
              </a:rPr>
              <a:t>受援体制</a:t>
            </a:r>
          </a:p>
        </p:txBody>
      </p:sp>
      <p:sp>
        <p:nvSpPr>
          <p:cNvPr id="11" name="テキスト ボックス 10">
            <a:extLst>
              <a:ext uri="{FF2B5EF4-FFF2-40B4-BE49-F238E27FC236}">
                <a16:creationId xmlns:a16="http://schemas.microsoft.com/office/drawing/2014/main" id="{44CE9610-F71F-D2B8-F417-8C1C9D6F5F0B}"/>
              </a:ext>
            </a:extLst>
          </p:cNvPr>
          <p:cNvSpPr txBox="1"/>
          <p:nvPr/>
        </p:nvSpPr>
        <p:spPr>
          <a:xfrm>
            <a:off x="351857" y="1628338"/>
            <a:ext cx="8524289" cy="1615827"/>
          </a:xfrm>
          <a:prstGeom prst="rect">
            <a:avLst/>
          </a:prstGeom>
          <a:ln w="25400"/>
        </p:spPr>
        <p:style>
          <a:lnRef idx="2">
            <a:schemeClr val="accent6"/>
          </a:lnRef>
          <a:fillRef idx="1">
            <a:schemeClr val="lt1"/>
          </a:fillRef>
          <a:effectRef idx="0">
            <a:schemeClr val="accent6"/>
          </a:effectRef>
          <a:fontRef idx="minor">
            <a:schemeClr val="dk1"/>
          </a:fontRef>
        </p:style>
        <p:txBody>
          <a:bodyPr wrap="square" rtlCol="0">
            <a:spAutoFit/>
          </a:bodyPr>
          <a:lstStyle/>
          <a:p>
            <a:pPr marL="188989" marR="0" lvl="0" indent="-188989" algn="l" defTabSz="5039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令和６年能登半島地震（令和６年９月奥能登豪雨含む）では、石川県内６市町（珠洲市、輪島市、能登町、穴水町、志賀町、七尾市）を中心に、</a:t>
            </a:r>
            <a:endParaRPr kumimoji="1" lang="en-US" altLang="ja-JP" sz="1100" b="0" i="0" u="none" strike="noStrike" kern="0" cap="none" spc="0" normalizeH="0" baseline="0" noProof="0">
              <a:ln>
                <a:noFill/>
              </a:ln>
              <a:solidFill>
                <a:prstClr val="black"/>
              </a:solidFill>
              <a:effectLst/>
              <a:uLnTx/>
              <a:uFillTx/>
              <a:latin typeface="Meiryo UI"/>
              <a:ea typeface="Meiryo UI"/>
              <a:cs typeface="+mn-cs"/>
            </a:endParaRPr>
          </a:p>
          <a:p>
            <a:pPr marL="361950" marR="0" lvl="0" indent="-180975" algn="l" defTabSz="503972"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 </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環境省職員</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（本省・地方環境事務所）の派遣</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 </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（延べ</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7,273</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人・日（令和７年５月９日時点））</a:t>
            </a:r>
            <a:endParaRPr kumimoji="1" lang="en-US" altLang="ja-JP" sz="1100" b="0" i="0" u="none" strike="noStrike" kern="0" cap="none" spc="0" normalizeH="0" baseline="0" noProof="0">
              <a:ln>
                <a:noFill/>
              </a:ln>
              <a:solidFill>
                <a:prstClr val="black"/>
              </a:solidFill>
              <a:effectLst/>
              <a:uLnTx/>
              <a:uFillTx/>
              <a:latin typeface="Meiryo UI"/>
              <a:ea typeface="Meiryo UI"/>
              <a:cs typeface="+mn-cs"/>
            </a:endParaRPr>
          </a:p>
          <a:p>
            <a:pPr marL="361950" marR="0" lvl="0" indent="-171450" algn="l" defTabSz="503972"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 災害廃棄物処理支援員制度（</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人材バンク</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）の支援員等派遣（延べ</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1,597</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人・日）</a:t>
            </a:r>
            <a:endParaRPr kumimoji="1" lang="en-US" altLang="ja-JP" sz="1100" b="0" i="0" u="none" strike="noStrike" kern="0" cap="none" spc="0" normalizeH="0" baseline="0" noProof="0">
              <a:ln>
                <a:noFill/>
              </a:ln>
              <a:solidFill>
                <a:prstClr val="black"/>
              </a:solidFill>
              <a:effectLst/>
              <a:uLnTx/>
              <a:uFillTx/>
              <a:latin typeface="Meiryo UI"/>
              <a:ea typeface="Meiryo UI"/>
              <a:cs typeface="+mn-cs"/>
            </a:endParaRPr>
          </a:p>
          <a:p>
            <a:pPr marL="361950" marR="0" lvl="0" indent="-171450" algn="l" defTabSz="503972" rtl="0" eaLnBrk="1" fontAlgn="auto" latinLnBrk="0" hangingPunct="1">
              <a:lnSpc>
                <a:spcPct val="100000"/>
              </a:lnSpc>
              <a:spcBef>
                <a:spcPts val="0"/>
              </a:spcBef>
              <a:spcAft>
                <a:spcPts val="0"/>
              </a:spcAft>
              <a:buClrTx/>
              <a:buSzTx/>
              <a:buFont typeface="Wingdings" panose="05000000000000000000" pitchFamily="2" charset="2"/>
              <a:buChar char="ü"/>
              <a:tabLst>
                <a:tab pos="361950" algn="l"/>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 災害廃棄物処理支援ネットワーク（</a:t>
            </a:r>
            <a:r>
              <a:rPr kumimoji="1" lang="en-US" altLang="ja-JP" sz="1100" b="0" i="0" u="none" strike="noStrike" kern="0" cap="none" spc="0" normalizeH="0" baseline="0" noProof="0" err="1">
                <a:ln>
                  <a:noFill/>
                </a:ln>
                <a:solidFill>
                  <a:srgbClr val="FF0000"/>
                </a:solidFill>
                <a:effectLst/>
                <a:uLnTx/>
                <a:uFillTx/>
                <a:latin typeface="Meiryo UI"/>
                <a:ea typeface="Meiryo UI"/>
                <a:cs typeface="+mn-cs"/>
              </a:rPr>
              <a:t>D.Waste</a:t>
            </a:r>
            <a:r>
              <a:rPr kumimoji="1" lang="en-US" altLang="ja-JP" sz="1100" b="0" i="0" u="none" strike="noStrike" kern="0" cap="none" spc="0" normalizeH="0" baseline="0" noProof="0">
                <a:ln>
                  <a:noFill/>
                </a:ln>
                <a:solidFill>
                  <a:srgbClr val="FF0000"/>
                </a:solidFill>
                <a:effectLst/>
                <a:uLnTx/>
                <a:uFillTx/>
                <a:latin typeface="Meiryo UI"/>
                <a:ea typeface="Meiryo UI"/>
                <a:cs typeface="+mn-cs"/>
              </a:rPr>
              <a:t>-Net</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）の専門家・収集運搬派遣</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延べ約</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8,000</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人・日（うち収集運搬対応が約</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6,500</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人・日）、収集運搬車両 延べ約</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1,700</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台</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a:t>
            </a:r>
          </a:p>
          <a:p>
            <a:pPr marL="361950" marR="0" lvl="0" indent="-171450" algn="l" defTabSz="503972"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 中部ブロック行動計画等に基づく</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全国自治体</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からの短期派遣（延べ</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4,891</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人・日）</a:t>
            </a:r>
            <a:endParaRPr kumimoji="1" lang="en-US" altLang="ja-JP" sz="1100" b="0" i="0" u="none" strike="noStrike" kern="0" cap="none" spc="0" normalizeH="0" baseline="0" noProof="0">
              <a:ln>
                <a:noFill/>
              </a:ln>
              <a:solidFill>
                <a:prstClr val="black"/>
              </a:solidFill>
              <a:effectLst/>
              <a:uLnTx/>
              <a:uFillTx/>
              <a:latin typeface="Meiryo UI"/>
              <a:ea typeface="Meiryo UI"/>
              <a:cs typeface="+mn-cs"/>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　による支援が行われた。</a:t>
            </a:r>
            <a:endParaRPr kumimoji="1" lang="en-US" altLang="ja-JP" sz="1100" b="0" i="0" u="none" strike="noStrike" kern="0" cap="none" spc="0" normalizeH="0" baseline="0" noProof="0">
              <a:ln>
                <a:noFill/>
              </a:ln>
              <a:solidFill>
                <a:prstClr val="black"/>
              </a:solidFill>
              <a:effectLst/>
              <a:uLnTx/>
              <a:uFillTx/>
              <a:latin typeface="Meiryo UI"/>
              <a:ea typeface="Meiryo UI"/>
              <a:cs typeface="+mn-cs"/>
            </a:endParaRPr>
          </a:p>
          <a:p>
            <a:pPr marL="171450" marR="0" lvl="0" indent="-171450" algn="l" defTabSz="5039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また、</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31</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自治体及び</a:t>
            </a:r>
            <a:r>
              <a:rPr kumimoji="1" lang="en-US" altLang="ja-JP" sz="1100" b="0" i="0" u="none" strike="noStrike" kern="0" cap="none" spc="0" normalizeH="0" baseline="0" noProof="0">
                <a:ln>
                  <a:noFill/>
                </a:ln>
                <a:solidFill>
                  <a:prstClr val="black"/>
                </a:solidFill>
                <a:effectLst/>
                <a:uLnTx/>
                <a:uFillTx/>
                <a:latin typeface="Meiryo UI"/>
                <a:ea typeface="Meiryo UI"/>
                <a:cs typeface="+mn-cs"/>
              </a:rPr>
              <a:t>25</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業者（令和７年３月末時点）の処理施設で</a:t>
            </a:r>
            <a:r>
              <a:rPr kumimoji="1" lang="ja-JP" altLang="en-US" sz="1100" b="0" i="0" u="none" strike="noStrike" kern="0" cap="none" spc="0" normalizeH="0" baseline="0" noProof="0">
                <a:ln>
                  <a:noFill/>
                </a:ln>
                <a:solidFill>
                  <a:srgbClr val="FF0000"/>
                </a:solidFill>
                <a:effectLst/>
                <a:uLnTx/>
                <a:uFillTx/>
                <a:latin typeface="Meiryo UI"/>
                <a:ea typeface="Meiryo UI"/>
                <a:cs typeface="+mn-cs"/>
              </a:rPr>
              <a:t>災害廃棄物の広域処理を実施</a:t>
            </a:r>
            <a:r>
              <a:rPr kumimoji="1" lang="ja-JP" altLang="en-US" sz="1100" b="0" i="0" u="none" strike="noStrike" kern="0" cap="none" spc="0" normalizeH="0" baseline="0" noProof="0">
                <a:ln>
                  <a:noFill/>
                </a:ln>
                <a:solidFill>
                  <a:prstClr val="black"/>
                </a:solidFill>
                <a:effectLst/>
                <a:uLnTx/>
                <a:uFillTx/>
                <a:latin typeface="Meiryo UI"/>
                <a:ea typeface="Meiryo UI"/>
                <a:cs typeface="+mn-cs"/>
              </a:rPr>
              <a:t>している。</a:t>
            </a:r>
            <a:endParaRPr kumimoji="1" lang="en-US" altLang="ja-JP" sz="1200" b="0" i="0" u="none" strike="noStrike" kern="0" cap="none" spc="0" normalizeH="0" baseline="0" noProof="0">
              <a:ln>
                <a:noFill/>
              </a:ln>
              <a:solidFill>
                <a:prstClr val="black"/>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0759B46A-E2E0-11BA-369C-346AA1992523}"/>
              </a:ext>
            </a:extLst>
          </p:cNvPr>
          <p:cNvSpPr txBox="1"/>
          <p:nvPr/>
        </p:nvSpPr>
        <p:spPr>
          <a:xfrm>
            <a:off x="351857" y="1340768"/>
            <a:ext cx="1245466"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a:ea typeface="Meiryo UI"/>
                <a:cs typeface="+mn-cs"/>
              </a:rPr>
              <a:t>支援体制</a:t>
            </a:r>
          </a:p>
        </p:txBody>
      </p:sp>
      <p:sp>
        <p:nvSpPr>
          <p:cNvPr id="18" name="テキスト ボックス 17">
            <a:extLst>
              <a:ext uri="{FF2B5EF4-FFF2-40B4-BE49-F238E27FC236}">
                <a16:creationId xmlns:a16="http://schemas.microsoft.com/office/drawing/2014/main" id="{BC4A63CB-F2DF-7E29-B271-63FEE6264631}"/>
              </a:ext>
            </a:extLst>
          </p:cNvPr>
          <p:cNvSpPr txBox="1"/>
          <p:nvPr/>
        </p:nvSpPr>
        <p:spPr>
          <a:xfrm>
            <a:off x="8783386" y="-28437"/>
            <a:ext cx="307884" cy="326585"/>
          </a:xfrm>
          <a:prstGeom prst="rect">
            <a:avLst/>
          </a:prstGeom>
          <a:noFill/>
        </p:spPr>
        <p:txBody>
          <a:bodyPr wrap="non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343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AC26B09-D264-C38E-BD45-6D3AF7138F07}"/>
              </a:ext>
            </a:extLst>
          </p:cNvPr>
          <p:cNvSpPr/>
          <p:nvPr/>
        </p:nvSpPr>
        <p:spPr>
          <a:xfrm>
            <a:off x="8719025" y="6342399"/>
            <a:ext cx="314139" cy="39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7B20D48-78F2-A645-3A35-0FF9A40B1943}"/>
              </a:ext>
            </a:extLst>
          </p:cNvPr>
          <p:cNvSpPr txBox="1"/>
          <p:nvPr/>
        </p:nvSpPr>
        <p:spPr>
          <a:xfrm>
            <a:off x="85802" y="260648"/>
            <a:ext cx="8404292" cy="618631"/>
          </a:xfrm>
          <a:prstGeom prst="rect">
            <a:avLst/>
          </a:prstGeom>
          <a:noFill/>
        </p:spPr>
        <p:txBody>
          <a:bodyPr wrap="square">
            <a:spAutoFit/>
          </a:bodyPr>
          <a:lstStyle/>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0" normalizeH="0" baseline="0" noProof="0">
                <a:ln>
                  <a:noFill/>
                </a:ln>
                <a:solidFill>
                  <a:prstClr val="white"/>
                </a:solidFill>
                <a:effectLst/>
                <a:uLnTx/>
                <a:uFillTx/>
                <a:latin typeface="Meiryo UI"/>
                <a:ea typeface="Meiryo UI"/>
                <a:cs typeface="+mn-cs"/>
              </a:rPr>
              <a:t>　制度的措置</a:t>
            </a: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②</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　　災害廃棄物処理計画・災害支援協定に基づく災害廃棄物処理に係る特例措置等の整備⑴</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p:txBody>
      </p:sp>
      <p:sp>
        <p:nvSpPr>
          <p:cNvPr id="5" name="四角形: 角を丸くする 4">
            <a:extLst>
              <a:ext uri="{FF2B5EF4-FFF2-40B4-BE49-F238E27FC236}">
                <a16:creationId xmlns:a16="http://schemas.microsoft.com/office/drawing/2014/main" id="{B46A15CB-C27A-B1F4-B395-A836695D4D55}"/>
              </a:ext>
            </a:extLst>
          </p:cNvPr>
          <p:cNvSpPr/>
          <p:nvPr/>
        </p:nvSpPr>
        <p:spPr>
          <a:xfrm>
            <a:off x="357299" y="1292986"/>
            <a:ext cx="8429401" cy="5267131"/>
          </a:xfrm>
          <a:prstGeom prst="roundRect">
            <a:avLst>
              <a:gd name="adj" fmla="val 6308"/>
            </a:avLst>
          </a:prstGeom>
          <a:solidFill>
            <a:sysClr val="window" lastClr="FFFFFF"/>
          </a:solidFill>
          <a:ln w="25400" cap="flat" cmpd="sng" algn="ctr">
            <a:solidFill>
              <a:srgbClr val="F79646"/>
            </a:solidFill>
            <a:prstDash val="solid"/>
          </a:ln>
          <a:effectLst/>
        </p:spPr>
        <p:txBody>
          <a:bodyPr tIns="169693" rtlCol="0" anchor="ctr"/>
          <a:lstStyle/>
          <a:p>
            <a:pPr marL="0" marR="0" lvl="0" indent="0" algn="l" defTabSz="861993" rtl="0" eaLnBrk="1" fontAlgn="auto" latinLnBrk="0" hangingPunct="1">
              <a:lnSpc>
                <a:spcPct val="100000"/>
              </a:lnSpc>
              <a:spcBef>
                <a:spcPts val="0"/>
              </a:spcBef>
              <a:spcAft>
                <a:spcPts val="0"/>
              </a:spcAft>
              <a:buClrTx/>
              <a:buSzTx/>
              <a:buFontTx/>
              <a:buNone/>
              <a:tabLst/>
              <a:defRPr/>
            </a:pPr>
            <a:endParaRPr kumimoji="0" lang="ja-JP" altLang="en-US" sz="1131"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四角形: 角を丸くする 5">
            <a:extLst>
              <a:ext uri="{FF2B5EF4-FFF2-40B4-BE49-F238E27FC236}">
                <a16:creationId xmlns:a16="http://schemas.microsoft.com/office/drawing/2014/main" id="{59F36E54-C471-FD8F-58C3-6CF10E093914}"/>
              </a:ext>
            </a:extLst>
          </p:cNvPr>
          <p:cNvSpPr/>
          <p:nvPr/>
        </p:nvSpPr>
        <p:spPr>
          <a:xfrm>
            <a:off x="4584554" y="1408727"/>
            <a:ext cx="4076471" cy="2722676"/>
          </a:xfrm>
          <a:prstGeom prst="roundRect">
            <a:avLst>
              <a:gd name="adj" fmla="val 3055"/>
            </a:avLst>
          </a:prstGeom>
          <a:solidFill>
            <a:srgbClr val="F79646">
              <a:lumMod val="20000"/>
              <a:lumOff val="80000"/>
            </a:srgbClr>
          </a:solidFill>
          <a:ln w="25400" cap="flat" cmpd="sng" algn="ctr">
            <a:noFill/>
            <a:prstDash val="solid"/>
          </a:ln>
          <a:effectLst/>
        </p:spPr>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0" lang="ja-JP" altLang="en-US" sz="1697"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四角形: 角を丸くする 8">
            <a:extLst>
              <a:ext uri="{FF2B5EF4-FFF2-40B4-BE49-F238E27FC236}">
                <a16:creationId xmlns:a16="http://schemas.microsoft.com/office/drawing/2014/main" id="{63D53CE4-931B-429D-F8A1-F9D7C1A6F362}"/>
              </a:ext>
            </a:extLst>
          </p:cNvPr>
          <p:cNvSpPr/>
          <p:nvPr/>
        </p:nvSpPr>
        <p:spPr>
          <a:xfrm>
            <a:off x="441571" y="1418261"/>
            <a:ext cx="4076471" cy="2722676"/>
          </a:xfrm>
          <a:prstGeom prst="roundRect">
            <a:avLst>
              <a:gd name="adj" fmla="val 3055"/>
            </a:avLst>
          </a:prstGeom>
          <a:solidFill>
            <a:srgbClr val="F79646">
              <a:lumMod val="20000"/>
              <a:lumOff val="80000"/>
            </a:srgbClr>
          </a:solidFill>
          <a:ln w="25400" cap="flat" cmpd="sng" algn="ctr">
            <a:noFill/>
            <a:prstDash val="solid"/>
          </a:ln>
          <a:effectLst/>
        </p:spPr>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0" lang="ja-JP" altLang="en-US" sz="1697"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B8A645B-847A-7A57-4DD8-E68AD385E078}"/>
              </a:ext>
            </a:extLst>
          </p:cNvPr>
          <p:cNvSpPr txBox="1"/>
          <p:nvPr/>
        </p:nvSpPr>
        <p:spPr>
          <a:xfrm>
            <a:off x="357298" y="1062064"/>
            <a:ext cx="4506362" cy="324576"/>
          </a:xfrm>
          <a:prstGeom prst="rect">
            <a:avLst/>
          </a:prstGeom>
          <a:solidFill>
            <a:srgbClr val="F79646"/>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rPr>
              <a:t>現状と課題等（災害廃棄物処理計画・</a:t>
            </a:r>
            <a:r>
              <a:rPr kumimoji="1" lang="ja-JP" altLang="en-US" sz="1509"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災害支援協定</a:t>
            </a:r>
            <a:r>
              <a:rPr kumimoji="0" lang="ja-JP" altLang="en-US" sz="1509"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rPr>
              <a:t>）</a:t>
            </a:r>
          </a:p>
        </p:txBody>
      </p:sp>
      <p:sp>
        <p:nvSpPr>
          <p:cNvPr id="11" name="テキスト ボックス 10">
            <a:extLst>
              <a:ext uri="{FF2B5EF4-FFF2-40B4-BE49-F238E27FC236}">
                <a16:creationId xmlns:a16="http://schemas.microsoft.com/office/drawing/2014/main" id="{B23D054B-E06F-76DF-7F9E-EF740DECFD53}"/>
              </a:ext>
            </a:extLst>
          </p:cNvPr>
          <p:cNvSpPr txBox="1"/>
          <p:nvPr/>
        </p:nvSpPr>
        <p:spPr>
          <a:xfrm>
            <a:off x="613844" y="1463334"/>
            <a:ext cx="3823376" cy="1270091"/>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災害廃棄物処理計画策定率は、令和５年度末時点で、都道府県</a:t>
            </a:r>
            <a:r>
              <a:rPr kumimoji="0" lang="en-US" altLang="ja-JP"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％、市区町村</a:t>
            </a:r>
            <a:r>
              <a:rPr kumimoji="0" lang="en-US" altLang="ja-JP"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86</a:t>
            </a: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zh-CN" sz="941" b="0" i="0" u="none" strike="noStrike" kern="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430997" rtl="0" eaLnBrk="1" fontAlgn="auto" latinLnBrk="0" hangingPunct="1">
              <a:lnSpc>
                <a:spcPct val="100000"/>
              </a:lnSpc>
              <a:spcBef>
                <a:spcPts val="0"/>
              </a:spcBef>
              <a:spcAft>
                <a:spcPts val="0"/>
              </a:spcAft>
              <a:buClrTx/>
              <a:buSzTx/>
              <a:buFontTx/>
              <a:buNone/>
              <a:tabLst/>
              <a:defRPr/>
            </a:pPr>
            <a:r>
              <a:rPr kumimoji="0" lang="ja-JP" altLang="en-US"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第五次循環型社会形成推進基本計画（令和６年８月閣議決定）において</a:t>
            </a:r>
            <a:endParaRPr kumimoji="0" lang="en-US" altLang="ja-JP"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30997" rtl="0" eaLnBrk="1" fontAlgn="auto" latinLnBrk="0" hangingPunct="1">
              <a:lnSpc>
                <a:spcPct val="100000"/>
              </a:lnSpc>
              <a:spcBef>
                <a:spcPts val="0"/>
              </a:spcBef>
              <a:spcAft>
                <a:spcPts val="0"/>
              </a:spcAft>
              <a:buClrTx/>
              <a:buSzTx/>
              <a:buFontTx/>
              <a:buNone/>
              <a:tabLst/>
              <a:defRPr/>
            </a:pPr>
            <a:r>
              <a:rPr kumimoji="0" lang="ja-JP" altLang="en-US"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市町村の災害廃棄物処理計画策定率</a:t>
            </a:r>
            <a:r>
              <a:rPr kumimoji="0" lang="en-US" altLang="ja-JP"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0" lang="ja-JP" altLang="en-US"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2030</a:t>
            </a:r>
            <a:r>
              <a:rPr kumimoji="0" lang="ja-JP" altLang="en-US"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年度）を設定</a:t>
            </a:r>
            <a:endParaRPr kumimoji="0" lang="en-US" altLang="ja-JP" sz="754"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災害廃棄物処理計画の</a:t>
            </a:r>
            <a:r>
              <a:rPr kumimoji="0" lang="ja-JP" altLang="en-US" sz="941"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改定を行ったことのある自治体</a:t>
            </a: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は、都道府県で約５割、</a:t>
            </a:r>
            <a:r>
              <a:rPr kumimoji="0" lang="ja-JP" altLang="en-US" sz="941"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市区町村で約２割</a:t>
            </a: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にとどまる</a:t>
            </a:r>
            <a:endParaRPr kumimoji="0" lang="en-US" altLang="ja-JP"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策定・改定における課題として、</a:t>
            </a:r>
            <a:r>
              <a:rPr kumimoji="0" lang="ja-JP" altLang="en-US" sz="941"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マンパワーや知見の不足</a:t>
            </a: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が高い要因となっている</a:t>
            </a:r>
            <a:endParaRPr kumimoji="0" lang="en-US" altLang="ja-JP"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AFA98BFB-E905-E323-79BE-76A98EC86D12}"/>
              </a:ext>
            </a:extLst>
          </p:cNvPr>
          <p:cNvSpPr txBox="1"/>
          <p:nvPr/>
        </p:nvSpPr>
        <p:spPr>
          <a:xfrm>
            <a:off x="270124" y="3808716"/>
            <a:ext cx="2607985" cy="368947"/>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災害廃棄物処理計画を策定済みの場合、</a:t>
            </a:r>
            <a:endParaRPr kumimoji="0"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災害廃棄物処理計画の改定の有無</a:t>
            </a:r>
            <a:endParaRPr kumimoji="0"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（令和５年度末時点）</a:t>
            </a:r>
            <a:endParaRPr kumimoji="1"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3F49958B-4688-8B7E-3CF4-6E82B19D4383}"/>
              </a:ext>
            </a:extLst>
          </p:cNvPr>
          <p:cNvSpPr txBox="1"/>
          <p:nvPr/>
        </p:nvSpPr>
        <p:spPr>
          <a:xfrm>
            <a:off x="4636262" y="1456403"/>
            <a:ext cx="3930259" cy="893193"/>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災害廃棄物処理計画の中で、仮置場候補地を選定している自治体は、都道府県で約３割、市区町村で約７割</a:t>
            </a:r>
            <a:endParaRPr kumimoji="0" lang="en-US" altLang="ja-JP"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災害廃棄物処理計画における</a:t>
            </a:r>
            <a:r>
              <a:rPr kumimoji="0" lang="ja-JP" altLang="en-US" sz="941"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水害の想定率は、都道府県で約４割、市区町村で約３割</a:t>
            </a:r>
            <a:r>
              <a:rPr kumimoji="0" lang="ja-JP" altLang="en-US"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にとどまる</a:t>
            </a:r>
            <a:endParaRPr kumimoji="0" lang="en-US" altLang="ja-JP" sz="941"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283"/>
              </a:spcBef>
              <a:spcAft>
                <a:spcPts val="0"/>
              </a:spcAft>
              <a:buClrTx/>
              <a:buSzTx/>
              <a:buFont typeface="Arial" panose="020B0604020202020204" pitchFamily="34" charset="0"/>
              <a:buChar char="•"/>
              <a:tabLst/>
              <a:defRPr/>
            </a:pPr>
            <a:r>
              <a:rPr kumimoji="0" lang="ja-JP" altLang="en-US" sz="941" b="0" i="0" u="none" strike="noStrike" kern="0" cap="none" spc="-28"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災害廃棄物処理計画内で</a:t>
            </a:r>
            <a:r>
              <a:rPr kumimoji="0" lang="ja-JP" altLang="en-US" sz="941" b="0" i="0" u="none" strike="noStrike" kern="0" cap="none" spc="-28"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想定すべき事項の反映が不十分</a:t>
            </a:r>
            <a:r>
              <a:rPr kumimoji="0" lang="ja-JP" altLang="en-US" sz="941" b="0" i="0" u="none" strike="noStrike" kern="0" cap="none" spc="-28"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である</a:t>
            </a:r>
          </a:p>
        </p:txBody>
      </p:sp>
      <p:sp>
        <p:nvSpPr>
          <p:cNvPr id="17" name="テキスト ボックス 16">
            <a:extLst>
              <a:ext uri="{FF2B5EF4-FFF2-40B4-BE49-F238E27FC236}">
                <a16:creationId xmlns:a16="http://schemas.microsoft.com/office/drawing/2014/main" id="{38FE627F-F268-43BD-F46D-68DE21458A10}"/>
              </a:ext>
            </a:extLst>
          </p:cNvPr>
          <p:cNvSpPr txBox="1"/>
          <p:nvPr/>
        </p:nvSpPr>
        <p:spPr>
          <a:xfrm>
            <a:off x="4962071" y="3825050"/>
            <a:ext cx="1382285" cy="368947"/>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仮置場候補地選定率</a:t>
            </a:r>
            <a:endParaRPr kumimoji="0"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（令和５年度末時点）</a:t>
            </a:r>
            <a:endParaRPr kumimoji="1"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7ACC6A4F-EF7A-3229-A3E0-C842713DE043}"/>
              </a:ext>
            </a:extLst>
          </p:cNvPr>
          <p:cNvSpPr txBox="1"/>
          <p:nvPr/>
        </p:nvSpPr>
        <p:spPr>
          <a:xfrm>
            <a:off x="2525532" y="3847073"/>
            <a:ext cx="1966371" cy="276742"/>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災害廃棄物処理計画の改定を行わない理由</a:t>
            </a:r>
            <a:endParaRPr kumimoji="0"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（令和５年度末時点）</a:t>
            </a:r>
            <a:endParaRPr kumimoji="1"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9" name="図 18">
            <a:extLst>
              <a:ext uri="{FF2B5EF4-FFF2-40B4-BE49-F238E27FC236}">
                <a16:creationId xmlns:a16="http://schemas.microsoft.com/office/drawing/2014/main" id="{E7D43EFD-3A2F-94E1-96F2-444080E7B309}"/>
              </a:ext>
            </a:extLst>
          </p:cNvPr>
          <p:cNvPicPr>
            <a:picLocks noChangeAspect="1"/>
          </p:cNvPicPr>
          <p:nvPr/>
        </p:nvPicPr>
        <p:blipFill>
          <a:blip r:embed="rId2"/>
          <a:srcRect l="4751" b="6898"/>
          <a:stretch/>
        </p:blipFill>
        <p:spPr>
          <a:xfrm>
            <a:off x="512294" y="2740795"/>
            <a:ext cx="2063456" cy="1048724"/>
          </a:xfrm>
          <a:prstGeom prst="rect">
            <a:avLst/>
          </a:prstGeom>
        </p:spPr>
      </p:pic>
      <p:pic>
        <p:nvPicPr>
          <p:cNvPr id="20" name="図 19">
            <a:extLst>
              <a:ext uri="{FF2B5EF4-FFF2-40B4-BE49-F238E27FC236}">
                <a16:creationId xmlns:a16="http://schemas.microsoft.com/office/drawing/2014/main" id="{AF74576E-DD6A-7922-0A7F-6FAC947469F2}"/>
              </a:ext>
            </a:extLst>
          </p:cNvPr>
          <p:cNvPicPr>
            <a:picLocks noChangeAspect="1"/>
          </p:cNvPicPr>
          <p:nvPr/>
        </p:nvPicPr>
        <p:blipFill>
          <a:blip r:embed="rId3"/>
          <a:srcRect l="4002" r="2612"/>
          <a:stretch/>
        </p:blipFill>
        <p:spPr>
          <a:xfrm>
            <a:off x="4636262" y="2647278"/>
            <a:ext cx="2016595" cy="1194532"/>
          </a:xfrm>
          <a:prstGeom prst="rect">
            <a:avLst/>
          </a:prstGeom>
        </p:spPr>
      </p:pic>
      <p:pic>
        <p:nvPicPr>
          <p:cNvPr id="21" name="図 20">
            <a:extLst>
              <a:ext uri="{FF2B5EF4-FFF2-40B4-BE49-F238E27FC236}">
                <a16:creationId xmlns:a16="http://schemas.microsoft.com/office/drawing/2014/main" id="{D8E4F886-D8BF-4C1B-1594-D17079917C58}"/>
              </a:ext>
            </a:extLst>
          </p:cNvPr>
          <p:cNvPicPr>
            <a:picLocks noChangeAspect="1"/>
          </p:cNvPicPr>
          <p:nvPr/>
        </p:nvPicPr>
        <p:blipFill>
          <a:blip r:embed="rId4"/>
          <a:srcRect l="652" t="2087" r="2200" b="7222"/>
          <a:stretch/>
        </p:blipFill>
        <p:spPr>
          <a:xfrm>
            <a:off x="2638491" y="2745492"/>
            <a:ext cx="1816623" cy="1129543"/>
          </a:xfrm>
          <a:prstGeom prst="rect">
            <a:avLst/>
          </a:prstGeom>
        </p:spPr>
      </p:pic>
      <p:pic>
        <p:nvPicPr>
          <p:cNvPr id="22" name="図 21">
            <a:extLst>
              <a:ext uri="{FF2B5EF4-FFF2-40B4-BE49-F238E27FC236}">
                <a16:creationId xmlns:a16="http://schemas.microsoft.com/office/drawing/2014/main" id="{47F753CA-DD91-F16B-E6DE-43612354E8EE}"/>
              </a:ext>
            </a:extLst>
          </p:cNvPr>
          <p:cNvPicPr>
            <a:picLocks noChangeAspect="1"/>
          </p:cNvPicPr>
          <p:nvPr/>
        </p:nvPicPr>
        <p:blipFill>
          <a:blip r:embed="rId5"/>
          <a:srcRect l="3188" t="1151" r="3261" b="6946"/>
          <a:stretch/>
        </p:blipFill>
        <p:spPr>
          <a:xfrm>
            <a:off x="6682173" y="2647278"/>
            <a:ext cx="1949533" cy="1200620"/>
          </a:xfrm>
          <a:prstGeom prst="rect">
            <a:avLst/>
          </a:prstGeom>
        </p:spPr>
      </p:pic>
      <p:sp>
        <p:nvSpPr>
          <p:cNvPr id="23" name="テキスト ボックス 22">
            <a:extLst>
              <a:ext uri="{FF2B5EF4-FFF2-40B4-BE49-F238E27FC236}">
                <a16:creationId xmlns:a16="http://schemas.microsoft.com/office/drawing/2014/main" id="{9F6C74FB-7469-F650-E8B0-3C4E1451E75B}"/>
              </a:ext>
            </a:extLst>
          </p:cNvPr>
          <p:cNvSpPr txBox="1"/>
          <p:nvPr/>
        </p:nvSpPr>
        <p:spPr>
          <a:xfrm>
            <a:off x="6690478" y="3841809"/>
            <a:ext cx="1942887" cy="276742"/>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災害廃棄物処理計画における被害想定率</a:t>
            </a:r>
            <a:endParaRPr kumimoji="0"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（令和５年度末時点）</a:t>
            </a:r>
            <a:endParaRPr kumimoji="1" lang="en-US" altLang="ja-JP" sz="599"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CAB21162-47AD-6001-16D6-1CC0BA0F8F31}"/>
              </a:ext>
            </a:extLst>
          </p:cNvPr>
          <p:cNvSpPr/>
          <p:nvPr/>
        </p:nvSpPr>
        <p:spPr>
          <a:xfrm>
            <a:off x="454298" y="4192544"/>
            <a:ext cx="8235399" cy="2253805"/>
          </a:xfrm>
          <a:prstGeom prst="roundRect">
            <a:avLst>
              <a:gd name="adj" fmla="val 3055"/>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05B683D5-EA86-5F27-A5AE-375FACEF5990}"/>
              </a:ext>
            </a:extLst>
          </p:cNvPr>
          <p:cNvSpPr txBox="1"/>
          <p:nvPr/>
        </p:nvSpPr>
        <p:spPr>
          <a:xfrm>
            <a:off x="584601" y="4268992"/>
            <a:ext cx="8045734" cy="526683"/>
          </a:xfrm>
          <a:prstGeom prst="rec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都道府県、周辺市町村、民間事業者等と災害時の支援協定締結率は、都道府県で約９割、市区町村で約７割</a:t>
            </a:r>
            <a:endParaRPr kumimoji="1" lang="en-US" altLang="ja-JP"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協定を締結していても、</a:t>
            </a:r>
            <a:r>
              <a:rPr kumimoji="1" lang="ja-JP" altLang="en-US" sz="941"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協定内容の不足、締結先の候補不足が課題</a:t>
            </a:r>
            <a:endParaRPr kumimoji="1" lang="en-US" altLang="ja-JP" sz="941"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廃棄物処理事業者と協定締結済みの自治体が多い一方で、</a:t>
            </a:r>
            <a:r>
              <a:rPr kumimoji="1" lang="ja-JP" altLang="en-US" sz="941"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建設事業者や解体事業者等その他事業者との協定締結が進んでいない</a:t>
            </a:r>
            <a:endParaRPr kumimoji="1" lang="en-US" altLang="ja-JP" sz="941"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C36C0366-4C9A-1725-9D1F-D67A6FB3425D}"/>
              </a:ext>
            </a:extLst>
          </p:cNvPr>
          <p:cNvSpPr txBox="1"/>
          <p:nvPr/>
        </p:nvSpPr>
        <p:spPr>
          <a:xfrm>
            <a:off x="826393" y="6231745"/>
            <a:ext cx="1938234" cy="324448"/>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災害支援協定締結率（令和５年度末時点）</a:t>
            </a:r>
            <a:endParaRPr kumimoji="1" lang="en-US" altLang="ja-JP"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69A9E273-9AD4-FA33-AFFF-C930F8994319}"/>
              </a:ext>
            </a:extLst>
          </p:cNvPr>
          <p:cNvSpPr txBox="1"/>
          <p:nvPr/>
        </p:nvSpPr>
        <p:spPr>
          <a:xfrm>
            <a:off x="6005446" y="6267570"/>
            <a:ext cx="2281713" cy="324448"/>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民間事業者との協定締結状況（令和５年度末時点）</a:t>
            </a:r>
            <a:endParaRPr kumimoji="1" lang="en-US" altLang="ja-JP"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C5A9D957-3FA3-0120-8CB2-4A78E4778384}"/>
              </a:ext>
            </a:extLst>
          </p:cNvPr>
          <p:cNvSpPr txBox="1"/>
          <p:nvPr/>
        </p:nvSpPr>
        <p:spPr>
          <a:xfrm>
            <a:off x="3202126" y="6258148"/>
            <a:ext cx="2281713" cy="324448"/>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協定締結における課題（令和５年度末時点）</a:t>
            </a:r>
            <a:endParaRPr kumimoji="1" lang="en-US" altLang="ja-JP"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754"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7" name="図 26">
            <a:extLst>
              <a:ext uri="{FF2B5EF4-FFF2-40B4-BE49-F238E27FC236}">
                <a16:creationId xmlns:a16="http://schemas.microsoft.com/office/drawing/2014/main" id="{D8C85697-108A-690D-09A3-8CDC082BAE23}"/>
              </a:ext>
            </a:extLst>
          </p:cNvPr>
          <p:cNvPicPr>
            <a:picLocks noChangeAspect="1"/>
          </p:cNvPicPr>
          <p:nvPr/>
        </p:nvPicPr>
        <p:blipFill>
          <a:blip r:embed="rId6"/>
          <a:srcRect l="5260" r="2610"/>
          <a:stretch/>
        </p:blipFill>
        <p:spPr>
          <a:xfrm>
            <a:off x="494566" y="4830736"/>
            <a:ext cx="2575600" cy="1403919"/>
          </a:xfrm>
          <a:prstGeom prst="rect">
            <a:avLst/>
          </a:prstGeom>
        </p:spPr>
      </p:pic>
      <p:pic>
        <p:nvPicPr>
          <p:cNvPr id="28" name="図 27">
            <a:extLst>
              <a:ext uri="{FF2B5EF4-FFF2-40B4-BE49-F238E27FC236}">
                <a16:creationId xmlns:a16="http://schemas.microsoft.com/office/drawing/2014/main" id="{390EE8D9-BB10-736B-142B-C6978B3B00C2}"/>
              </a:ext>
            </a:extLst>
          </p:cNvPr>
          <p:cNvPicPr>
            <a:picLocks noChangeAspect="1"/>
          </p:cNvPicPr>
          <p:nvPr/>
        </p:nvPicPr>
        <p:blipFill>
          <a:blip r:embed="rId7"/>
          <a:stretch>
            <a:fillRect/>
          </a:stretch>
        </p:blipFill>
        <p:spPr>
          <a:xfrm>
            <a:off x="3167165" y="4830736"/>
            <a:ext cx="2411638" cy="1411006"/>
          </a:xfrm>
          <a:prstGeom prst="rect">
            <a:avLst/>
          </a:prstGeom>
        </p:spPr>
      </p:pic>
      <p:pic>
        <p:nvPicPr>
          <p:cNvPr id="29" name="図 28">
            <a:extLst>
              <a:ext uri="{FF2B5EF4-FFF2-40B4-BE49-F238E27FC236}">
                <a16:creationId xmlns:a16="http://schemas.microsoft.com/office/drawing/2014/main" id="{CA23F0E4-AD58-7D04-8EC2-A28CFA3AF491}"/>
              </a:ext>
            </a:extLst>
          </p:cNvPr>
          <p:cNvPicPr>
            <a:picLocks noChangeAspect="1"/>
          </p:cNvPicPr>
          <p:nvPr/>
        </p:nvPicPr>
        <p:blipFill>
          <a:blip r:embed="rId8"/>
          <a:srcRect l="729" t="2599" r="2230" b="12620"/>
          <a:stretch/>
        </p:blipFill>
        <p:spPr>
          <a:xfrm>
            <a:off x="5641520" y="4833231"/>
            <a:ext cx="2981682" cy="1398515"/>
          </a:xfrm>
          <a:prstGeom prst="rect">
            <a:avLst/>
          </a:prstGeom>
        </p:spPr>
      </p:pic>
      <p:sp>
        <p:nvSpPr>
          <p:cNvPr id="3" name="テキスト ボックス 2">
            <a:extLst>
              <a:ext uri="{FF2B5EF4-FFF2-40B4-BE49-F238E27FC236}">
                <a16:creationId xmlns:a16="http://schemas.microsoft.com/office/drawing/2014/main" id="{9054C396-DDCC-D99F-1AC8-04DF8C44961D}"/>
              </a:ext>
            </a:extLst>
          </p:cNvPr>
          <p:cNvSpPr txBox="1"/>
          <p:nvPr/>
        </p:nvSpPr>
        <p:spPr>
          <a:xfrm>
            <a:off x="8783386" y="-28437"/>
            <a:ext cx="307884" cy="326585"/>
          </a:xfrm>
          <a:prstGeom prst="rect">
            <a:avLst/>
          </a:prstGeom>
          <a:noFill/>
        </p:spPr>
        <p:txBody>
          <a:bodyPr wrap="non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8045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0BAE-3756-07F5-903A-159904265502}"/>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408DC37-6B5E-930A-5B9D-24B530126D05}"/>
              </a:ext>
            </a:extLst>
          </p:cNvPr>
          <p:cNvSpPr/>
          <p:nvPr/>
        </p:nvSpPr>
        <p:spPr>
          <a:xfrm>
            <a:off x="8719025" y="6342399"/>
            <a:ext cx="314139" cy="39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FE08BA80-DE85-89FA-17A3-B82884207787}"/>
              </a:ext>
            </a:extLst>
          </p:cNvPr>
          <p:cNvSpPr txBox="1"/>
          <p:nvPr/>
        </p:nvSpPr>
        <p:spPr>
          <a:xfrm>
            <a:off x="85802" y="218081"/>
            <a:ext cx="8404292" cy="618631"/>
          </a:xfrm>
          <a:prstGeom prst="rect">
            <a:avLst/>
          </a:prstGeom>
          <a:noFill/>
        </p:spPr>
        <p:txBody>
          <a:bodyPr wrap="square">
            <a:spAutoFit/>
          </a:bodyPr>
          <a:lstStyle/>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0" normalizeH="0" baseline="0" noProof="0">
                <a:ln>
                  <a:noFill/>
                </a:ln>
                <a:solidFill>
                  <a:prstClr val="white"/>
                </a:solidFill>
                <a:effectLst/>
                <a:uLnTx/>
                <a:uFillTx/>
                <a:latin typeface="Meiryo UI"/>
                <a:ea typeface="Meiryo UI"/>
                <a:cs typeface="+mn-cs"/>
              </a:rPr>
              <a:t>　制度的措置</a:t>
            </a: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②</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ct val="100000"/>
              </a:lnSpc>
              <a:spcBef>
                <a:spcPts val="0"/>
              </a:spcBef>
              <a:spcAft>
                <a:spcPts val="0"/>
              </a:spcAft>
              <a:buClrTx/>
              <a:buSzTx/>
              <a:buFontTx/>
              <a:buNone/>
              <a:tabLst/>
              <a:defRPr/>
            </a:pPr>
            <a:r>
              <a:rPr kumimoji="0" lang="ja-JP" altLang="en-US" sz="1710" b="1" i="0" u="none" strike="noStrike" kern="0" cap="none" spc="-60" normalizeH="0" baseline="0" noProof="0">
                <a:ln>
                  <a:noFill/>
                </a:ln>
                <a:solidFill>
                  <a:prstClr val="white"/>
                </a:solidFill>
                <a:effectLst/>
                <a:uLnTx/>
                <a:uFillTx/>
                <a:latin typeface="Meiryo UI"/>
                <a:ea typeface="Meiryo UI"/>
                <a:cs typeface="+mn-cs"/>
              </a:rPr>
              <a:t>　　災害廃棄物処理計画・災害支援協定に基づく災害廃棄物処理に係る特例措置等の整備⑵</a:t>
            </a:r>
            <a:endParaRPr kumimoji="0" lang="en-US" altLang="ja-JP" sz="1710" b="1" i="0" u="none" strike="noStrike" kern="0" cap="none" spc="-60" normalizeH="0" baseline="0" noProof="0">
              <a:ln>
                <a:noFill/>
              </a:ln>
              <a:solidFill>
                <a:prstClr val="white"/>
              </a:solidFill>
              <a:effectLst/>
              <a:uLnTx/>
              <a:uFillTx/>
              <a:latin typeface="Meiryo UI"/>
              <a:ea typeface="Meiryo UI"/>
              <a:cs typeface="+mn-cs"/>
            </a:endParaRPr>
          </a:p>
        </p:txBody>
      </p:sp>
      <p:sp>
        <p:nvSpPr>
          <p:cNvPr id="5" name="四角形: 角を丸くする 4">
            <a:extLst>
              <a:ext uri="{FF2B5EF4-FFF2-40B4-BE49-F238E27FC236}">
                <a16:creationId xmlns:a16="http://schemas.microsoft.com/office/drawing/2014/main" id="{142B2E2A-C4B8-5FB7-3A69-0AB55E447665}"/>
              </a:ext>
            </a:extLst>
          </p:cNvPr>
          <p:cNvSpPr/>
          <p:nvPr/>
        </p:nvSpPr>
        <p:spPr>
          <a:xfrm>
            <a:off x="278054" y="1223796"/>
            <a:ext cx="8489572" cy="5397243"/>
          </a:xfrm>
          <a:prstGeom prst="roundRect">
            <a:avLst>
              <a:gd name="adj" fmla="val 6308"/>
            </a:avLst>
          </a:prstGeom>
          <a:solidFill>
            <a:sysClr val="window" lastClr="FFFFFF"/>
          </a:solidFill>
          <a:ln w="25400" cap="flat" cmpd="sng" algn="ctr">
            <a:solidFill>
              <a:srgbClr val="F79646"/>
            </a:solidFill>
            <a:prstDash val="solid"/>
          </a:ln>
          <a:effectLst/>
        </p:spPr>
        <p:txBody>
          <a:bodyPr tIns="101816"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ja-JP" altLang="en-US" sz="1509"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AF6BF9D6-8CC5-B914-77A3-BF940EA9722B}"/>
              </a:ext>
            </a:extLst>
          </p:cNvPr>
          <p:cNvSpPr txBox="1"/>
          <p:nvPr/>
        </p:nvSpPr>
        <p:spPr>
          <a:xfrm>
            <a:off x="537814" y="1404587"/>
            <a:ext cx="5636769" cy="251928"/>
          </a:xfrm>
          <a:prstGeom prst="rect">
            <a:avLst/>
          </a:prstGeom>
          <a:solidFill>
            <a:schemeClr val="accent6">
              <a:lumMod val="40000"/>
              <a:lumOff val="60000"/>
            </a:schemeClr>
          </a:solidFill>
        </p:spPr>
        <p:txBody>
          <a:bodyPr wrap="square" rtlCol="0">
            <a:spAutoFit/>
          </a:bodyPr>
          <a:lstStyle/>
          <a:p>
            <a:pPr marL="0" marR="0" lvl="0" indent="0" algn="l" defTabSz="430997" rtl="0" eaLnBrk="1" fontAlgn="auto" latinLnBrk="0" hangingPunct="1">
              <a:lnSpc>
                <a:spcPct val="100000"/>
              </a:lnSpc>
              <a:spcBef>
                <a:spcPts val="0"/>
              </a:spcBef>
              <a:spcAft>
                <a:spcPts val="0"/>
              </a:spcAft>
              <a:buClrTx/>
              <a:buSzTx/>
              <a:buFontTx/>
              <a:buNone/>
              <a:tabLst/>
              <a:defRPr/>
            </a:pPr>
            <a:r>
              <a:rPr kumimoji="0" lang="ja-JP" altLang="en-US" sz="103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0" lang="en-US" altLang="ja-JP" sz="103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0" lang="ja-JP" altLang="en-US" sz="103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年廃棄物処理法改正により、平時の備えの強化と災害時における特例措置を整備</a:t>
            </a:r>
            <a:endParaRPr kumimoji="0" lang="en-US" altLang="ja-JP" sz="1037"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四角形: 角を丸くする 11">
            <a:extLst>
              <a:ext uri="{FF2B5EF4-FFF2-40B4-BE49-F238E27FC236}">
                <a16:creationId xmlns:a16="http://schemas.microsoft.com/office/drawing/2014/main" id="{1AB22356-D14D-FA84-6D2D-2C9B71CD44DD}"/>
              </a:ext>
            </a:extLst>
          </p:cNvPr>
          <p:cNvSpPr/>
          <p:nvPr/>
        </p:nvSpPr>
        <p:spPr>
          <a:xfrm>
            <a:off x="389435" y="2859347"/>
            <a:ext cx="8298669" cy="3587002"/>
          </a:xfrm>
          <a:prstGeom prst="roundRect">
            <a:avLst>
              <a:gd name="adj" fmla="val 3055"/>
            </a:avLst>
          </a:prstGeom>
          <a:solidFill>
            <a:schemeClr val="accent6">
              <a:lumMod val="20000"/>
              <a:lumOff val="80000"/>
            </a:schemeClr>
          </a:solidFill>
          <a:ln w="25400" cap="flat" cmpd="sng" algn="ctr">
            <a:noFill/>
            <a:prstDash val="solid"/>
          </a:ln>
          <a:effectLst/>
        </p:spPr>
        <p:txBody>
          <a:bodyPr rtlCol="0" anchor="ctr"/>
          <a:lstStyle/>
          <a:p>
            <a:pPr marL="0" marR="0" lvl="0" indent="0" algn="ctr" defTabSz="430997" rtl="0" eaLnBrk="1" fontAlgn="auto" latinLnBrk="0" hangingPunct="1">
              <a:lnSpc>
                <a:spcPct val="100000"/>
              </a:lnSpc>
              <a:spcBef>
                <a:spcPts val="0"/>
              </a:spcBef>
              <a:spcAft>
                <a:spcPts val="0"/>
              </a:spcAft>
              <a:buClrTx/>
              <a:buSzTx/>
              <a:buFontTx/>
              <a:buNone/>
              <a:tabLst/>
              <a:defRPr/>
            </a:pPr>
            <a:endParaRPr kumimoji="0" lang="ja-JP" altLang="en-US" sz="1697"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A1933649-A9C2-1D6D-74D9-B6AA49EEBAEF}"/>
              </a:ext>
            </a:extLst>
          </p:cNvPr>
          <p:cNvSpPr txBox="1"/>
          <p:nvPr/>
        </p:nvSpPr>
        <p:spPr>
          <a:xfrm>
            <a:off x="510311" y="2914513"/>
            <a:ext cx="8072900" cy="571118"/>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37"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法第</a:t>
            </a:r>
            <a:r>
              <a:rPr kumimoji="0" lang="en-US" altLang="ja-JP" sz="1037"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0" lang="ja-JP" altLang="en-US" sz="1037"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条の２の５第２項に関し、「</a:t>
            </a:r>
            <a:r>
              <a:rPr kumimoji="0" lang="ja-JP" altLang="en-US" sz="1037" b="0" i="0" u="none" strike="noStrike" kern="0" cap="none" spc="-47"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法第</a:t>
            </a:r>
            <a:r>
              <a:rPr kumimoji="0" lang="en-US" altLang="ja-JP" sz="1037" b="0" i="0" u="none" strike="noStrike" kern="0" cap="none" spc="-47"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15</a:t>
            </a:r>
            <a:r>
              <a:rPr kumimoji="0" lang="ja-JP" altLang="en-US" sz="1037" b="0" i="0" u="none" strike="noStrike" kern="0" cap="none" spc="-47"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条の設置許可を必要とする産業廃棄物処理施設（施行令第７条に列挙）に記載のない類型の施設のため、本特例を活用できなかった</a:t>
            </a:r>
            <a:r>
              <a:rPr kumimoji="0" lang="ja-JP" altLang="en-US" sz="1037"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」ことが課題に挙げられた</a:t>
            </a:r>
            <a:endParaRPr kumimoji="0" lang="en-US" altLang="ja-JP" sz="1037"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037"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施行令第４条第３号に関し、委託事業者の確保の困難さや</a:t>
            </a:r>
            <a:r>
              <a:rPr kumimoji="0" lang="ja-JP" altLang="en-US" sz="1037"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再々委託の禁止</a:t>
            </a:r>
            <a:r>
              <a:rPr kumimoji="0" lang="ja-JP" altLang="en-US" sz="1037"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を課題に挙げる自治体が多くあった</a:t>
            </a:r>
            <a:endParaRPr kumimoji="0" lang="en-US" altLang="ja-JP" sz="1037"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A0AC590C-29CD-4465-52F8-06F3E947AD7F}"/>
              </a:ext>
            </a:extLst>
          </p:cNvPr>
          <p:cNvSpPr txBox="1"/>
          <p:nvPr/>
        </p:nvSpPr>
        <p:spPr>
          <a:xfrm>
            <a:off x="537814" y="1642307"/>
            <a:ext cx="8175892" cy="1209498"/>
          </a:xfrm>
          <a:prstGeom prst="rect">
            <a:avLst/>
          </a:prstGeom>
          <a:noFill/>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時の備えを強化すべく、災害廃棄物の処理に関わる基本理念の明確化、国、地方自治体及び事業者等関係者関係者間の連携・協力の責務の明確化、国が定める基本方針及び都道府県が定める基本計画の規定事項の拡充等を実施</a:t>
            </a:r>
            <a:endParaRPr kumimoji="0" lang="en-US" altLang="ja-JP"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市町村又は市町村から災害により生じた廃棄物の処分の委託を受けたものが設置する一般廃棄物処理施設の設置の手続きを簡素化する特例（廃棄物処理法第９条の３の２、同法第９条の３の３）を追加</a:t>
            </a:r>
            <a:endParaRPr kumimoji="0" lang="en-US" altLang="ja-JP"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産業廃棄物処理施設において同様の性状の一般廃棄物を処理するときの届出は事後でよいとする特例（同法第</a:t>
            </a:r>
            <a:r>
              <a:rPr kumimoji="1" lang="en-US" altLang="ja-JP"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条の２の５第２項）を追加</a:t>
            </a:r>
            <a:endParaRPr kumimoji="1" lang="en-US" altLang="ja-JP"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非常災害時に一定の基準を満たす場合において、一般廃棄物の収集、運搬、処分等を再委託することができる特例（廃棄物処理施行令第４条第３号）を規定</a:t>
            </a:r>
            <a:endParaRPr kumimoji="1" lang="en-US" altLang="ja-JP" sz="1037"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9" name="表 38">
            <a:extLst>
              <a:ext uri="{FF2B5EF4-FFF2-40B4-BE49-F238E27FC236}">
                <a16:creationId xmlns:a16="http://schemas.microsoft.com/office/drawing/2014/main" id="{BD3D65CA-7FBE-AC88-8185-64BC9DCF1E06}"/>
              </a:ext>
            </a:extLst>
          </p:cNvPr>
          <p:cNvGraphicFramePr>
            <a:graphicFrameLocks noGrp="1"/>
          </p:cNvGraphicFramePr>
          <p:nvPr/>
        </p:nvGraphicFramePr>
        <p:xfrm>
          <a:off x="515530" y="3627578"/>
          <a:ext cx="4167100" cy="2224180"/>
        </p:xfrm>
        <a:graphic>
          <a:graphicData uri="http://schemas.openxmlformats.org/drawingml/2006/table">
            <a:tbl>
              <a:tblPr firstRow="1" bandRow="1"/>
              <a:tblGrid>
                <a:gridCol w="1821690">
                  <a:extLst>
                    <a:ext uri="{9D8B030D-6E8A-4147-A177-3AD203B41FA5}">
                      <a16:colId xmlns:a16="http://schemas.microsoft.com/office/drawing/2014/main" val="3429707996"/>
                    </a:ext>
                  </a:extLst>
                </a:gridCol>
                <a:gridCol w="2345410">
                  <a:extLst>
                    <a:ext uri="{9D8B030D-6E8A-4147-A177-3AD203B41FA5}">
                      <a16:colId xmlns:a16="http://schemas.microsoft.com/office/drawing/2014/main" val="3000842379"/>
                    </a:ext>
                  </a:extLst>
                </a:gridCol>
              </a:tblGrid>
              <a:tr h="26597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ctr"/>
                      <a:r>
                        <a:rPr lang="ja-JP" altLang="en-US" sz="1000" u="none" strike="noStrike">
                          <a:effectLst/>
                          <a:latin typeface="Meiryo UI" panose="020B0604030504040204" pitchFamily="50" charset="-128"/>
                          <a:ea typeface="Meiryo UI" panose="020B0604030504040204" pitchFamily="50" charset="-128"/>
                        </a:rPr>
                        <a:t>産業廃棄物の種類・品目</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nchor="ctr">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b"/>
                      <a:r>
                        <a:rPr lang="ja-JP" altLang="en-US" sz="1000" u="none" strike="noStrike">
                          <a:effectLst/>
                          <a:latin typeface="Meiryo UI" panose="020B0604030504040204" pitchFamily="50" charset="-128"/>
                          <a:ea typeface="Meiryo UI" panose="020B0604030504040204" pitchFamily="50" charset="-128"/>
                        </a:rPr>
                        <a:t>施設の種類</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nchor="ctr">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solidFill>
                  </a:tcPr>
                </a:tc>
                <a:extLst>
                  <a:ext uri="{0D108BD9-81ED-4DB2-BD59-A6C34878D82A}">
                    <a16:rowId xmlns:a16="http://schemas.microsoft.com/office/drawing/2014/main" val="921295928"/>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木くず</a:t>
                      </a:r>
                    </a:p>
                  </a:txBody>
                  <a:tcPr marL="8980" marR="8980" marT="8980" marB="0">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破砕施設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4134975512"/>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金属くず</a:t>
                      </a:r>
                    </a:p>
                  </a:txBody>
                  <a:tcPr marL="8980" marR="8980" marT="8980" marB="0">
                    <a:lnL w="12700" cmpd="sng">
                      <a:solidFill>
                        <a:sysClr val="window" lastClr="FFFFFF"/>
                      </a:solidFill>
                    </a:lnL>
                    <a:lnR w="12700" cmpd="sng">
                      <a:solidFill>
                        <a:sysClr val="window" lastClr="FFFFFF"/>
                      </a:solidFill>
                    </a:lnR>
                    <a:lnT w="31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切断施設、圧縮施設、破砕施設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31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3575494715"/>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がれき類や土砂等の混合物</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選別施設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4082338972"/>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瓦類</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zh-TW" altLang="en-US" sz="1000" u="none" strike="noStrike">
                          <a:effectLst/>
                          <a:latin typeface="Meiryo UI" panose="020B0604030504040204" pitchFamily="50" charset="-128"/>
                          <a:ea typeface="Meiryo UI" panose="020B0604030504040204" pitchFamily="50" charset="-128"/>
                        </a:rPr>
                        <a:t>安定型最終処分場</a:t>
                      </a:r>
                      <a:endParaRPr lang="zh-TW"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3990635386"/>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石膏ボード（紙＋陶磁器くず）</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破砕施設</a:t>
                      </a:r>
                      <a:endParaRPr lang="zh-TW"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1704045332"/>
                  </a:ext>
                </a:extLst>
              </a:tr>
              <a:tr h="42598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タイヤ（ゴム）</a:t>
                      </a: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金属部分とプラスチック部分を分解</a:t>
                      </a:r>
                      <a:r>
                        <a:rPr lang="en-US" altLang="ja-JP" sz="1000" u="none" strike="noStrike">
                          <a:effectLst/>
                          <a:latin typeface="Meiryo UI" panose="020B0604030504040204" pitchFamily="50" charset="-128"/>
                          <a:ea typeface="Meiryo UI" panose="020B0604030504040204" pitchFamily="50" charset="-128"/>
                        </a:rPr>
                        <a:t>/</a:t>
                      </a:r>
                      <a:r>
                        <a:rPr lang="ja-JP" altLang="en-US" sz="1000" u="none" strike="noStrike">
                          <a:effectLst/>
                          <a:latin typeface="Meiryo UI" panose="020B0604030504040204" pitchFamily="50" charset="-128"/>
                          <a:ea typeface="Meiryo UI" panose="020B0604030504040204" pitchFamily="50" charset="-128"/>
                        </a:rPr>
                        <a:t>分離する施設</a:t>
                      </a:r>
                      <a:endParaRPr lang="zh-TW"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3162291985"/>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焼却灰</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灰溶融施設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3B99A">
                        <a:tint val="20000"/>
                      </a:srgbClr>
                    </a:solidFill>
                  </a:tcPr>
                </a:tc>
                <a:extLst>
                  <a:ext uri="{0D108BD9-81ED-4DB2-BD59-A6C34878D82A}">
                    <a16:rowId xmlns:a16="http://schemas.microsoft.com/office/drawing/2014/main" val="2924090469"/>
                  </a:ext>
                </a:extLst>
              </a:tr>
              <a:tr h="2188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b="0" i="0" u="none" strike="noStrike">
                          <a:solidFill>
                            <a:srgbClr val="000000"/>
                          </a:solidFill>
                          <a:effectLst/>
                          <a:latin typeface="Meiryo UI" panose="020B0604030504040204" pitchFamily="50" charset="-128"/>
                          <a:ea typeface="Meiryo UI" panose="020B0604030504040204" pitchFamily="50" charset="-128"/>
                        </a:rPr>
                        <a:t>スプレー缶</a:t>
                      </a:r>
                    </a:p>
                  </a:txBody>
                  <a:tcPr marL="8980" marR="8980" marT="898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88900" algn="l" fontAlgn="t"/>
                      <a:r>
                        <a:rPr lang="ja-JP" altLang="en-US" sz="1000" u="none" strike="noStrike">
                          <a:effectLst/>
                          <a:latin typeface="Meiryo UI" panose="020B0604030504040204" pitchFamily="50" charset="-128"/>
                          <a:ea typeface="Meiryo UI" panose="020B0604030504040204" pitchFamily="50" charset="-128"/>
                        </a:rPr>
                        <a:t>中身と缶を分解</a:t>
                      </a:r>
                      <a:r>
                        <a:rPr lang="en-US" altLang="ja-JP" sz="1000" u="none" strike="noStrike">
                          <a:effectLst/>
                          <a:latin typeface="Meiryo UI" panose="020B0604030504040204" pitchFamily="50" charset="-128"/>
                          <a:ea typeface="Meiryo UI" panose="020B0604030504040204" pitchFamily="50" charset="-128"/>
                        </a:rPr>
                        <a:t>/</a:t>
                      </a:r>
                      <a:r>
                        <a:rPr lang="ja-JP" altLang="en-US" sz="1000" u="none" strike="noStrike">
                          <a:effectLst/>
                          <a:latin typeface="Meiryo UI" panose="020B0604030504040204" pitchFamily="50" charset="-128"/>
                          <a:ea typeface="Meiryo UI" panose="020B0604030504040204" pitchFamily="50" charset="-128"/>
                        </a:rPr>
                        <a:t>分離する施設</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980" marR="8980" marT="898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3B99A">
                        <a:tint val="40000"/>
                      </a:srgbClr>
                    </a:solidFill>
                  </a:tcPr>
                </a:tc>
                <a:extLst>
                  <a:ext uri="{0D108BD9-81ED-4DB2-BD59-A6C34878D82A}">
                    <a16:rowId xmlns:a16="http://schemas.microsoft.com/office/drawing/2014/main" val="477656247"/>
                  </a:ext>
                </a:extLst>
              </a:tr>
            </a:tbl>
          </a:graphicData>
        </a:graphic>
      </p:graphicFrame>
      <p:sp>
        <p:nvSpPr>
          <p:cNvPr id="40" name="テキスト ボックス 39">
            <a:extLst>
              <a:ext uri="{FF2B5EF4-FFF2-40B4-BE49-F238E27FC236}">
                <a16:creationId xmlns:a16="http://schemas.microsoft.com/office/drawing/2014/main" id="{558571C1-9AA3-9DD7-FF5D-DEAE7C6A29A5}"/>
              </a:ext>
            </a:extLst>
          </p:cNvPr>
          <p:cNvSpPr txBox="1"/>
          <p:nvPr/>
        </p:nvSpPr>
        <p:spPr>
          <a:xfrm>
            <a:off x="455897" y="5942022"/>
            <a:ext cx="3961359" cy="410882"/>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法第</a:t>
            </a:r>
            <a:r>
              <a:rPr kumimoji="1" lang="en-US" altLang="ja-JP"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条の２の５第２項の</a:t>
            </a:r>
            <a:r>
              <a:rPr kumimoji="0" lang="ja-JP" altLang="en-US"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特例規定を活用できなかった施設の一例</a:t>
            </a:r>
            <a:endParaRPr kumimoji="0" lang="en-US" altLang="ja-JP"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（市区町村等に対し実施したアンケート調査の結果より）</a:t>
            </a:r>
          </a:p>
        </p:txBody>
      </p:sp>
      <p:sp>
        <p:nvSpPr>
          <p:cNvPr id="41" name="テキスト ボックス 40">
            <a:extLst>
              <a:ext uri="{FF2B5EF4-FFF2-40B4-BE49-F238E27FC236}">
                <a16:creationId xmlns:a16="http://schemas.microsoft.com/office/drawing/2014/main" id="{37FFCC13-F9E9-B5A4-8851-2F75B2ECB672}"/>
              </a:ext>
            </a:extLst>
          </p:cNvPr>
          <p:cNvSpPr txBox="1"/>
          <p:nvPr/>
        </p:nvSpPr>
        <p:spPr>
          <a:xfrm>
            <a:off x="4612576" y="5970421"/>
            <a:ext cx="4065992" cy="410882"/>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施行令第４条第３号に基づく再委託を活用した際に感じた課題の一例</a:t>
            </a:r>
            <a:endParaRPr kumimoji="0" lang="en-US" altLang="ja-JP"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1" lang="ja-JP" altLang="en-US" sz="10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（市区町村等に対し実施したアンケート調査の結果より）</a:t>
            </a:r>
          </a:p>
        </p:txBody>
      </p:sp>
      <p:sp>
        <p:nvSpPr>
          <p:cNvPr id="42" name="正方形/長方形 41">
            <a:extLst>
              <a:ext uri="{FF2B5EF4-FFF2-40B4-BE49-F238E27FC236}">
                <a16:creationId xmlns:a16="http://schemas.microsoft.com/office/drawing/2014/main" id="{76EB46A5-F487-E6DB-986C-BC7C703869A8}"/>
              </a:ext>
            </a:extLst>
          </p:cNvPr>
          <p:cNvSpPr/>
          <p:nvPr/>
        </p:nvSpPr>
        <p:spPr>
          <a:xfrm>
            <a:off x="4787524" y="3651598"/>
            <a:ext cx="3795687" cy="2224177"/>
          </a:xfrm>
          <a:prstGeom prst="rect">
            <a:avLst/>
          </a:prstGeom>
          <a:solidFill>
            <a:srgbClr val="CFE6DE"/>
          </a:solidFill>
          <a:ln w="12700" cap="flat" cmpd="sng" algn="ctr">
            <a:solidFill>
              <a:sysClr val="windowText" lastClr="000000"/>
            </a:solidFill>
            <a:prstDash val="solid"/>
            <a:miter lim="800000"/>
          </a:ln>
          <a:effectLst/>
        </p:spPr>
        <p:txBody>
          <a:bodyPr lIns="61577" tIns="61577" rIns="61577" bIns="61577" rtlCol="0" anchor="t"/>
          <a:lstStyle/>
          <a:p>
            <a:pPr marL="0" marR="0" lvl="0" indent="0" algn="l" defTabSz="861993" rtl="0" eaLnBrk="1" fontAlgn="auto" latinLnBrk="0" hangingPunct="1">
              <a:lnSpc>
                <a:spcPts val="1368"/>
              </a:lnSpc>
              <a:spcBef>
                <a:spcPts val="0"/>
              </a:spcBef>
              <a:spcAft>
                <a:spcPts val="0"/>
              </a:spcAft>
              <a:buClrTx/>
              <a:buSzTx/>
              <a:buFontTx/>
              <a:buNone/>
              <a:tabLst/>
              <a:defRPr/>
            </a:pP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035" b="1" i="0" u="none" strike="noStrike" kern="0" cap="none" spc="0" normalizeH="0" baseline="0" noProof="0">
                <a:ln>
                  <a:noFill/>
                </a:ln>
                <a:solidFill>
                  <a:prstClr val="black"/>
                </a:solidFill>
                <a:effectLst/>
                <a:uLnTx/>
                <a:uFillTx/>
                <a:latin typeface="Meiryo UI"/>
                <a:ea typeface="Meiryo UI"/>
                <a:cs typeface="+mn-cs"/>
              </a:rPr>
              <a:t>委託事業者の確保</a:t>
            </a: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委託事業者の情報不足、事業者側の制度（特例規定）に関する理解不足。</a:t>
            </a:r>
            <a:endParaRPr kumimoji="0" lang="en-US" altLang="ja-JP" sz="1035" b="0" i="0" u="none" strike="noStrike" kern="0" cap="none" spc="0" normalizeH="0" baseline="0" noProof="0">
              <a:ln>
                <a:noFill/>
              </a:ln>
              <a:solidFill>
                <a:prstClr val="black"/>
              </a:solidFill>
              <a:effectLst/>
              <a:uLnTx/>
              <a:uFillTx/>
              <a:latin typeface="Meiryo UI"/>
              <a:ea typeface="Meiryo UI"/>
              <a:cs typeface="+mn-cs"/>
            </a:endParaRPr>
          </a:p>
          <a:p>
            <a:pPr marL="85302" marR="0" lvl="0" indent="-85302" algn="l" defTabSz="861993" rtl="0" eaLnBrk="1" fontAlgn="auto" latinLnBrk="0" hangingPunct="1">
              <a:lnSpc>
                <a:spcPts val="1368"/>
              </a:lnSpc>
              <a:spcBef>
                <a:spcPts val="513"/>
              </a:spcBef>
              <a:spcAft>
                <a:spcPts val="0"/>
              </a:spcAft>
              <a:buClrTx/>
              <a:buSzTx/>
              <a:buFontTx/>
              <a:buNone/>
              <a:tabLst/>
              <a:defRPr/>
            </a:pP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035" b="1" i="0" u="none" strike="noStrike" kern="0" cap="none" spc="0" normalizeH="0" baseline="0" noProof="0">
                <a:ln>
                  <a:noFill/>
                </a:ln>
                <a:solidFill>
                  <a:prstClr val="black"/>
                </a:solidFill>
                <a:effectLst/>
                <a:uLnTx/>
                <a:uFillTx/>
                <a:latin typeface="Meiryo UI"/>
                <a:ea typeface="Meiryo UI"/>
                <a:cs typeface="+mn-cs"/>
              </a:rPr>
              <a:t>再々委託の禁止</a:t>
            </a: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最終処分に関し再々委託ができず、処理先の確保に、円滑さが損なわれる場面があった。</a:t>
            </a:r>
            <a:endParaRPr kumimoji="0" lang="en-US" altLang="ja-JP" sz="1035" b="0" i="0" u="none" strike="noStrike" kern="0" cap="none" spc="0" normalizeH="0" baseline="0" noProof="0">
              <a:ln>
                <a:noFill/>
              </a:ln>
              <a:solidFill>
                <a:prstClr val="black"/>
              </a:solidFill>
              <a:effectLst/>
              <a:uLnTx/>
              <a:uFillTx/>
              <a:latin typeface="Meiryo UI"/>
              <a:ea typeface="Meiryo UI"/>
              <a:cs typeface="+mn-cs"/>
            </a:endParaRP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再々委託されないか確認が必要。再々委託が必要な場合に、直接委託で対応する必要。</a:t>
            </a:r>
            <a:endParaRPr kumimoji="0" lang="en-US" altLang="ja-JP" sz="1035" b="0" i="0" u="none" strike="noStrike" kern="0" cap="none" spc="0" normalizeH="0" baseline="0" noProof="0">
              <a:ln>
                <a:noFill/>
              </a:ln>
              <a:solidFill>
                <a:prstClr val="black"/>
              </a:solidFill>
              <a:effectLst/>
              <a:uLnTx/>
              <a:uFillTx/>
              <a:latin typeface="Meiryo UI"/>
              <a:ea typeface="Meiryo UI"/>
              <a:cs typeface="+mn-cs"/>
            </a:endParaRPr>
          </a:p>
          <a:p>
            <a:pPr marL="85302" marR="0" lvl="0" indent="-85302" algn="l" defTabSz="861993" rtl="0" eaLnBrk="1" fontAlgn="auto" latinLnBrk="0" hangingPunct="1">
              <a:lnSpc>
                <a:spcPts val="1368"/>
              </a:lnSpc>
              <a:spcBef>
                <a:spcPts val="513"/>
              </a:spcBef>
              <a:spcAft>
                <a:spcPts val="0"/>
              </a:spcAft>
              <a:buClrTx/>
              <a:buSzTx/>
              <a:buFontTx/>
              <a:buNone/>
              <a:tabLst/>
              <a:defRPr/>
            </a:pP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r>
              <a:rPr kumimoji="0" lang="ja-JP" altLang="en-US" sz="1035" b="1" i="0" u="none" strike="noStrike" kern="0" cap="none" spc="0" normalizeH="0" baseline="0" noProof="0">
                <a:ln>
                  <a:noFill/>
                </a:ln>
                <a:solidFill>
                  <a:prstClr val="black"/>
                </a:solidFill>
                <a:effectLst/>
                <a:uLnTx/>
                <a:uFillTx/>
                <a:latin typeface="Meiryo UI"/>
                <a:ea typeface="Meiryo UI"/>
                <a:cs typeface="+mn-cs"/>
              </a:rPr>
              <a:t>対象となる災害の判断基準</a:t>
            </a:r>
            <a:r>
              <a:rPr kumimoji="0" lang="en-US" altLang="ja-JP" sz="1035" b="1" i="0" u="none" strike="noStrike" kern="0" cap="none" spc="0" normalizeH="0" baseline="0" noProof="0">
                <a:ln>
                  <a:noFill/>
                </a:ln>
                <a:solidFill>
                  <a:prstClr val="black"/>
                </a:solidFill>
                <a:effectLst/>
                <a:uLnTx/>
                <a:uFillTx/>
                <a:latin typeface="Meiryo UI"/>
                <a:ea typeface="Meiryo UI"/>
                <a:cs typeface="+mn-cs"/>
              </a:rPr>
              <a:t>】</a:t>
            </a:r>
          </a:p>
          <a:p>
            <a:pPr marL="85302" marR="0" lvl="0" indent="-85302" algn="l" defTabSz="861993" rtl="0" eaLnBrk="1" fontAlgn="auto" latinLnBrk="0" hangingPunct="1">
              <a:lnSpc>
                <a:spcPts val="1368"/>
              </a:lnSpc>
              <a:spcBef>
                <a:spcPts val="0"/>
              </a:spcBef>
              <a:spcAft>
                <a:spcPts val="0"/>
              </a:spcAft>
              <a:buClrTx/>
              <a:buSzTx/>
              <a:buFont typeface="Wingdings" panose="05000000000000000000" pitchFamily="2" charset="2"/>
              <a:buChar char="l"/>
              <a:tabLst/>
              <a:defRPr/>
            </a:pPr>
            <a:r>
              <a:rPr kumimoji="0" lang="ja-JP" altLang="en-US" sz="1035" b="0" i="0" u="none" strike="noStrike" kern="0" cap="none" spc="0" normalizeH="0" baseline="0" noProof="0">
                <a:ln>
                  <a:noFill/>
                </a:ln>
                <a:solidFill>
                  <a:prstClr val="black"/>
                </a:solidFill>
                <a:effectLst/>
                <a:uLnTx/>
                <a:uFillTx/>
                <a:latin typeface="Meiryo UI"/>
                <a:ea typeface="Meiryo UI"/>
                <a:cs typeface="+mn-cs"/>
              </a:rPr>
              <a:t>「非常災害時」の判断基準が不明瞭で、非常災害とする判断に時間を要した。</a:t>
            </a:r>
          </a:p>
        </p:txBody>
      </p:sp>
      <p:sp>
        <p:nvSpPr>
          <p:cNvPr id="2" name="テキスト ボックス 1">
            <a:extLst>
              <a:ext uri="{FF2B5EF4-FFF2-40B4-BE49-F238E27FC236}">
                <a16:creationId xmlns:a16="http://schemas.microsoft.com/office/drawing/2014/main" id="{517C5E7A-683C-744A-B796-9AE5DA536500}"/>
              </a:ext>
            </a:extLst>
          </p:cNvPr>
          <p:cNvSpPr txBox="1"/>
          <p:nvPr/>
        </p:nvSpPr>
        <p:spPr>
          <a:xfrm>
            <a:off x="451492" y="1056723"/>
            <a:ext cx="4177747" cy="324576"/>
          </a:xfrm>
          <a:prstGeom prst="rect">
            <a:avLst/>
          </a:prstGeom>
          <a:solidFill>
            <a:srgbClr val="F79646"/>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rPr>
              <a:t>現状と課題等（災害廃棄物処理に係る特例措置）</a:t>
            </a:r>
          </a:p>
        </p:txBody>
      </p:sp>
      <p:sp>
        <p:nvSpPr>
          <p:cNvPr id="4" name="テキスト ボックス 3">
            <a:extLst>
              <a:ext uri="{FF2B5EF4-FFF2-40B4-BE49-F238E27FC236}">
                <a16:creationId xmlns:a16="http://schemas.microsoft.com/office/drawing/2014/main" id="{A985CA74-16F3-9893-EBE8-4B565F262276}"/>
              </a:ext>
            </a:extLst>
          </p:cNvPr>
          <p:cNvSpPr txBox="1"/>
          <p:nvPr/>
        </p:nvSpPr>
        <p:spPr>
          <a:xfrm>
            <a:off x="8783386" y="-28437"/>
            <a:ext cx="307884" cy="326585"/>
          </a:xfrm>
          <a:prstGeom prst="rect">
            <a:avLst/>
          </a:prstGeom>
          <a:noFill/>
        </p:spPr>
        <p:txBody>
          <a:bodyPr wrap="non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593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9865C3-F558-E2BF-AE55-BC5CECCE8492}"/>
              </a:ext>
            </a:extLst>
          </p:cNvPr>
          <p:cNvSpPr/>
          <p:nvPr/>
        </p:nvSpPr>
        <p:spPr>
          <a:xfrm>
            <a:off x="8719025" y="6342399"/>
            <a:ext cx="314139" cy="39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0E2D24B1-5ECC-82A9-AAAC-65BA189B690B}"/>
              </a:ext>
            </a:extLst>
          </p:cNvPr>
          <p:cNvSpPr txBox="1"/>
          <p:nvPr/>
        </p:nvSpPr>
        <p:spPr>
          <a:xfrm>
            <a:off x="112828" y="282714"/>
            <a:ext cx="8429401" cy="553998"/>
          </a:xfrm>
          <a:prstGeom prst="rect">
            <a:avLst/>
          </a:prstGeom>
          <a:noFill/>
        </p:spPr>
        <p:txBody>
          <a:bodyPr wrap="square" anchor="ctr">
            <a:spAutoFit/>
          </a:bodyPr>
          <a:lstStyle/>
          <a:p>
            <a:pPr marL="8060" marR="0" lvl="1" indent="0" algn="l" defTabSz="861993" rtl="0" eaLnBrk="1" fontAlgn="auto" latinLnBrk="0" hangingPunct="1">
              <a:lnSpc>
                <a:spcPts val="1509"/>
              </a:lnSpc>
              <a:spcBef>
                <a:spcPts val="0"/>
              </a:spcBef>
              <a:spcAft>
                <a:spcPts val="565"/>
              </a:spcAft>
              <a:buClrTx/>
              <a:buSzTx/>
              <a:buFontTx/>
              <a:buNone/>
              <a:tabLst/>
              <a:defRPr/>
            </a:pPr>
            <a:r>
              <a:rPr kumimoji="0" lang="ja-JP" altLang="en-US" sz="1697" b="1" i="0" u="none" strike="noStrike" kern="0" cap="none" spc="0" normalizeH="0" baseline="0" noProof="0">
                <a:ln>
                  <a:noFill/>
                </a:ln>
                <a:solidFill>
                  <a:prstClr val="white"/>
                </a:solidFill>
                <a:effectLst/>
                <a:uLnTx/>
                <a:uFillTx/>
                <a:latin typeface="Meiryo UI"/>
                <a:ea typeface="Meiryo UI"/>
                <a:cs typeface="+mn-cs"/>
              </a:rPr>
              <a:t>　制度的措置③</a:t>
            </a:r>
            <a:endParaRPr kumimoji="0" lang="en-US" altLang="ja-JP" sz="1697" b="1" i="0" u="none" strike="noStrike" kern="0" cap="none" spc="0" normalizeH="0" baseline="0" noProof="0">
              <a:ln>
                <a:noFill/>
              </a:ln>
              <a:solidFill>
                <a:prstClr val="white"/>
              </a:solidFill>
              <a:effectLst/>
              <a:uLnTx/>
              <a:uFillTx/>
              <a:latin typeface="Meiryo UI"/>
              <a:ea typeface="Meiryo UI"/>
              <a:cs typeface="+mn-cs"/>
            </a:endParaRPr>
          </a:p>
          <a:p>
            <a:pPr marL="8060" marR="0" lvl="1" indent="0" algn="l" defTabSz="861993" rtl="0" eaLnBrk="1" fontAlgn="auto" latinLnBrk="0" hangingPunct="1">
              <a:lnSpc>
                <a:spcPts val="1509"/>
              </a:lnSpc>
              <a:spcBef>
                <a:spcPts val="0"/>
              </a:spcBef>
              <a:spcAft>
                <a:spcPts val="565"/>
              </a:spcAft>
              <a:buClrTx/>
              <a:buSzTx/>
              <a:buFontTx/>
              <a:buNone/>
              <a:tabLst/>
              <a:defRPr/>
            </a:pPr>
            <a:r>
              <a:rPr kumimoji="0" lang="ja-JP" altLang="en-US" sz="1697" b="1" i="0" u="none" strike="noStrike" kern="0" cap="none" spc="0" normalizeH="0" baseline="0" noProof="0">
                <a:ln>
                  <a:noFill/>
                </a:ln>
                <a:solidFill>
                  <a:prstClr val="white"/>
                </a:solidFill>
                <a:effectLst/>
                <a:uLnTx/>
                <a:uFillTx/>
                <a:latin typeface="Meiryo UI"/>
                <a:ea typeface="Meiryo UI"/>
                <a:cs typeface="+mn-cs"/>
              </a:rPr>
              <a:t>　　廃棄物最終処分場での災害廃棄物の受入容量確保に係る特例制度の創設</a:t>
            </a:r>
            <a:endParaRPr kumimoji="0" lang="en-US" altLang="ja-JP" sz="1697" b="1" i="0" u="none" strike="noStrike" kern="0" cap="none" spc="0" normalizeH="0" baseline="0" noProof="0">
              <a:ln>
                <a:noFill/>
              </a:ln>
              <a:solidFill>
                <a:prstClr val="white"/>
              </a:solidFill>
              <a:effectLst/>
              <a:uLnTx/>
              <a:uFillTx/>
              <a:latin typeface="Meiryo UI"/>
              <a:ea typeface="Meiryo UI"/>
              <a:cs typeface="+mn-cs"/>
            </a:endParaRPr>
          </a:p>
        </p:txBody>
      </p:sp>
      <p:sp>
        <p:nvSpPr>
          <p:cNvPr id="43" name="四角形: 角を丸くする 42">
            <a:extLst>
              <a:ext uri="{FF2B5EF4-FFF2-40B4-BE49-F238E27FC236}">
                <a16:creationId xmlns:a16="http://schemas.microsoft.com/office/drawing/2014/main" id="{E16E4D9C-9D4A-FC87-5604-6436FA15D5A4}"/>
              </a:ext>
            </a:extLst>
          </p:cNvPr>
          <p:cNvSpPr/>
          <p:nvPr/>
        </p:nvSpPr>
        <p:spPr>
          <a:xfrm>
            <a:off x="357300" y="1348834"/>
            <a:ext cx="8429401" cy="5113265"/>
          </a:xfrm>
          <a:prstGeom prst="roundRect">
            <a:avLst>
              <a:gd name="adj" fmla="val 6308"/>
            </a:avLst>
          </a:prstGeom>
          <a:solidFill>
            <a:sysClr val="window" lastClr="FFFFFF"/>
          </a:solidFill>
          <a:ln w="25400" cap="flat" cmpd="sng" algn="ctr">
            <a:solidFill>
              <a:srgbClr val="4BACC6"/>
            </a:solidFill>
            <a:prstDash val="solid"/>
          </a:ln>
          <a:effectLst/>
        </p:spPr>
        <p:txBody>
          <a:bodyPr tIns="101816" rtlCol="0" anchor="ctr"/>
          <a:lstStyle/>
          <a:p>
            <a:pPr marL="269373" marR="0" lvl="0" indent="-269373" algn="l" defTabSz="861993"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ja-JP" altLang="en-US" sz="1509"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a:extLst>
              <a:ext uri="{FF2B5EF4-FFF2-40B4-BE49-F238E27FC236}">
                <a16:creationId xmlns:a16="http://schemas.microsoft.com/office/drawing/2014/main" id="{48F67103-0A6F-991B-875F-604482868B18}"/>
              </a:ext>
            </a:extLst>
          </p:cNvPr>
          <p:cNvSpPr txBox="1"/>
          <p:nvPr/>
        </p:nvSpPr>
        <p:spPr>
          <a:xfrm>
            <a:off x="344083" y="1131868"/>
            <a:ext cx="3050835" cy="324576"/>
          </a:xfrm>
          <a:prstGeom prst="rect">
            <a:avLst/>
          </a:prstGeom>
          <a:solidFill>
            <a:srgbClr val="4BACC6"/>
          </a:solidFill>
          <a:ln>
            <a:noFill/>
          </a:ln>
          <a:effectLst/>
        </p:spPr>
        <p:txBody>
          <a:bodyPr wrap="non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509"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rPr>
              <a:t>現状と課題等（廃棄物最終処分場）</a:t>
            </a:r>
          </a:p>
        </p:txBody>
      </p:sp>
      <p:sp>
        <p:nvSpPr>
          <p:cNvPr id="45" name="テキスト ボックス 44">
            <a:extLst>
              <a:ext uri="{FF2B5EF4-FFF2-40B4-BE49-F238E27FC236}">
                <a16:creationId xmlns:a16="http://schemas.microsoft.com/office/drawing/2014/main" id="{7F6A43AE-9836-DF81-BD88-06D293C5AB16}"/>
              </a:ext>
            </a:extLst>
          </p:cNvPr>
          <p:cNvSpPr txBox="1"/>
          <p:nvPr/>
        </p:nvSpPr>
        <p:spPr>
          <a:xfrm>
            <a:off x="448234" y="1494294"/>
            <a:ext cx="8201735" cy="1308692"/>
          </a:xfrm>
          <a:prstGeom prst="rect">
            <a:avLst/>
          </a:prstGeom>
          <a:solidFill>
            <a:sysClr val="window" lastClr="FFFFFF"/>
          </a:solidFill>
          <a:ln w="3175" cap="flat" cmpd="sng" algn="ctr">
            <a:solidFill>
              <a:sysClr val="windowText" lastClr="000000"/>
            </a:solidFill>
            <a:prstDash val="solid"/>
          </a:ln>
          <a:effectLst/>
        </p:spPr>
        <p:txBody>
          <a:bodyPr wrap="square" rtlCol="0">
            <a:spAutoFit/>
          </a:bodyPr>
          <a:lstStyle/>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29"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129"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年度末時点で、全国市町村が所有する</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一般廃棄物最終処分場の残余容量は</a:t>
            </a:r>
            <a:r>
              <a:rPr kumimoji="0" lang="en-US" altLang="ja-JP"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96,663</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千㎥</a:t>
            </a:r>
            <a:r>
              <a:rPr kumimoji="0" lang="ja-JP" altLang="en-US" sz="1129"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残余年数は約</a:t>
            </a:r>
            <a:r>
              <a:rPr kumimoji="0" lang="en-US" altLang="ja-JP"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23.4</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a:t>
            </a:r>
            <a:endParaRPr kumimoji="0" lang="en-US" altLang="ja-JP"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29"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129"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年度末時点で、全国自治体及び民間事業者が所有する</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産業廃棄物最終処分場の残余容量は</a:t>
            </a:r>
            <a:r>
              <a:rPr kumimoji="0" lang="en-US" altLang="ja-JP"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1.71</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億㎥</a:t>
            </a:r>
            <a:r>
              <a:rPr kumimoji="0" lang="ja-JP" altLang="en-US" sz="1129"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残余年数は約</a:t>
            </a:r>
            <a:r>
              <a:rPr kumimoji="0" lang="en-US" altLang="ja-JP"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19.7</a:t>
            </a:r>
            <a:r>
              <a:rPr kumimoji="0" lang="ja-JP" altLang="en-US"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a:t>
            </a:r>
            <a:endParaRPr kumimoji="0" lang="en-US" altLang="ja-JP" sz="1129" b="0" i="0" u="none" strike="noStrike" kern="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29"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大規模災害時には全体で数千万トンの災害廃棄物が発生するため、再生利用等を実施した上で、相当数の最終処分場の確保が求められる</a:t>
            </a:r>
            <a:endParaRPr kumimoji="0" lang="en-US" altLang="ja-JP" sz="1129"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1623" marR="0" lvl="0" indent="-161623" algn="l" defTabSz="4309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29"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方で、廃棄物最終処分場は立地地域の合意形成を含めた施設整備に長期間を有するため、このような状況下において、民間の廃棄物最終処分場が災害廃棄物を受け入れた場合に施設の処理能力が大幅に減少し、通常の事業に支障を来すおそれがあり、民間最終処分場での災害廃棄物の受入れを促進する措置の必要性について事業者団体から懸念・要望が示されている。</a:t>
            </a:r>
            <a:endParaRPr kumimoji="0" lang="en-US" altLang="ja-JP" sz="1129" b="0" i="0" u="none" strike="noStrike" kern="0" cap="none" spc="-47"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6" name="図 45">
            <a:extLst>
              <a:ext uri="{FF2B5EF4-FFF2-40B4-BE49-F238E27FC236}">
                <a16:creationId xmlns:a16="http://schemas.microsoft.com/office/drawing/2014/main" id="{B3CEDE08-BC05-1D33-019B-05EF4F1E6583}"/>
              </a:ext>
            </a:extLst>
          </p:cNvPr>
          <p:cNvPicPr>
            <a:picLocks noChangeAspect="1"/>
          </p:cNvPicPr>
          <p:nvPr/>
        </p:nvPicPr>
        <p:blipFill>
          <a:blip r:embed="rId2"/>
          <a:stretch>
            <a:fillRect/>
          </a:stretch>
        </p:blipFill>
        <p:spPr>
          <a:xfrm>
            <a:off x="743794" y="2917999"/>
            <a:ext cx="3605030" cy="2158003"/>
          </a:xfrm>
          <a:prstGeom prst="rect">
            <a:avLst/>
          </a:prstGeom>
        </p:spPr>
      </p:pic>
      <p:sp>
        <p:nvSpPr>
          <p:cNvPr id="47" name="テキスト ボックス 46">
            <a:extLst>
              <a:ext uri="{FF2B5EF4-FFF2-40B4-BE49-F238E27FC236}">
                <a16:creationId xmlns:a16="http://schemas.microsoft.com/office/drawing/2014/main" id="{768DFC8D-1089-10E4-FCA2-FD302092C101}"/>
              </a:ext>
            </a:extLst>
          </p:cNvPr>
          <p:cNvSpPr txBox="1"/>
          <p:nvPr/>
        </p:nvSpPr>
        <p:spPr>
          <a:xfrm>
            <a:off x="1303482" y="5085351"/>
            <a:ext cx="2682944" cy="526683"/>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最終処分場の残余容量及び残余年数の推移</a:t>
            </a:r>
            <a:endParaRPr kumimoji="0" lang="en-US" altLang="ja-JP"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（一般廃棄物）（令和４年度末時点）</a:t>
            </a:r>
            <a:endParaRPr kumimoji="1" lang="en-US" altLang="ja-JP"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テキスト ボックス 47">
            <a:extLst>
              <a:ext uri="{FF2B5EF4-FFF2-40B4-BE49-F238E27FC236}">
                <a16:creationId xmlns:a16="http://schemas.microsoft.com/office/drawing/2014/main" id="{1F64EF9A-9115-9367-E42B-70F595D25EBE}"/>
              </a:ext>
            </a:extLst>
          </p:cNvPr>
          <p:cNvSpPr txBox="1"/>
          <p:nvPr/>
        </p:nvSpPr>
        <p:spPr>
          <a:xfrm>
            <a:off x="5295007" y="5072756"/>
            <a:ext cx="2682944" cy="526683"/>
          </a:xfrm>
          <a:prstGeom prst="rect">
            <a:avLst/>
          </a:prstGeom>
          <a:noFill/>
        </p:spPr>
        <p:txBody>
          <a:bodyPr wrap="square" rtlCol="0">
            <a:spAutoFit/>
          </a:bodyPr>
          <a:lstStyle/>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最終処分場の残余容量及び残余年数の推移</a:t>
            </a:r>
            <a:endParaRPr kumimoji="0" lang="en-US" altLang="ja-JP"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r>
              <a:rPr kumimoji="0"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（産業廃棄物）（令和３年度末時点）</a:t>
            </a:r>
            <a:endParaRPr kumimoji="1" lang="en-US" altLang="ja-JP"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30997" rtl="0" eaLnBrk="1" fontAlgn="auto" latinLnBrk="0" hangingPunct="1">
              <a:lnSpc>
                <a:spcPct val="100000"/>
              </a:lnSpc>
              <a:spcBef>
                <a:spcPts val="0"/>
              </a:spcBef>
              <a:spcAft>
                <a:spcPts val="0"/>
              </a:spcAft>
              <a:buClrTx/>
              <a:buSzTx/>
              <a:buFontTx/>
              <a:buNone/>
              <a:tabLst/>
              <a:defRPr/>
            </a:pPr>
            <a:endParaRPr kumimoji="1" lang="ja-JP" altLang="en-US" sz="94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9" name="図 48">
            <a:extLst>
              <a:ext uri="{FF2B5EF4-FFF2-40B4-BE49-F238E27FC236}">
                <a16:creationId xmlns:a16="http://schemas.microsoft.com/office/drawing/2014/main" id="{EC5BD221-4610-5EB9-AAC9-CD635878D9E8}"/>
              </a:ext>
            </a:extLst>
          </p:cNvPr>
          <p:cNvPicPr>
            <a:picLocks noChangeAspect="1"/>
          </p:cNvPicPr>
          <p:nvPr/>
        </p:nvPicPr>
        <p:blipFill>
          <a:blip r:embed="rId3"/>
          <a:srcRect l="15644" t="42458" r="66336" b="19438"/>
          <a:stretch/>
        </p:blipFill>
        <p:spPr>
          <a:xfrm>
            <a:off x="4592284" y="2927950"/>
            <a:ext cx="3697046" cy="2092170"/>
          </a:xfrm>
          <a:prstGeom prst="rect">
            <a:avLst/>
          </a:prstGeom>
        </p:spPr>
      </p:pic>
      <p:sp>
        <p:nvSpPr>
          <p:cNvPr id="50" name="楕円 49">
            <a:extLst>
              <a:ext uri="{FF2B5EF4-FFF2-40B4-BE49-F238E27FC236}">
                <a16:creationId xmlns:a16="http://schemas.microsoft.com/office/drawing/2014/main" id="{AF5CEBCF-A0B3-62EF-9417-43771BD74A2B}"/>
              </a:ext>
            </a:extLst>
          </p:cNvPr>
          <p:cNvSpPr/>
          <p:nvPr/>
        </p:nvSpPr>
        <p:spPr>
          <a:xfrm>
            <a:off x="2446023" y="5627380"/>
            <a:ext cx="1963851" cy="724657"/>
          </a:xfrm>
          <a:prstGeom prst="ellipse">
            <a:avLst/>
          </a:prstGeom>
          <a:solidFill>
            <a:srgbClr val="FFC000"/>
          </a:solidFill>
          <a:ln w="19050" cap="flat" cmpd="sng" algn="ctr">
            <a:solidFill>
              <a:sysClr val="window" lastClr="FFFFFF"/>
            </a:solidFill>
            <a:prstDash val="solid"/>
            <a:miter lim="800000"/>
          </a:ln>
          <a:effectLst/>
        </p:spPr>
        <p:txBody>
          <a:bodyPr lIns="0" tIns="0" rIns="0" bIns="0"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ja-JP" altLang="en-US" sz="1320" b="1" i="0" u="none" strike="noStrike" kern="0" cap="none" spc="0" normalizeH="0" baseline="0" noProof="0">
              <a:ln>
                <a:noFill/>
              </a:ln>
              <a:solidFill>
                <a:prstClr val="black"/>
              </a:solidFill>
              <a:effectLst/>
              <a:uLnTx/>
              <a:uFillTx/>
              <a:latin typeface="Meiryo UI"/>
              <a:ea typeface="Meiryo UI"/>
              <a:cs typeface="+mn-cs"/>
            </a:endParaRPr>
          </a:p>
        </p:txBody>
      </p:sp>
      <p:sp>
        <p:nvSpPr>
          <p:cNvPr id="51" name="楕円 113">
            <a:extLst>
              <a:ext uri="{FF2B5EF4-FFF2-40B4-BE49-F238E27FC236}">
                <a16:creationId xmlns:a16="http://schemas.microsoft.com/office/drawing/2014/main" id="{32F73A63-8CFD-347C-49BC-5562A45182AB}"/>
              </a:ext>
            </a:extLst>
          </p:cNvPr>
          <p:cNvSpPr/>
          <p:nvPr/>
        </p:nvSpPr>
        <p:spPr>
          <a:xfrm>
            <a:off x="2434030" y="5603166"/>
            <a:ext cx="1963852" cy="725381"/>
          </a:xfrm>
          <a:custGeom>
            <a:avLst/>
            <a:gdLst>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6358"/>
              <a:gd name="connsiteX1" fmla="*/ 1119219 w 2238438"/>
              <a:gd name="connsiteY1" fmla="*/ 0 h 1026358"/>
              <a:gd name="connsiteX2" fmla="*/ 2238438 w 2238438"/>
              <a:gd name="connsiteY2" fmla="*/ 513179 h 1026358"/>
              <a:gd name="connsiteX3" fmla="*/ 1119219 w 2238438"/>
              <a:gd name="connsiteY3" fmla="*/ 1026358 h 1026358"/>
              <a:gd name="connsiteX4" fmla="*/ 0 w 2238438"/>
              <a:gd name="connsiteY4" fmla="*/ 513179 h 1026358"/>
              <a:gd name="connsiteX0" fmla="*/ 0 w 2238438"/>
              <a:gd name="connsiteY0" fmla="*/ 513179 h 1027384"/>
              <a:gd name="connsiteX1" fmla="*/ 1119219 w 2238438"/>
              <a:gd name="connsiteY1" fmla="*/ 0 h 1027384"/>
              <a:gd name="connsiteX2" fmla="*/ 2238438 w 2238438"/>
              <a:gd name="connsiteY2" fmla="*/ 513179 h 1027384"/>
              <a:gd name="connsiteX3" fmla="*/ 1119219 w 2238438"/>
              <a:gd name="connsiteY3" fmla="*/ 1026358 h 1027384"/>
              <a:gd name="connsiteX4" fmla="*/ 0 w 2238438"/>
              <a:gd name="connsiteY4" fmla="*/ 513179 h 1027384"/>
              <a:gd name="connsiteX0" fmla="*/ 0 w 2238438"/>
              <a:gd name="connsiteY0" fmla="*/ 513179 h 1027384"/>
              <a:gd name="connsiteX1" fmla="*/ 1119219 w 2238438"/>
              <a:gd name="connsiteY1" fmla="*/ 0 h 1027384"/>
              <a:gd name="connsiteX2" fmla="*/ 2238438 w 2238438"/>
              <a:gd name="connsiteY2" fmla="*/ 513179 h 1027384"/>
              <a:gd name="connsiteX3" fmla="*/ 1119219 w 2238438"/>
              <a:gd name="connsiteY3" fmla="*/ 1026358 h 1027384"/>
              <a:gd name="connsiteX4" fmla="*/ 0 w 2238438"/>
              <a:gd name="connsiteY4" fmla="*/ 513179 h 1027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438" h="1027384">
                <a:moveTo>
                  <a:pt x="0" y="513179"/>
                </a:moveTo>
                <a:cubicBezTo>
                  <a:pt x="0" y="229758"/>
                  <a:pt x="501091" y="0"/>
                  <a:pt x="1119219" y="0"/>
                </a:cubicBezTo>
                <a:cubicBezTo>
                  <a:pt x="1737347" y="0"/>
                  <a:pt x="2238438" y="229758"/>
                  <a:pt x="2238438" y="513179"/>
                </a:cubicBezTo>
                <a:cubicBezTo>
                  <a:pt x="1662175" y="377500"/>
                  <a:pt x="1689722" y="1007308"/>
                  <a:pt x="1119219" y="1026358"/>
                </a:cubicBezTo>
                <a:cubicBezTo>
                  <a:pt x="548716" y="1045408"/>
                  <a:pt x="0" y="796600"/>
                  <a:pt x="0" y="513179"/>
                </a:cubicBezTo>
                <a:close/>
              </a:path>
            </a:pathLst>
          </a:custGeom>
          <a:solidFill>
            <a:srgbClr val="ED7D31">
              <a:lumMod val="50000"/>
            </a:srgbClr>
          </a:solidFill>
          <a:ln w="6350" cap="flat" cmpd="sng" algn="ctr">
            <a:noFill/>
            <a:prstDash val="solid"/>
            <a:miter lim="800000"/>
          </a:ln>
          <a:effectLst/>
        </p:spPr>
        <p:txBody>
          <a:bodyPr lIns="0" tIns="0" rIns="0" bIns="0"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0" lang="ja-JP" altLang="en-US" sz="1320" b="1" i="0" u="none" strike="noStrike" kern="0" cap="none" spc="0" normalizeH="0" baseline="0" noProof="0">
                <a:ln>
                  <a:noFill/>
                </a:ln>
                <a:solidFill>
                  <a:prstClr val="white"/>
                </a:solidFill>
                <a:effectLst/>
                <a:uLnTx/>
                <a:uFillTx/>
                <a:latin typeface="Meiryo UI"/>
                <a:ea typeface="Meiryo UI"/>
                <a:cs typeface="+mn-cs"/>
              </a:rPr>
              <a:t>民間所有の</a:t>
            </a:r>
            <a:endParaRPr kumimoji="0" lang="en-US" altLang="ja-JP" sz="1320" b="1" i="0" u="none" strike="noStrike" kern="0" cap="none" spc="0" normalizeH="0" baseline="0" noProof="0">
              <a:ln>
                <a:noFill/>
              </a:ln>
              <a:solidFill>
                <a:prstClr val="white"/>
              </a:solidFill>
              <a:effectLst/>
              <a:uLnTx/>
              <a:uFillTx/>
              <a:latin typeface="Meiryo UI"/>
              <a:ea typeface="Meiryo UI"/>
              <a:cs typeface="+mn-cs"/>
            </a:endParaRPr>
          </a:p>
          <a:p>
            <a:pPr marL="0" marR="0" lvl="0" indent="0" algn="ctr" defTabSz="861993" rtl="0" eaLnBrk="1" fontAlgn="auto" latinLnBrk="0" hangingPunct="1">
              <a:lnSpc>
                <a:spcPct val="100000"/>
              </a:lnSpc>
              <a:spcBef>
                <a:spcPts val="0"/>
              </a:spcBef>
              <a:spcAft>
                <a:spcPts val="0"/>
              </a:spcAft>
              <a:buClrTx/>
              <a:buSzTx/>
              <a:buFontTx/>
              <a:buNone/>
              <a:tabLst/>
              <a:defRPr/>
            </a:pPr>
            <a:r>
              <a:rPr kumimoji="0" lang="ja-JP" altLang="en-US" sz="1320" b="1" i="0" u="none" strike="noStrike" kern="0" cap="none" spc="0" normalizeH="0" baseline="0" noProof="0">
                <a:ln>
                  <a:noFill/>
                </a:ln>
                <a:solidFill>
                  <a:prstClr val="white"/>
                </a:solidFill>
                <a:effectLst/>
                <a:uLnTx/>
                <a:uFillTx/>
                <a:latin typeface="Meiryo UI"/>
                <a:ea typeface="Meiryo UI"/>
                <a:cs typeface="+mn-cs"/>
              </a:rPr>
              <a:t>廃棄物最終処分場</a:t>
            </a:r>
            <a:endParaRPr kumimoji="0" lang="ja-JP" altLang="en-US" sz="1509" b="1" i="0" u="none" strike="noStrike" kern="0" cap="none" spc="0" normalizeH="0" baseline="0" noProof="0">
              <a:ln>
                <a:noFill/>
              </a:ln>
              <a:solidFill>
                <a:prstClr val="white"/>
              </a:solidFill>
              <a:effectLst/>
              <a:uLnTx/>
              <a:uFillTx/>
              <a:latin typeface="Meiryo UI"/>
              <a:ea typeface="Meiryo UI"/>
              <a:cs typeface="+mn-cs"/>
            </a:endParaRPr>
          </a:p>
        </p:txBody>
      </p:sp>
      <p:sp>
        <p:nvSpPr>
          <p:cNvPr id="52" name="吹き出し: 角を丸めた四角形 51">
            <a:extLst>
              <a:ext uri="{FF2B5EF4-FFF2-40B4-BE49-F238E27FC236}">
                <a16:creationId xmlns:a16="http://schemas.microsoft.com/office/drawing/2014/main" id="{14AEE3A9-BA08-ED26-3BB8-E3CD7A8AC758}"/>
              </a:ext>
            </a:extLst>
          </p:cNvPr>
          <p:cNvSpPr/>
          <p:nvPr/>
        </p:nvSpPr>
        <p:spPr>
          <a:xfrm>
            <a:off x="4572000" y="5689746"/>
            <a:ext cx="2834564" cy="556712"/>
          </a:xfrm>
          <a:prstGeom prst="wedgeRoundRectCallout">
            <a:avLst>
              <a:gd name="adj1" fmla="val -61997"/>
              <a:gd name="adj2" fmla="val 16737"/>
              <a:gd name="adj3" fmla="val 16667"/>
            </a:avLst>
          </a:prstGeom>
          <a:solidFill>
            <a:sysClr val="window" lastClr="FFFFFF"/>
          </a:solidFill>
          <a:ln w="25400" cap="flat" cmpd="sng" algn="ctr">
            <a:solidFill>
              <a:srgbClr val="FFC000"/>
            </a:solidFill>
            <a:prstDash val="solid"/>
            <a:miter lim="800000"/>
          </a:ln>
          <a:effectLst/>
        </p:spPr>
        <p:txBody>
          <a:bodyPr lIns="0" tIns="0" rIns="0" bIns="0" rtlCol="0" anchor="ct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ja-JP" altLang="en-US" sz="1037" b="0" i="0" u="none" strike="noStrike" kern="0" cap="none" spc="0" normalizeH="0" baseline="0" noProof="0">
                <a:ln>
                  <a:noFill/>
                </a:ln>
                <a:solidFill>
                  <a:prstClr val="black"/>
                </a:solidFill>
                <a:effectLst/>
                <a:uLnTx/>
                <a:uFillTx/>
                <a:latin typeface="Meiryo UI"/>
                <a:ea typeface="Meiryo UI"/>
                <a:cs typeface="+mn-cs"/>
              </a:rPr>
              <a:t>大規模災害時に備え、市町村による災害廃棄物の受入容量を事前確保するといった対応の必要性</a:t>
            </a:r>
          </a:p>
        </p:txBody>
      </p:sp>
      <p:sp>
        <p:nvSpPr>
          <p:cNvPr id="3" name="テキスト ボックス 2">
            <a:extLst>
              <a:ext uri="{FF2B5EF4-FFF2-40B4-BE49-F238E27FC236}">
                <a16:creationId xmlns:a16="http://schemas.microsoft.com/office/drawing/2014/main" id="{71457168-4B35-35A3-F89E-6A439F636537}"/>
              </a:ext>
            </a:extLst>
          </p:cNvPr>
          <p:cNvSpPr txBox="1"/>
          <p:nvPr/>
        </p:nvSpPr>
        <p:spPr>
          <a:xfrm>
            <a:off x="8783386" y="-28437"/>
            <a:ext cx="307884" cy="326585"/>
          </a:xfrm>
          <a:prstGeom prst="rect">
            <a:avLst/>
          </a:prstGeom>
          <a:noFill/>
        </p:spPr>
        <p:txBody>
          <a:bodyPr wrap="non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90240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A634-6253-CA37-8F9E-38612F36FBB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F826187-A945-8D1A-F7B5-921689441673}"/>
              </a:ext>
            </a:extLst>
          </p:cNvPr>
          <p:cNvSpPr>
            <a:spLocks noGrp="1"/>
          </p:cNvSpPr>
          <p:nvPr>
            <p:ph type="title"/>
          </p:nvPr>
        </p:nvSpPr>
        <p:spPr>
          <a:xfrm>
            <a:off x="250825" y="188640"/>
            <a:ext cx="7831071" cy="576064"/>
          </a:xfrm>
        </p:spPr>
        <p:txBody>
          <a:bodyPr/>
          <a:lstStyle/>
          <a:p>
            <a:pPr algn="ctr" defTabSz="422041"/>
            <a:r>
              <a:rPr lang="ja-JP" altLang="en-US" sz="2000" b="1">
                <a:solidFill>
                  <a:prstClr val="white"/>
                </a:solidFill>
              </a:rPr>
              <a:t>今後の廃棄物処理制度の検討に向けた中間取りまとめ</a:t>
            </a:r>
            <a:br>
              <a:rPr lang="en-US" altLang="ja-JP" sz="2000" b="1">
                <a:solidFill>
                  <a:prstClr val="white"/>
                </a:solidFill>
              </a:rPr>
            </a:br>
            <a:r>
              <a:rPr lang="ja-JP" altLang="en-US" sz="2000" b="1">
                <a:solidFill>
                  <a:prstClr val="white"/>
                </a:solidFill>
              </a:rPr>
              <a:t> （災害廃棄物関連抜粋</a:t>
            </a:r>
            <a:r>
              <a:rPr lang="ja-JP" altLang="en-US" sz="2000">
                <a:solidFill>
                  <a:prstClr val="white"/>
                </a:solidFill>
              </a:rPr>
              <a:t>①</a:t>
            </a:r>
            <a:r>
              <a:rPr lang="ja-JP" altLang="en-US" sz="2000" b="1">
                <a:solidFill>
                  <a:prstClr val="white"/>
                </a:solidFill>
              </a:rPr>
              <a:t>）</a:t>
            </a:r>
          </a:p>
        </p:txBody>
      </p:sp>
      <p:sp>
        <p:nvSpPr>
          <p:cNvPr id="6" name="テキスト ボックス 5">
            <a:extLst>
              <a:ext uri="{FF2B5EF4-FFF2-40B4-BE49-F238E27FC236}">
                <a16:creationId xmlns:a16="http://schemas.microsoft.com/office/drawing/2014/main" id="{1536F36A-B2B9-4947-A073-0CB1AC8309A2}"/>
              </a:ext>
            </a:extLst>
          </p:cNvPr>
          <p:cNvSpPr txBox="1"/>
          <p:nvPr/>
        </p:nvSpPr>
        <p:spPr>
          <a:xfrm>
            <a:off x="250825" y="876301"/>
            <a:ext cx="8702947" cy="61068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50" b="1"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Ⅴ．災害廃棄物への対応</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59105" marR="0" lvl="0" indent="-459105" algn="just" defTabSz="914400" rtl="0" eaLnBrk="1" fontAlgn="auto" latinLnBrk="0" hangingPunct="1">
              <a:lnSpc>
                <a:spcPct val="100000"/>
              </a:lnSpc>
              <a:spcBef>
                <a:spcPts val="600"/>
              </a:spcBef>
              <a:spcAft>
                <a:spcPts val="0"/>
              </a:spcAft>
              <a:buClrTx/>
              <a:buSzTx/>
              <a:buFontTx/>
              <a:buNone/>
              <a:tabLst/>
              <a:defRPr/>
            </a:pPr>
            <a:r>
              <a:rPr kumimoji="1" lang="ja-JP" altLang="ja-JP" sz="1050" b="1"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１．現行制度について</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東日本大震災からの教訓や災害廃棄物処理における課題を踏まえ、平成</a:t>
            </a:r>
            <a:r>
              <a:rPr kumimoji="1" lang="en-US"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27</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年の廃棄物処理法等の改正により、平時の備えから大規模災害発生時の措置に至るまで切れ目のない対応が行われるよう、災害廃棄物対策に係る措置の拡充がなされた。</a:t>
            </a:r>
          </a:p>
          <a:p>
            <a:pPr marL="342900" marR="0" lvl="0" indent="-342900" algn="just" defTabSz="914400" rtl="0" eaLnBrk="1" fontAlgn="auto" latinLnBrk="0" hangingPunct="1">
              <a:lnSpc>
                <a:spcPct val="100000"/>
              </a:lnSpc>
              <a:spcBef>
                <a:spcPts val="0"/>
              </a:spcBef>
              <a:spcAft>
                <a:spcPts val="60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上記制度も活用しつつ、平成</a:t>
            </a:r>
            <a:r>
              <a:rPr kumimoji="1" lang="en-US"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28</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年熊本地震、平成</a:t>
            </a:r>
            <a:r>
              <a:rPr kumimoji="1" lang="en-US"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30</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年７月豪雨、令和元年東日本台風、令和２年７月豪雨等における災害廃棄物処理対策を実施し、直近では令和６年能登半島地震における災害廃棄物処理対策を実施している</a:t>
            </a:r>
            <a:r>
              <a:rPr kumimoji="1" lang="ja-JP" altLang="en-US"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en-US" altLang="ja-JP" sz="1050" b="0" i="0" u="none" strike="noStrike" kern="1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50" b="1"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２．制度的措置の必要性</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し尿・生活ごみ対策、片付けごみ対策及び家屋解体・解体廃棄物対策等の「発災時の対応」、災害廃棄物処理計画・災害時協定の策定・改定や研修・訓練等の「平時の備えの対応」の双方が非常に重要であるものの、ともに自治体のマンパワー・ノウハウ不足が大きな課題であり、今後の災害に備え、災害の規模・種類や被災自治体の規模・体制に応じて、平時・発災時における全国各地の自治体への適時適切な支援を継続的かつ安定的に行う仕組み等の構築が必要不可欠。</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平時の備えとして事前に策定すべき災害廃棄物処理計画について、策定済の都道府県は</a:t>
            </a:r>
            <a:r>
              <a:rPr kumimoji="1" lang="en-US"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100%</a:t>
            </a:r>
            <a:r>
              <a:rPr kumimoji="1" lang="ja-JP"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であるが市町村は</a:t>
            </a:r>
            <a:r>
              <a:rPr kumimoji="1" lang="en-US"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86%</a:t>
            </a:r>
            <a:r>
              <a:rPr kumimoji="1" lang="ja-JP"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に留まっており、また、計画策定済も含めた多くの市町村では、仮置場候補地の選定、水害の被害想定、民間団体との協定締結など、同計画に盛り込むべき重要事項の反映が不十分な状況にある。災害時に既存の民間の廃棄物処理施設・処理業者を最大限活用していくためには、平成</a:t>
            </a:r>
            <a:r>
              <a:rPr kumimoji="1" lang="en-US"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27</a:t>
            </a:r>
            <a:r>
              <a:rPr kumimoji="1" lang="ja-JP"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年の廃棄物処理法改正で措置された災害時の特例措置の活用を更に進めていく必要がある。円滑・迅速な災害廃棄物処理のためには特例措置の拡充が必要との意見が自治体等からも示されている。</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災害時には大量の廃棄物が発生し、市町村の廃棄物最終処分場だけでなく民間の廃棄物処分場も活用する必要があるが、民間の廃棄物最終処分場が災害廃棄物を受け入れた場合に施設の処理能力が大幅に減少し、通常の事業に支障を来すおそれがあるため、災害廃棄物を受け入れるインセンティブが不足しており、民間最終処分場での災害廃棄物受入れを促進するための制度的なインセンティブ措置が必要であるとの懸念・要望が事業者団体から示されている。</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60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今後の大規模災害に備えた災害廃棄物対策の充実・強化の観点から、上述の各種課題に対処するために必要な制度的措置を速やかに講ずる必要がある。</a:t>
            </a:r>
            <a:r>
              <a:rPr kumimoji="1" lang="en-US" altLang="ja-JP" sz="1050" b="0" i="0" u="none" strike="noStrike" kern="1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ts val="1550"/>
              </a:lnSpc>
              <a:spcBef>
                <a:spcPts val="0"/>
              </a:spcBef>
              <a:spcAft>
                <a:spcPts val="0"/>
              </a:spcAft>
              <a:buClrTx/>
              <a:buSzTx/>
              <a:buFontTx/>
              <a:buNone/>
              <a:tabLst/>
              <a:defRPr/>
            </a:pPr>
            <a:r>
              <a:rPr kumimoji="1" lang="ja-JP" altLang="ja-JP" sz="1050" b="1"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３．今後の検討における方向性 </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全国の自治体において、災害時の廃棄物対応に関して自治体内で体制の確保を行う必要があるが、マンパワーやノウハウが不足する状況にあっても、災害廃棄物処理計画の策定・改定及び住民への周知、民間事業者等との災害時支援協定の締結やその見直し、研修・訓練の実施等を行う必要があり、全国横断的に平時の備えを支援することが必要である。また、発災時には多種多様な事業者・支援者に対して業務依頼・調整を行いつつ、災害廃棄物（安全性の観点から特別な管理が必要なもの（廃石綿等）や処理先の確保が困難なもの（灯油等）を含む。）の適正処理、公費解体に係る発注関係事務、施工監理、各種調整等を迅速・円滑に行う必要があるが、被災自治体が単独でこれらを行うことは非常に困難であり、災害の規模・種類や被災自治体の体制に応じて、被災自治体における様々な事務手続や各種調整等の支援を横断的に行う機能を、全国共通で安定的かつ継続的に確立・確保する必要がある。このため、これらの支援機能が備えるべき要件を整理し、当該支援を担わせることができる専門支援機能を制度的に位置づける必要がある。</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災害廃棄物処理計画の策定・改定、民間事業者・団体等との連携を促進し、平時の一般廃棄物処理とも連動させつつ発災時の災害廃棄物処理の実効性を高める必要があるため、市町村の災害廃棄物処理計画や自治体と民間事業者・団体等との災害支援協定を制度化する必要がある。また、自治体や民間事業者団体からの要望等を踏まえ、適正処理を前提としつつ、円滑・迅速な処理の観点から、災害廃棄物の特例措置等の拡充を図る必要がある</a:t>
            </a:r>
            <a:r>
              <a:rPr kumimoji="1" lang="ja-JP" altLang="en-US"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63962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A634-6253-CA37-8F9E-38612F36FBB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F826187-A945-8D1A-F7B5-921689441673}"/>
              </a:ext>
            </a:extLst>
          </p:cNvPr>
          <p:cNvSpPr>
            <a:spLocks noGrp="1"/>
          </p:cNvSpPr>
          <p:nvPr>
            <p:ph type="title"/>
          </p:nvPr>
        </p:nvSpPr>
        <p:spPr>
          <a:xfrm>
            <a:off x="250825" y="188640"/>
            <a:ext cx="7831071" cy="576064"/>
          </a:xfrm>
        </p:spPr>
        <p:txBody>
          <a:bodyPr/>
          <a:lstStyle/>
          <a:p>
            <a:pPr algn="ctr" defTabSz="422041"/>
            <a:r>
              <a:rPr lang="ja-JP" altLang="en-US" sz="2000" b="1">
                <a:solidFill>
                  <a:prstClr val="white"/>
                </a:solidFill>
              </a:rPr>
              <a:t>今後の廃棄物処理制度の検討に向けた中間取りまとめ</a:t>
            </a:r>
            <a:br>
              <a:rPr lang="en-US" altLang="ja-JP" sz="2000" b="1">
                <a:solidFill>
                  <a:prstClr val="white"/>
                </a:solidFill>
              </a:rPr>
            </a:br>
            <a:r>
              <a:rPr lang="ja-JP" altLang="en-US" sz="2000" b="1">
                <a:solidFill>
                  <a:prstClr val="white"/>
                </a:solidFill>
              </a:rPr>
              <a:t> （災害廃棄物関連抜粋②）</a:t>
            </a:r>
          </a:p>
        </p:txBody>
      </p:sp>
      <p:sp>
        <p:nvSpPr>
          <p:cNvPr id="6" name="テキスト ボックス 5">
            <a:extLst>
              <a:ext uri="{FF2B5EF4-FFF2-40B4-BE49-F238E27FC236}">
                <a16:creationId xmlns:a16="http://schemas.microsoft.com/office/drawing/2014/main" id="{1536F36A-B2B9-4947-A073-0CB1AC8309A2}"/>
              </a:ext>
            </a:extLst>
          </p:cNvPr>
          <p:cNvSpPr txBox="1"/>
          <p:nvPr/>
        </p:nvSpPr>
        <p:spPr>
          <a:xfrm>
            <a:off x="220526" y="1268760"/>
            <a:ext cx="8702947" cy="51013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50" b="1"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（検討事項）</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①　</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公費解体・災害廃棄物処理を横断的に調整支援する専門支援機能の規定整備</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被災した損壊家屋等についてその所有者に代わって市町村が行う</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解体・撤去工事並びに市町村が行う災害廃棄物及び一般廃棄物の処理に係る発注関係事務及び民間事業者等の施工監理等の全部又は一部について、横断的に調整支援する専門支援機能（機関）に関する規定を整備</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することを検討すべきである。また、</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平時の備えとして自治体が行う災害廃棄物処理計画の策定・改定、民間事業者等との災害時支援協定の締結・見直し、研修や訓練等について、当該専門支援機能（機関）が全国横断的に支援できるような規定を設け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ことを検討すべきである。</a:t>
            </a:r>
          </a:p>
          <a:p>
            <a:pPr marL="81280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②　一般</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廃棄物処理計画・災害支援協定に基づく災害廃棄物処理に係る特例措置等の整備</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市町村における、平時の一般廃棄物処理と発災時の災害廃棄物処理の一体性と連動性を確保することにより、災害廃棄物処理計画の実効性をより高める観点から、</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法定計画である一般廃棄物処理計画の規定事項へ、非常災害時の廃棄物処理に関する事項を追加する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ことを検討すべきである。その際、例えば、市町村地域防災計画に災害時の廃棄物処理に関する事項を記載する一体策定や、複数の自治体が共同して災害廃棄物処理計画を策定する共同策定など、地方分権改革における考え方を踏まえた柔軟な制度運用となるよう、国から自治体に周知・助言すべきである。</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市町村だけでは対応が難しい災害廃棄物対応について、他の自治体はもとより民間事業者・団体等との連携を行うことで、より円滑な災害廃棄物対応が可能になることから、こうした</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自治体及び民間事業者・団体との災害支援協定の締結･活用を促進する観点から、災害廃棄物処理計画に基づく災害支援協定の締結を、自治体の努力義務とする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ことを検討すべきである。その際、災害の規模・種類や被災自治体の体制に応じて柔軟な対応が可能となるよう都道府県と連携した広域的な枠組みでの協定締結を可能とするなど、柔軟な制度運用となるよう国から自治体に周知・助言すべきである。</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適正処理の確保及び責任の所在の明確化を前提に、</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災害支援協定に基づき当該自治体から委託を受けた民間事業者等が災害廃棄物処理を行う場合に、一般廃棄物処理の委託基準（再委託）を合理化する災害時特例を措置する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ことを検討すべきである。</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廃棄物処理法第</a:t>
            </a:r>
            <a:r>
              <a:rPr kumimoji="1" lang="en-US"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15</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条で規定する産業廃棄物処理施設以外の産業廃棄物の処理施設（畳、瓦、石膏ボードの破砕施設等）で当該産業廃棄物の処理を行う事業者が、市町村との災害支援協定に基づき当該産業廃棄物と同種の災害廃棄物の処理を行う場合について、手続きの簡素化を図るなど、一般廃棄物処理施設の設置に係る災害時特例措置を拡充す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ことを検討すべきである。</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国の基本方針、都道府県廃棄物処理計画及び一般廃棄物処理計画の規定事項に、公費解体工事等に関することが含まれることを明示する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ことを検討すべきである。</a:t>
            </a:r>
            <a:endParaRPr kumimoji="1" lang="en-US"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Pts val="1200"/>
              <a:buFontTx/>
              <a:buNone/>
              <a:tabLst/>
              <a:defRPr/>
            </a:pPr>
            <a:endParaRPr kumimoji="1" lang="en-US"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Pts val="1200"/>
              <a:buFontTx/>
              <a:buNone/>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③　廃棄物最終処分場での災害廃棄物の受入容量確保に係る特例制度の創設</a:t>
            </a:r>
          </a:p>
          <a:p>
            <a:pPr marL="342900" marR="0" lvl="0" indent="-342900" algn="just" defTabSz="914400" rtl="0" eaLnBrk="1" fontAlgn="auto" latinLnBrk="0" hangingPunct="1">
              <a:lnSpc>
                <a:spcPct val="100000"/>
              </a:lnSpc>
              <a:spcBef>
                <a:spcPts val="0"/>
              </a:spcBef>
              <a:spcAft>
                <a:spcPts val="0"/>
              </a:spcAft>
              <a:buClrTx/>
              <a:buSzPts val="1200"/>
              <a:buFont typeface="ＭＳ 明朝" panose="02020609040205080304" pitchFamily="17" charset="-128"/>
              <a:buChar char="○"/>
              <a:tabLst/>
              <a:defRPr/>
            </a:pP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災害廃棄物を受け入れる能力を有する</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廃棄物最終処分場に対する都道府県知事による認定制度及び認定を受けた者に対する優遇措置を創設する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とともに、災害発生時に一定の基準を満たす場合において、</a:t>
            </a:r>
            <a:r>
              <a:rPr kumimoji="1" lang="ja-JP" altLang="ja-JP" sz="1050" b="0" i="0" u="sng" strike="noStrike" kern="100" cap="none" spc="0" normalizeH="0" baseline="0" noProof="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都道府県又は市町村が、当該認定を受けた廃棄物最終処分場の設置者に対して、災害廃棄物の最終処分の受け入れを求めることができる</a:t>
            </a:r>
            <a:r>
              <a:rPr kumimoji="1" lang="ja-JP" altLang="ja-JP" sz="1050" b="0" i="0" u="none" strike="noStrike" kern="100" cap="none" spc="0" normalizeH="0" baseline="0" noProof="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ことを検討すべきである。</a:t>
            </a:r>
          </a:p>
        </p:txBody>
      </p:sp>
    </p:spTree>
    <p:extLst>
      <p:ext uri="{BB962C8B-B14F-4D97-AF65-F5344CB8AC3E}">
        <p14:creationId xmlns:p14="http://schemas.microsoft.com/office/powerpoint/2010/main" val="355915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１．災害廃棄物対策の概要</a:t>
            </a:r>
            <a:endParaRPr kumimoji="1" lang="ja-JP" altLang="en-US"/>
          </a:p>
        </p:txBody>
      </p:sp>
    </p:spTree>
    <p:extLst>
      <p:ext uri="{BB962C8B-B14F-4D97-AF65-F5344CB8AC3E}">
        <p14:creationId xmlns:p14="http://schemas.microsoft.com/office/powerpoint/2010/main" val="3187864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9B972-9238-86A2-5F75-628A3660C1F7}"/>
              </a:ext>
            </a:extLst>
          </p:cNvPr>
          <p:cNvSpPr>
            <a:spLocks noGrp="1"/>
          </p:cNvSpPr>
          <p:nvPr>
            <p:ph type="title"/>
          </p:nvPr>
        </p:nvSpPr>
        <p:spPr>
          <a:xfrm>
            <a:off x="0" y="2708920"/>
            <a:ext cx="9144000" cy="1440160"/>
          </a:xfrm>
        </p:spPr>
        <p:txBody>
          <a:bodyPr>
            <a:normAutofit/>
          </a:bodyPr>
          <a:lstStyle/>
          <a:p>
            <a:r>
              <a:rPr lang="ja-JP" altLang="en-US" sz="3600"/>
              <a:t>②　令和７年度災害廃棄物対策推進検討会</a:t>
            </a:r>
            <a:endParaRPr kumimoji="1" lang="ja-JP" altLang="en-US" sz="3600"/>
          </a:p>
        </p:txBody>
      </p:sp>
    </p:spTree>
    <p:extLst>
      <p:ext uri="{BB962C8B-B14F-4D97-AF65-F5344CB8AC3E}">
        <p14:creationId xmlns:p14="http://schemas.microsoft.com/office/powerpoint/2010/main" val="3443469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A634-6253-CA37-8F9E-38612F36FBB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F826187-A945-8D1A-F7B5-921689441673}"/>
              </a:ext>
            </a:extLst>
          </p:cNvPr>
          <p:cNvSpPr>
            <a:spLocks noGrp="1"/>
          </p:cNvSpPr>
          <p:nvPr>
            <p:ph type="title"/>
          </p:nvPr>
        </p:nvSpPr>
        <p:spPr>
          <a:xfrm>
            <a:off x="250825" y="188640"/>
            <a:ext cx="7831071" cy="576064"/>
          </a:xfrm>
        </p:spPr>
        <p:txBody>
          <a:bodyPr/>
          <a:lstStyle/>
          <a:p>
            <a:pPr algn="ctr" defTabSz="422041"/>
            <a:r>
              <a:rPr lang="ja-JP" altLang="en-US" sz="2000" b="1">
                <a:solidFill>
                  <a:prstClr val="white"/>
                </a:solidFill>
              </a:rPr>
              <a:t>令和７年度災害廃棄物対策推進検討会の予定</a:t>
            </a:r>
          </a:p>
        </p:txBody>
      </p:sp>
      <p:sp>
        <p:nvSpPr>
          <p:cNvPr id="15" name="四角形: 角を丸くする 14">
            <a:extLst>
              <a:ext uri="{FF2B5EF4-FFF2-40B4-BE49-F238E27FC236}">
                <a16:creationId xmlns:a16="http://schemas.microsoft.com/office/drawing/2014/main" id="{A28B19FC-C579-7E0A-65E9-A6EDA7B214CF}"/>
              </a:ext>
            </a:extLst>
          </p:cNvPr>
          <p:cNvSpPr/>
          <p:nvPr/>
        </p:nvSpPr>
        <p:spPr>
          <a:xfrm>
            <a:off x="535686" y="2407869"/>
            <a:ext cx="4180330" cy="3385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推進検討会・</a:t>
            </a:r>
            <a:r>
              <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WG</a:t>
            </a: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の開催スケジュール（案）</a:t>
            </a:r>
          </a:p>
        </p:txBody>
      </p:sp>
      <p:sp>
        <p:nvSpPr>
          <p:cNvPr id="17" name="四角形: 角を丸くする 16">
            <a:extLst>
              <a:ext uri="{FF2B5EF4-FFF2-40B4-BE49-F238E27FC236}">
                <a16:creationId xmlns:a16="http://schemas.microsoft.com/office/drawing/2014/main" id="{6A53888C-BDD1-C487-3592-7C48906283FF}"/>
              </a:ext>
            </a:extLst>
          </p:cNvPr>
          <p:cNvSpPr/>
          <p:nvPr/>
        </p:nvSpPr>
        <p:spPr>
          <a:xfrm>
            <a:off x="538382" y="2752363"/>
            <a:ext cx="8203678" cy="50104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推進検討会・各ＷＧは、年度末までにそれぞれ全３～４回程度の開催を予定</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9" name="四角形: 角を丸くする 18">
            <a:extLst>
              <a:ext uri="{FF2B5EF4-FFF2-40B4-BE49-F238E27FC236}">
                <a16:creationId xmlns:a16="http://schemas.microsoft.com/office/drawing/2014/main" id="{EB84FF07-45A2-3FC4-25FF-B0AF43E6D2CB}"/>
              </a:ext>
            </a:extLst>
          </p:cNvPr>
          <p:cNvSpPr/>
          <p:nvPr/>
        </p:nvSpPr>
        <p:spPr>
          <a:xfrm>
            <a:off x="544786" y="3698318"/>
            <a:ext cx="8203678" cy="124285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第１回：</a:t>
            </a:r>
            <a:r>
              <a:rPr kumimoji="1" lang="ja-JP" altLang="en-US" sz="1600" b="0" i="0" u="none" strike="noStrike" kern="1200" cap="none" spc="-100" normalizeH="0" baseline="0" noProof="0">
                <a:ln>
                  <a:noFill/>
                </a:ln>
                <a:solidFill>
                  <a:prstClr val="black"/>
                </a:solidFill>
                <a:effectLst/>
                <a:uLnTx/>
                <a:uFillTx/>
                <a:latin typeface="Calibri" panose="020F0502020204030204"/>
                <a:ea typeface="メイリオ" panose="020B0604030504040204" pitchFamily="50" charset="-128"/>
                <a:cs typeface="+mn-cs"/>
              </a:rPr>
              <a:t>今年度の推進検討会の予定、ワーキンググループの設置、専門支援機能の具体化検討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第２回：ワーキンググループの検討状況報告　ほか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第３回：ワーキンググループの検討状況報告、今年度の検討成果等の整理ほか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第４回：今年度の検討成果等のとりまとめ　　</a:t>
            </a:r>
          </a:p>
        </p:txBody>
      </p:sp>
      <p:sp>
        <p:nvSpPr>
          <p:cNvPr id="7" name="四角形: 角を丸くする 6">
            <a:extLst>
              <a:ext uri="{FF2B5EF4-FFF2-40B4-BE49-F238E27FC236}">
                <a16:creationId xmlns:a16="http://schemas.microsoft.com/office/drawing/2014/main" id="{CA4E7232-0541-359D-AFD6-4242A719925A}"/>
              </a:ext>
            </a:extLst>
          </p:cNvPr>
          <p:cNvSpPr/>
          <p:nvPr/>
        </p:nvSpPr>
        <p:spPr>
          <a:xfrm>
            <a:off x="558173" y="3359764"/>
            <a:ext cx="1997603" cy="3385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議事内容（案）</a:t>
            </a:r>
          </a:p>
        </p:txBody>
      </p:sp>
      <p:sp>
        <p:nvSpPr>
          <p:cNvPr id="8" name="四角形: 角を丸くする 7">
            <a:extLst>
              <a:ext uri="{FF2B5EF4-FFF2-40B4-BE49-F238E27FC236}">
                <a16:creationId xmlns:a16="http://schemas.microsoft.com/office/drawing/2014/main" id="{70B9D706-FA3F-E6F5-ED2E-F3FF697B8FC9}"/>
              </a:ext>
            </a:extLst>
          </p:cNvPr>
          <p:cNvSpPr/>
          <p:nvPr/>
        </p:nvSpPr>
        <p:spPr>
          <a:xfrm>
            <a:off x="547957" y="5042864"/>
            <a:ext cx="8200507" cy="16264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a:solidFill>
                  <a:schemeClr val="tx1"/>
                </a:solidFill>
                <a:latin typeface="Meiryo UI" panose="020B0604030504040204" pitchFamily="50" charset="-128"/>
                <a:ea typeface="Meiryo UI" panose="020B0604030504040204" pitchFamily="50" charset="-128"/>
              </a:rPr>
              <a:t>（参考） 今後の巨大地震や集中豪雨等の発生に備えた災害廃棄物対策の更なる取組の方向性（第</a:t>
            </a:r>
            <a:r>
              <a:rPr kumimoji="1" lang="en-US" altLang="ja-JP" sz="1200">
                <a:solidFill>
                  <a:schemeClr val="tx1"/>
                </a:solidFill>
                <a:latin typeface="Meiryo UI" panose="020B0604030504040204" pitchFamily="50" charset="-128"/>
                <a:ea typeface="Meiryo UI" panose="020B0604030504040204" pitchFamily="50" charset="-128"/>
              </a:rPr>
              <a:t>3</a:t>
            </a:r>
            <a:r>
              <a:rPr kumimoji="1" lang="ja-JP" altLang="en-US" sz="1200">
                <a:solidFill>
                  <a:schemeClr val="tx1"/>
                </a:solidFill>
                <a:latin typeface="Meiryo UI" panose="020B0604030504040204" pitchFamily="50" charset="-128"/>
                <a:ea typeface="Meiryo UI" panose="020B0604030504040204" pitchFamily="50" charset="-128"/>
              </a:rPr>
              <a:t>章構成を抜粋）</a:t>
            </a:r>
          </a:p>
          <a:p>
            <a:r>
              <a:rPr kumimoji="1" lang="ja-JP" altLang="en-US" sz="1200">
                <a:solidFill>
                  <a:schemeClr val="tx1"/>
                </a:solidFill>
                <a:latin typeface="Meiryo UI" panose="020B0604030504040204" pitchFamily="50" charset="-128"/>
                <a:ea typeface="Meiryo UI" panose="020B0604030504040204" pitchFamily="50" charset="-128"/>
              </a:rPr>
              <a:t>３ー１　自治体における災害廃棄物処理計画等及び災害支援協定の充実</a:t>
            </a:r>
          </a:p>
          <a:p>
            <a:r>
              <a:rPr kumimoji="1" lang="ja-JP" altLang="en-US" sz="1200">
                <a:solidFill>
                  <a:schemeClr val="tx1"/>
                </a:solidFill>
                <a:latin typeface="Meiryo UI" panose="020B0604030504040204" pitchFamily="50" charset="-128"/>
                <a:ea typeface="Meiryo UI" panose="020B0604030504040204" pitchFamily="50" charset="-128"/>
              </a:rPr>
              <a:t>３ー２　発災後の初動期における災害廃棄物処理体制の早期確立</a:t>
            </a:r>
          </a:p>
          <a:p>
            <a:r>
              <a:rPr kumimoji="1" lang="ja-JP" altLang="en-US" sz="1200">
                <a:solidFill>
                  <a:schemeClr val="tx1"/>
                </a:solidFill>
                <a:latin typeface="Meiryo UI" panose="020B0604030504040204" pitchFamily="50" charset="-128"/>
                <a:ea typeface="Meiryo UI" panose="020B0604030504040204" pitchFamily="50" charset="-128"/>
              </a:rPr>
              <a:t>３ー３　損壊家屋等の解体工事実施体制の早期確立</a:t>
            </a:r>
          </a:p>
          <a:p>
            <a:r>
              <a:rPr kumimoji="1" lang="ja-JP" altLang="en-US" sz="1200">
                <a:solidFill>
                  <a:schemeClr val="tx1"/>
                </a:solidFill>
                <a:latin typeface="Meiryo UI" panose="020B0604030504040204" pitchFamily="50" charset="-128"/>
                <a:ea typeface="Meiryo UI" panose="020B0604030504040204" pitchFamily="50" charset="-128"/>
              </a:rPr>
              <a:t>３ー４　大量に発生する災害廃棄物の処理体制の早期確立</a:t>
            </a:r>
          </a:p>
          <a:p>
            <a:r>
              <a:rPr kumimoji="1" lang="ja-JP" altLang="en-US" sz="1200">
                <a:solidFill>
                  <a:schemeClr val="tx1"/>
                </a:solidFill>
                <a:latin typeface="Meiryo UI" panose="020B0604030504040204" pitchFamily="50" charset="-128"/>
                <a:ea typeface="Meiryo UI" panose="020B0604030504040204" pitchFamily="50" charset="-128"/>
              </a:rPr>
              <a:t>３ー５　被災自治体等の災害廃棄物処理の支援・受援体制と横断的支援機能の早期確立</a:t>
            </a:r>
          </a:p>
          <a:p>
            <a:r>
              <a:rPr kumimoji="1" lang="ja-JP" altLang="en-US" sz="1200">
                <a:solidFill>
                  <a:schemeClr val="tx1"/>
                </a:solidFill>
                <a:latin typeface="Meiryo UI" panose="020B0604030504040204" pitchFamily="50" charset="-128"/>
                <a:ea typeface="Meiryo UI" panose="020B0604030504040204" pitchFamily="50" charset="-128"/>
              </a:rPr>
              <a:t>３ー６　巨大地震・集中豪雨等における災害廃棄物処理に関する知見・データ等の充実</a:t>
            </a:r>
          </a:p>
          <a:p>
            <a:r>
              <a:rPr kumimoji="1" lang="ja-JP" altLang="en-US" sz="1200">
                <a:solidFill>
                  <a:schemeClr val="tx1"/>
                </a:solidFill>
                <a:latin typeface="Meiryo UI" panose="020B0604030504040204" pitchFamily="50" charset="-128"/>
                <a:ea typeface="Meiryo UI" panose="020B0604030504040204" pitchFamily="50" charset="-128"/>
              </a:rPr>
              <a:t>３ー７　制度的対応 </a:t>
            </a:r>
          </a:p>
        </p:txBody>
      </p:sp>
      <p:sp>
        <p:nvSpPr>
          <p:cNvPr id="9" name="テキスト ボックス 8">
            <a:extLst>
              <a:ext uri="{FF2B5EF4-FFF2-40B4-BE49-F238E27FC236}">
                <a16:creationId xmlns:a16="http://schemas.microsoft.com/office/drawing/2014/main" id="{D3DF9769-C89A-8902-47B0-CBDF5447D6CF}"/>
              </a:ext>
            </a:extLst>
          </p:cNvPr>
          <p:cNvSpPr txBox="1"/>
          <p:nvPr/>
        </p:nvSpPr>
        <p:spPr>
          <a:xfrm>
            <a:off x="395536" y="949524"/>
            <a:ext cx="8208912" cy="1231106"/>
          </a:xfrm>
          <a:prstGeom prst="rect">
            <a:avLst/>
          </a:prstGeom>
          <a:noFill/>
          <a:ln w="19050">
            <a:solidFill>
              <a:schemeClr val="tx2"/>
            </a:solidFill>
          </a:ln>
        </p:spPr>
        <p:txBody>
          <a:bodyPr wrap="square" rtlCol="0">
            <a:spAutoFit/>
          </a:bodyPr>
          <a:lstStyle/>
          <a:p>
            <a:pPr marL="285750" indent="-285750" algn="just">
              <a:spcAft>
                <a:spcPts val="1200"/>
              </a:spcAft>
              <a:buFont typeface="Wingdings" panose="05000000000000000000" pitchFamily="2" charset="2"/>
              <a:buChar char="u"/>
            </a:pPr>
            <a:r>
              <a:rPr kumimoji="1" lang="ja-JP" altLang="en-US" sz="1600"/>
              <a:t>令和６年度災害廃棄物対策推進検討会においては、「今後の巨大地震や集中豪雨等の発生に備えた災害廃棄物対策の更なる取組の方向性」（令和７年３月）として、今後の大規模災害発生</a:t>
            </a:r>
            <a:r>
              <a:rPr lang="ja-JP" altLang="en-US" sz="1600"/>
              <a:t>時に備えた更なる対策の方向性と取り組むべき事項をとりまとめた。</a:t>
            </a:r>
            <a:endParaRPr kumimoji="1" lang="en-US" altLang="ja-JP" sz="1600"/>
          </a:p>
          <a:p>
            <a:pPr marL="285750" indent="-285750" algn="just">
              <a:buFont typeface="Wingdings" panose="05000000000000000000" pitchFamily="2" charset="2"/>
              <a:buChar char="u"/>
            </a:pPr>
            <a:r>
              <a:rPr kumimoji="1" lang="ja-JP" altLang="en-US" sz="1600" spc="-50"/>
              <a:t>令和７年度は、当該取り組むべき事項の具体化について検討を行う。</a:t>
            </a:r>
            <a:endParaRPr kumimoji="1" lang="en-US" altLang="ja-JP" sz="1600" spc="-50"/>
          </a:p>
        </p:txBody>
      </p:sp>
    </p:spTree>
    <p:extLst>
      <p:ext uri="{BB962C8B-B14F-4D97-AF65-F5344CB8AC3E}">
        <p14:creationId xmlns:p14="http://schemas.microsoft.com/office/powerpoint/2010/main" val="1950420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CB399-367E-F0EA-0CF1-398CAA5545F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E343A70-52CA-2DB1-23FC-FAF1FB40D04C}"/>
              </a:ext>
            </a:extLst>
          </p:cNvPr>
          <p:cNvSpPr>
            <a:spLocks noGrp="1"/>
          </p:cNvSpPr>
          <p:nvPr>
            <p:ph type="title"/>
          </p:nvPr>
        </p:nvSpPr>
        <p:spPr>
          <a:xfrm>
            <a:off x="250825" y="188640"/>
            <a:ext cx="7831071" cy="576064"/>
          </a:xfrm>
        </p:spPr>
        <p:txBody>
          <a:bodyPr/>
          <a:lstStyle/>
          <a:p>
            <a:pPr algn="ctr" defTabSz="422041"/>
            <a:r>
              <a:rPr lang="ja-JP" altLang="en-US" sz="2000" b="1">
                <a:solidFill>
                  <a:prstClr val="white"/>
                </a:solidFill>
              </a:rPr>
              <a:t>令和７年度災害廃棄物対策推進検討会の進め方</a:t>
            </a:r>
          </a:p>
        </p:txBody>
      </p:sp>
      <p:sp>
        <p:nvSpPr>
          <p:cNvPr id="11" name="テキスト ボックス 10">
            <a:extLst>
              <a:ext uri="{FF2B5EF4-FFF2-40B4-BE49-F238E27FC236}">
                <a16:creationId xmlns:a16="http://schemas.microsoft.com/office/drawing/2014/main" id="{3C3FCE12-C7D6-A9CB-2A85-33A3F9A8ABA5}"/>
              </a:ext>
            </a:extLst>
          </p:cNvPr>
          <p:cNvSpPr txBox="1"/>
          <p:nvPr/>
        </p:nvSpPr>
        <p:spPr>
          <a:xfrm>
            <a:off x="189617" y="908720"/>
            <a:ext cx="8846873" cy="1646605"/>
          </a:xfrm>
          <a:prstGeom prst="rect">
            <a:avLst/>
          </a:prstGeom>
          <a:noFill/>
          <a:ln w="19050">
            <a:solidFill>
              <a:schemeClr val="tx2"/>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u"/>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取り組むべき事項の具体化にあたって、以下のワーキンググループ（</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WG</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）を設置し、各取り組むべき事項を各</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WG</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に分担した上で、ご検討いただく。検討状況は推進検討会に適宜ご報告の上、ご審議いただく。</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u"/>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なお、巨大災害における公費解体に係る損壊家屋等の所有権等に関しては、別途本件に関する専門的知見を有する有識者等で構成される</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WG</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において検討を進め、その結果を本検討会・</a:t>
            </a:r>
            <a:r>
              <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WG</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にフィードバックする。 </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74922CEE-9701-A1C5-22F7-1EF0F8D62779}"/>
              </a:ext>
            </a:extLst>
          </p:cNvPr>
          <p:cNvSpPr/>
          <p:nvPr/>
        </p:nvSpPr>
        <p:spPr>
          <a:xfrm>
            <a:off x="1265910" y="3314416"/>
            <a:ext cx="4603127" cy="46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技術・システムワーキンググループ</a:t>
            </a:r>
          </a:p>
        </p:txBody>
      </p:sp>
      <p:sp>
        <p:nvSpPr>
          <p:cNvPr id="12" name="正方形/長方形 11">
            <a:extLst>
              <a:ext uri="{FF2B5EF4-FFF2-40B4-BE49-F238E27FC236}">
                <a16:creationId xmlns:a16="http://schemas.microsoft.com/office/drawing/2014/main" id="{EB8B1B33-DA0E-65D6-916D-66817EE2FAE6}"/>
              </a:ext>
            </a:extLst>
          </p:cNvPr>
          <p:cNvSpPr/>
          <p:nvPr/>
        </p:nvSpPr>
        <p:spPr>
          <a:xfrm>
            <a:off x="1259631" y="4434704"/>
            <a:ext cx="4603127" cy="46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地域間協調ワーキンググループ</a:t>
            </a:r>
            <a:endParaRPr kumimoji="1" lang="en-US" altLang="ja-JP"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 name="直線コネクタ 14">
            <a:extLst>
              <a:ext uri="{FF2B5EF4-FFF2-40B4-BE49-F238E27FC236}">
                <a16:creationId xmlns:a16="http://schemas.microsoft.com/office/drawing/2014/main" id="{0054E8B4-EE66-C325-0E73-44954318C942}"/>
              </a:ext>
            </a:extLst>
          </p:cNvPr>
          <p:cNvCxnSpPr>
            <a:cxnSpLocks/>
          </p:cNvCxnSpPr>
          <p:nvPr/>
        </p:nvCxnSpPr>
        <p:spPr>
          <a:xfrm>
            <a:off x="614450" y="3140968"/>
            <a:ext cx="0" cy="144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7D8678A2-E6C0-90D3-434C-AAAD01709E1B}"/>
              </a:ext>
            </a:extLst>
          </p:cNvPr>
          <p:cNvCxnSpPr>
            <a:cxnSpLocks/>
          </p:cNvCxnSpPr>
          <p:nvPr/>
        </p:nvCxnSpPr>
        <p:spPr>
          <a:xfrm rot="16200000">
            <a:off x="938450" y="3237554"/>
            <a:ext cx="0" cy="648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E2F6378B-328D-EA1E-207E-9B0749A9C9E5}"/>
              </a:ext>
            </a:extLst>
          </p:cNvPr>
          <p:cNvCxnSpPr>
            <a:cxnSpLocks/>
          </p:cNvCxnSpPr>
          <p:nvPr/>
        </p:nvCxnSpPr>
        <p:spPr>
          <a:xfrm rot="16200000">
            <a:off x="938450" y="4357842"/>
            <a:ext cx="0" cy="648000"/>
          </a:xfrm>
          <a:prstGeom prst="line">
            <a:avLst/>
          </a:prstGeom>
          <a:ln w="28575"/>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72D53B2E-7EC0-DD45-151D-42D4D26F3AF8}"/>
              </a:ext>
            </a:extLst>
          </p:cNvPr>
          <p:cNvSpPr/>
          <p:nvPr/>
        </p:nvSpPr>
        <p:spPr>
          <a:xfrm>
            <a:off x="1259631" y="5534548"/>
            <a:ext cx="6480720" cy="46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公費解体に係る損壊家屋等の所有権等に関するワーキンググループ</a:t>
            </a:r>
          </a:p>
        </p:txBody>
      </p:sp>
      <p:cxnSp>
        <p:nvCxnSpPr>
          <p:cNvPr id="7" name="直線コネクタ 6">
            <a:extLst>
              <a:ext uri="{FF2B5EF4-FFF2-40B4-BE49-F238E27FC236}">
                <a16:creationId xmlns:a16="http://schemas.microsoft.com/office/drawing/2014/main" id="{304087AE-A430-2AAB-2FFC-18E872E964AA}"/>
              </a:ext>
            </a:extLst>
          </p:cNvPr>
          <p:cNvCxnSpPr>
            <a:cxnSpLocks/>
          </p:cNvCxnSpPr>
          <p:nvPr/>
        </p:nvCxnSpPr>
        <p:spPr>
          <a:xfrm>
            <a:off x="614450" y="4565253"/>
            <a:ext cx="0" cy="122400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8880C1E3-A130-F753-2374-4894BD285034}"/>
              </a:ext>
            </a:extLst>
          </p:cNvPr>
          <p:cNvCxnSpPr>
            <a:cxnSpLocks/>
          </p:cNvCxnSpPr>
          <p:nvPr/>
        </p:nvCxnSpPr>
        <p:spPr>
          <a:xfrm rot="16200000">
            <a:off x="935632" y="5457686"/>
            <a:ext cx="0" cy="64800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BD6E060B-068B-8869-AB0E-4B269DA96249}"/>
              </a:ext>
            </a:extLst>
          </p:cNvPr>
          <p:cNvSpPr txBox="1"/>
          <p:nvPr/>
        </p:nvSpPr>
        <p:spPr>
          <a:xfrm>
            <a:off x="1242050" y="3836756"/>
            <a:ext cx="7794440"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検討概要：災害廃棄物処理システムや技術等に関する事項</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委員構成：学識者 、巨大地震（南海トラフ地震等）の防災対策推進地域指定自治体、民間事業者団体にて構成 </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031A4103-E9A7-5276-AE54-5DD2C35FADCB}"/>
              </a:ext>
            </a:extLst>
          </p:cNvPr>
          <p:cNvSpPr txBox="1"/>
          <p:nvPr/>
        </p:nvSpPr>
        <p:spPr>
          <a:xfrm>
            <a:off x="1242050" y="4934160"/>
            <a:ext cx="7794440"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検討概要：災害時の廃棄物処理を見据えた地域間協調のあり方等に関する事項</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委員構成：学識者 、被災経験自治体、民間事業者団体にて構成 </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070D09D5-8799-3B49-A884-20CD41C02BE9}"/>
              </a:ext>
            </a:extLst>
          </p:cNvPr>
          <p:cNvSpPr txBox="1"/>
          <p:nvPr/>
        </p:nvSpPr>
        <p:spPr>
          <a:xfrm>
            <a:off x="1259632" y="6040180"/>
            <a:ext cx="7794440"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検討概要：巨大災害における公費解体に係る損壊家屋等の所有権等に関する事項</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委員構成：学識者等にて構成 </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3" name="正方形/長方形 22">
            <a:extLst>
              <a:ext uri="{FF2B5EF4-FFF2-40B4-BE49-F238E27FC236}">
                <a16:creationId xmlns:a16="http://schemas.microsoft.com/office/drawing/2014/main" id="{EA34FDFB-2320-5897-00EC-3044782A298A}"/>
              </a:ext>
            </a:extLst>
          </p:cNvPr>
          <p:cNvSpPr/>
          <p:nvPr/>
        </p:nvSpPr>
        <p:spPr>
          <a:xfrm>
            <a:off x="323528" y="2686839"/>
            <a:ext cx="532859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災害廃棄物対策推進検討会</a:t>
            </a:r>
          </a:p>
        </p:txBody>
      </p:sp>
    </p:spTree>
    <p:extLst>
      <p:ext uri="{BB962C8B-B14F-4D97-AF65-F5344CB8AC3E}">
        <p14:creationId xmlns:p14="http://schemas.microsoft.com/office/powerpoint/2010/main" val="375397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9B972-9238-86A2-5F75-628A3660C1F7}"/>
              </a:ext>
            </a:extLst>
          </p:cNvPr>
          <p:cNvSpPr>
            <a:spLocks noGrp="1"/>
          </p:cNvSpPr>
          <p:nvPr>
            <p:ph type="title"/>
          </p:nvPr>
        </p:nvSpPr>
        <p:spPr>
          <a:xfrm>
            <a:off x="0" y="2708920"/>
            <a:ext cx="9144000" cy="1440160"/>
          </a:xfrm>
        </p:spPr>
        <p:txBody>
          <a:bodyPr>
            <a:normAutofit/>
          </a:bodyPr>
          <a:lstStyle/>
          <a:p>
            <a:r>
              <a:rPr lang="ja-JP" altLang="en-US" sz="3600"/>
              <a:t>③　横断的専門支援機能（機関）の</a:t>
            </a:r>
            <a:br>
              <a:rPr lang="en-US" altLang="ja-JP" sz="3600"/>
            </a:br>
            <a:r>
              <a:rPr lang="ja-JP" altLang="en-US" sz="3600"/>
              <a:t>確立について</a:t>
            </a:r>
            <a:endParaRPr kumimoji="1" lang="ja-JP" altLang="en-US" sz="3600"/>
          </a:p>
        </p:txBody>
      </p:sp>
      <p:sp>
        <p:nvSpPr>
          <p:cNvPr id="3" name="テキスト ボックス 2">
            <a:extLst>
              <a:ext uri="{FF2B5EF4-FFF2-40B4-BE49-F238E27FC236}">
                <a16:creationId xmlns:a16="http://schemas.microsoft.com/office/drawing/2014/main" id="{8803574B-567F-4A63-814A-A3B389103268}"/>
              </a:ext>
            </a:extLst>
          </p:cNvPr>
          <p:cNvSpPr txBox="1"/>
          <p:nvPr/>
        </p:nvSpPr>
        <p:spPr>
          <a:xfrm>
            <a:off x="8783386" y="-28437"/>
            <a:ext cx="307884" cy="326585"/>
          </a:xfrm>
          <a:prstGeom prst="rect">
            <a:avLst/>
          </a:prstGeom>
          <a:noFill/>
        </p:spPr>
        <p:txBody>
          <a:bodyPr wrap="non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0147BF4B-7941-A093-C026-0309904CB432}"/>
              </a:ext>
            </a:extLst>
          </p:cNvPr>
          <p:cNvSpPr/>
          <p:nvPr/>
        </p:nvSpPr>
        <p:spPr>
          <a:xfrm>
            <a:off x="8576714" y="6396559"/>
            <a:ext cx="387774" cy="344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778495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6B4E257-9A10-7435-4FD8-FAAB5D7CE443}"/>
              </a:ext>
            </a:extLst>
          </p:cNvPr>
          <p:cNvSpPr/>
          <p:nvPr/>
        </p:nvSpPr>
        <p:spPr>
          <a:xfrm>
            <a:off x="138484" y="5068969"/>
            <a:ext cx="8845364" cy="998198"/>
          </a:xfrm>
          <a:prstGeom prst="roundRect">
            <a:avLst>
              <a:gd name="adj" fmla="val 901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四角形: 角を丸くする 2">
            <a:extLst>
              <a:ext uri="{FF2B5EF4-FFF2-40B4-BE49-F238E27FC236}">
                <a16:creationId xmlns:a16="http://schemas.microsoft.com/office/drawing/2014/main" id="{FB4804C7-94AD-FD77-8C71-F8327BCCDBE6}"/>
              </a:ext>
            </a:extLst>
          </p:cNvPr>
          <p:cNvSpPr/>
          <p:nvPr/>
        </p:nvSpPr>
        <p:spPr>
          <a:xfrm>
            <a:off x="149318" y="2566093"/>
            <a:ext cx="8845364" cy="2171819"/>
          </a:xfrm>
          <a:prstGeom prst="roundRect">
            <a:avLst>
              <a:gd name="adj" fmla="val 901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B7073E14-41E5-94CF-250B-4225D757E9BB}"/>
              </a:ext>
            </a:extLst>
          </p:cNvPr>
          <p:cNvSpPr>
            <a:spLocks noGrp="1"/>
          </p:cNvSpPr>
          <p:nvPr>
            <p:ph type="title"/>
          </p:nvPr>
        </p:nvSpPr>
        <p:spPr>
          <a:xfrm>
            <a:off x="258617" y="188913"/>
            <a:ext cx="7943273" cy="587854"/>
          </a:xfrm>
        </p:spPr>
        <p:txBody>
          <a:bodyPr/>
          <a:lstStyle/>
          <a:p>
            <a:r>
              <a:rPr kumimoji="1" lang="ja-JP" altLang="en-US" sz="2000"/>
              <a:t>今後の巨大地震や集中豪雨等の発生に備えた災害廃棄物対策の</a:t>
            </a:r>
            <a:br>
              <a:rPr kumimoji="1" lang="en-US" altLang="ja-JP" sz="2000"/>
            </a:br>
            <a:r>
              <a:rPr kumimoji="1" lang="ja-JP" altLang="en-US" sz="2000"/>
              <a:t>更なる取組の方向性（専門支援機能に関し抜粋・一部加筆）</a:t>
            </a:r>
            <a:endParaRPr kumimoji="1" lang="ja-JP" altLang="en-US"/>
          </a:p>
        </p:txBody>
      </p:sp>
      <p:sp>
        <p:nvSpPr>
          <p:cNvPr id="8" name="テキスト ボックス 7">
            <a:extLst>
              <a:ext uri="{FF2B5EF4-FFF2-40B4-BE49-F238E27FC236}">
                <a16:creationId xmlns:a16="http://schemas.microsoft.com/office/drawing/2014/main" id="{B7D4CC71-D3B9-6AD2-A15A-797B121FA768}"/>
              </a:ext>
            </a:extLst>
          </p:cNvPr>
          <p:cNvSpPr txBox="1"/>
          <p:nvPr/>
        </p:nvSpPr>
        <p:spPr>
          <a:xfrm>
            <a:off x="0" y="2254193"/>
            <a:ext cx="8994682" cy="3875420"/>
          </a:xfrm>
          <a:prstGeom prst="rect">
            <a:avLst/>
          </a:prstGeom>
          <a:noFill/>
        </p:spPr>
        <p:txBody>
          <a:bodyPr wrap="square">
            <a:spAutoFit/>
          </a:bodyPr>
          <a:lstStyle/>
          <a:p>
            <a:pPr marL="0" marR="0" lvl="0" indent="0" algn="l" defTabSz="914400" rtl="0" eaLnBrk="1" fontAlgn="base" latinLnBrk="0" hangingPunct="1">
              <a:lnSpc>
                <a:spcPts val="1700"/>
              </a:lnSpc>
              <a:spcBef>
                <a:spcPct val="0"/>
              </a:spcBef>
              <a:spcAft>
                <a:spcPct val="0"/>
              </a:spcAft>
              <a:buClrTx/>
              <a:buSzTx/>
              <a:buFontTx/>
              <a:buNone/>
              <a:tabLst/>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想定される横断的専門支援機能の主な役割</a:t>
            </a: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90488" marR="0" lvl="0" indent="0" algn="l" defTabSz="914400" rtl="0" eaLnBrk="1" fontAlgn="base" latinLnBrk="0" hangingPunct="1">
              <a:lnSpc>
                <a:spcPts val="1700"/>
              </a:lnSpc>
              <a:spcBef>
                <a:spcPts val="60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＜平時＞</a:t>
            </a: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42925" marR="0" lvl="0" indent="-342900" algn="l" defTabSz="914400" rtl="0" eaLnBrk="1" fontAlgn="base" latinLnBrk="0" hangingPunct="1">
              <a:lnSpc>
                <a:spcPts val="1700"/>
              </a:lnSpc>
              <a:spcBef>
                <a:spcPct val="0"/>
              </a:spcBef>
              <a:spcAft>
                <a:spcPts val="400"/>
              </a:spcAft>
              <a:buClrTx/>
              <a:buSzTx/>
              <a:buFont typeface="+mj-ea"/>
              <a:buAutoNum type="circleNumDbPlai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自治体（市町村、都道府県）の公費解体･災害廃棄物の各種対策（災害廃棄物処理計画・災害応援協定の策定・改定、研修・訓練、適正処理困難物の処理先確保等）に関する技術支援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0" algn="l" defTabSz="914400" rtl="0" eaLnBrk="1" fontAlgn="base" latinLnBrk="0" hangingPunct="1">
              <a:lnSpc>
                <a:spcPts val="17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＜発災時＞</a:t>
            </a: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42925" marR="0" lvl="0" indent="-342900" algn="l" defTabSz="914400" rtl="0" eaLnBrk="1" fontAlgn="base" latinLnBrk="0" hangingPunct="1">
              <a:lnSpc>
                <a:spcPts val="1700"/>
              </a:lnSpc>
              <a:spcBef>
                <a:spcPct val="0"/>
              </a:spcBef>
              <a:spcAft>
                <a:spcPts val="400"/>
              </a:spcAft>
              <a:buClrTx/>
              <a:buSzTx/>
              <a:buFont typeface="+mj-ea"/>
              <a:buAutoNum type="circleNumDbPlain" startAt="2"/>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初動期の関係機関（</a:t>
            </a:r>
            <a:r>
              <a:rPr kumimoji="1" lang="en-US" altLang="ja-JP" sz="1400" b="0" i="0" u="none" strike="noStrike" kern="1200" cap="none" spc="0" normalizeH="0" baseline="0" noProof="0" err="1">
                <a:ln>
                  <a:noFill/>
                </a:ln>
                <a:solidFill>
                  <a:prstClr val="black"/>
                </a:solidFill>
                <a:effectLst/>
                <a:uLnTx/>
                <a:uFillTx/>
                <a:latin typeface="メイリオ" panose="020B0604030504040204" pitchFamily="50" charset="-128"/>
                <a:ea typeface="メイリオ" panose="020B0604030504040204" pitchFamily="50" charset="-128"/>
                <a:cs typeface="+mn-cs"/>
              </a:rPr>
              <a:t>D.Waste</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-Net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、関係機関、関係省庁等）と連携した現地調査チームの編成･派遣･調査、生活ごみ・し尿及び片付けごみの衛生管理、仮置場･適正処理困難物管理の技術支援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42925" marR="0" lvl="0" indent="-342900" algn="l" defTabSz="914400" rtl="0" eaLnBrk="1" fontAlgn="base" latinLnBrk="0" hangingPunct="1">
              <a:lnSpc>
                <a:spcPts val="1700"/>
              </a:lnSpc>
              <a:spcBef>
                <a:spcPct val="0"/>
              </a:spcBef>
              <a:spcAft>
                <a:spcPts val="400"/>
              </a:spcAft>
              <a:buClrTx/>
              <a:buSzTx/>
              <a:buFont typeface="+mj-ea"/>
              <a:buAutoNum type="circleNumDbPlain" startAt="2"/>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公費解体・災害廃棄物処理に係る被災自治体の各種発注関係事務（発注支援含む）、施工監理・各種調整業務に関する被災自治体の補助・代行</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42925" marR="0" lvl="0" indent="-342900" algn="l" defTabSz="914400" rtl="0" eaLnBrk="1" fontAlgn="base" latinLnBrk="0" hangingPunct="1">
              <a:lnSpc>
                <a:spcPts val="1700"/>
              </a:lnSpc>
              <a:spcBef>
                <a:spcPct val="0"/>
              </a:spcBef>
              <a:spcAft>
                <a:spcPts val="400"/>
              </a:spcAft>
              <a:buClrTx/>
              <a:buSzTx/>
              <a:buFont typeface="+mj-ea"/>
              <a:buAutoNum type="circleNumDbPlain" startAt="2"/>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公費解体・災害廃棄物の各フェーズ・工程に応じた技術支援・人的支援のマッチング・調整　　等</a:t>
            </a:r>
          </a:p>
          <a:p>
            <a:pPr marL="0" marR="0" lvl="0" indent="0" algn="l" defTabSz="914400" rtl="0" eaLnBrk="1" fontAlgn="base" latinLnBrk="0" hangingPunct="1">
              <a:lnSpc>
                <a:spcPts val="1700"/>
              </a:lnSpc>
              <a:spcBef>
                <a:spcPts val="1200"/>
              </a:spcBef>
              <a:spcAft>
                <a:spcPct val="0"/>
              </a:spcAft>
              <a:buClrTx/>
              <a:buSzTx/>
              <a:buFontTx/>
              <a:buNone/>
              <a:tabLst/>
              <a:defRPr/>
            </a:pP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横断的専門支援機能に必要となる具備要件</a:t>
            </a:r>
            <a:r>
              <a:rPr kumimoji="1"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542925" marR="0" lvl="0" indent="-342900" algn="l" defTabSz="914400" rtl="0" eaLnBrk="1" fontAlgn="base" latinLnBrk="0" hangingPunct="1">
              <a:lnSpc>
                <a:spcPts val="1700"/>
              </a:lnSpc>
              <a:spcBef>
                <a:spcPts val="600"/>
              </a:spcBef>
              <a:spcAft>
                <a:spcPct val="0"/>
              </a:spcAft>
              <a:buClrTx/>
              <a:buSzTx/>
              <a:buFont typeface="Wingdings" panose="05000000000000000000" pitchFamily="2" charset="2"/>
              <a:buChar char="Ø"/>
              <a:tabLst/>
              <a:defRPr/>
            </a:pPr>
            <a:r>
              <a:rPr kumimoji="1" lang="ja-JP" altLang="en-US" sz="14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廃棄物処理・公費解体に関する技術的・専門的な知見・経験（廃棄物処理に関する知見だけでなく、廃棄物処理・公費解体に関連する様々な知見（例えば建築、土木、環境、法務、財務、電気、</a:t>
            </a:r>
            <a:r>
              <a:rPr kumimoji="1" lang="en-US" altLang="ja-JP" sz="14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DX</a:t>
            </a:r>
            <a:r>
              <a:rPr kumimoji="1" lang="ja-JP" altLang="en-US" sz="1400" b="0" i="0" u="none" strike="noStrike" kern="1200" cap="none" spc="-4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等）が必要）</a:t>
            </a:r>
          </a:p>
          <a:p>
            <a:pPr marL="542925" marR="0" lvl="0" indent="-342900" algn="l" defTabSz="914400" rtl="0" eaLnBrk="1" fontAlgn="base" latinLnBrk="0" hangingPunct="1">
              <a:lnSpc>
                <a:spcPts val="1700"/>
              </a:lnSpc>
              <a:spcBef>
                <a:spcPts val="0"/>
              </a:spcBef>
              <a:spcAft>
                <a:spcPct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多様な関係者・関係機関（自治体、事業者等）との調整（広域的な連携等）に関する知見・経験・能力</a:t>
            </a:r>
          </a:p>
          <a:p>
            <a:pPr marL="542925" marR="0" lvl="0" indent="-342900" algn="l" defTabSz="914400" rtl="0" eaLnBrk="1" fontAlgn="base" latinLnBrk="0" hangingPunct="1">
              <a:lnSpc>
                <a:spcPts val="1700"/>
              </a:lnSpc>
              <a:spcBef>
                <a:spcPts val="0"/>
              </a:spcBef>
              <a:spcAft>
                <a:spcPct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現地支部を発災早期に設置するなど、全国的な対応が可能であること　　　　　　　　　　　　　 等 </a:t>
            </a:r>
          </a:p>
        </p:txBody>
      </p:sp>
      <p:sp>
        <p:nvSpPr>
          <p:cNvPr id="9" name="コンテンツ プレースホルダー 3">
            <a:extLst>
              <a:ext uri="{FF2B5EF4-FFF2-40B4-BE49-F238E27FC236}">
                <a16:creationId xmlns:a16="http://schemas.microsoft.com/office/drawing/2014/main" id="{156DECEB-B2F3-A22C-8318-1461E22C5AE4}"/>
              </a:ext>
            </a:extLst>
          </p:cNvPr>
          <p:cNvSpPr txBox="1">
            <a:spLocks/>
          </p:cNvSpPr>
          <p:nvPr/>
        </p:nvSpPr>
        <p:spPr>
          <a:xfrm>
            <a:off x="138484" y="940503"/>
            <a:ext cx="8867033" cy="1188837"/>
          </a:xfrm>
          <a:prstGeom prst="rect">
            <a:avLst/>
          </a:prstGeom>
          <a:ln w="19050">
            <a:solidFill>
              <a:schemeClr val="tx2">
                <a:lumMod val="75000"/>
              </a:schemeClr>
            </a:solidFill>
          </a:ln>
        </p:spPr>
        <p:txBody>
          <a:bodyPr wrap="square" lIns="36000" tIns="72000" rIns="36000" bIns="36000" anchor="t" anchorCtr="0">
            <a:spAutoFit/>
          </a:bodyPr>
          <a:lstStyle>
            <a:lvl1pPr marL="244373" indent="-244373" algn="l" defTabSz="861993" rtl="0" eaLnBrk="1" latinLnBrk="0" hangingPunct="1">
              <a:lnSpc>
                <a:spcPct val="100000"/>
              </a:lnSpc>
              <a:spcBef>
                <a:spcPts val="513"/>
              </a:spcBef>
              <a:spcAft>
                <a:spcPts val="0"/>
              </a:spcAft>
              <a:buFont typeface="Wingdings" panose="05000000000000000000" pitchFamily="2" charset="2"/>
              <a:buChar char="n"/>
              <a:defRPr kumimoji="1" sz="1710" b="0" kern="1200">
                <a:solidFill>
                  <a:schemeClr val="tx1"/>
                </a:solidFill>
                <a:latin typeface="Meiryo UI" panose="020B0604030504040204" pitchFamily="50" charset="-128"/>
                <a:ea typeface="Meiryo UI"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0" marR="0" lvl="0" indent="0" algn="l" defTabSz="861993" rtl="0" eaLnBrk="1" fontAlgn="auto" latinLnBrk="0" hangingPunct="1">
              <a:lnSpc>
                <a:spcPct val="100000"/>
              </a:lnSpc>
              <a:spcBef>
                <a:spcPts val="513"/>
              </a:spcBef>
              <a:spcAft>
                <a:spcPts val="0"/>
              </a:spcAft>
              <a:buClrTx/>
              <a:buSzTx/>
              <a:buFont typeface="Wingdings" panose="05000000000000000000" pitchFamily="2" charset="2"/>
              <a:buNone/>
              <a:tabLst/>
              <a:defRPr/>
            </a:pPr>
            <a:r>
              <a:rPr kumimoji="1" lang="en-US" altLang="ja-JP" sz="1800" b="1"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1" lang="ja-JP" altLang="en-US" sz="1800" b="1"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被災自治体の横断的調整支援を担う専門支援機能の確立</a:t>
            </a:r>
            <a:r>
              <a:rPr kumimoji="1" lang="en-US" altLang="ja-JP" sz="1800" b="1"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p>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国は、特に大規模災害時において被災自治体（市町村、都道府県（市町村から事務委託を受ける場合））が行う災害廃棄物処理・公費解体の事業監理、人的・技術的支援、広域調整を行う横断的専門支援機能・体制の整備（平時の備えと発災時対応の両方を含む）を行う。</a:t>
            </a:r>
            <a:endParaRPr kumimoji="1" lang="en-US" altLang="ja-JP" sz="105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FB862D19-FF88-92EC-640C-11C8534F4283}"/>
              </a:ext>
            </a:extLst>
          </p:cNvPr>
          <p:cNvSpPr txBox="1"/>
          <p:nvPr/>
        </p:nvSpPr>
        <p:spPr>
          <a:xfrm>
            <a:off x="138483" y="6364771"/>
            <a:ext cx="8856199" cy="353943"/>
          </a:xfrm>
          <a:prstGeom prst="rect">
            <a:avLst/>
          </a:prstGeom>
          <a:solidFill>
            <a:schemeClr val="accent3">
              <a:lumMod val="75000"/>
              <a:alpha val="4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今後、本専門支援機能（機関）</a:t>
            </a:r>
            <a:r>
              <a:rPr kumimoji="0" lang="ja-JP" altLang="en-US" sz="1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役割・具備要件の具体化を進めていく。</a:t>
            </a:r>
          </a:p>
        </p:txBody>
      </p:sp>
      <p:sp>
        <p:nvSpPr>
          <p:cNvPr id="12" name="矢印: 下 11">
            <a:extLst>
              <a:ext uri="{FF2B5EF4-FFF2-40B4-BE49-F238E27FC236}">
                <a16:creationId xmlns:a16="http://schemas.microsoft.com/office/drawing/2014/main" id="{26B48D3B-8509-4478-5DAC-5CB91BA82471}"/>
              </a:ext>
            </a:extLst>
          </p:cNvPr>
          <p:cNvSpPr/>
          <p:nvPr/>
        </p:nvSpPr>
        <p:spPr>
          <a:xfrm>
            <a:off x="2458973" y="6101940"/>
            <a:ext cx="4226055" cy="231121"/>
          </a:xfrm>
          <a:prstGeom prst="downArrow">
            <a:avLst/>
          </a:prstGeom>
          <a:solidFill>
            <a:schemeClr val="tx1">
              <a:lumMod val="50000"/>
              <a:lumOff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99644712-91F4-3BCB-6905-712A8975FE52}"/>
              </a:ext>
            </a:extLst>
          </p:cNvPr>
          <p:cNvSpPr/>
          <p:nvPr/>
        </p:nvSpPr>
        <p:spPr>
          <a:xfrm>
            <a:off x="9252520" y="287212"/>
            <a:ext cx="1470526" cy="391256"/>
          </a:xfrm>
          <a:prstGeom prst="rect">
            <a:avLst/>
          </a:prstGeom>
          <a:solidFill>
            <a:srgbClr val="009C89"/>
          </a:solidFill>
          <a:ln w="12700" cap="flat" cmpd="sng" algn="ctr">
            <a:noFill/>
            <a:prstDash val="solid"/>
            <a:miter lim="800000"/>
          </a:ln>
          <a:effectLst/>
        </p:spPr>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具備要件を修正</a:t>
            </a:r>
            <a:endParaRPr kumimoji="0" lang="en-US" altLang="ja-JP" sz="16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45503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34B358-ADB0-C390-A824-A3D263DA9FCE}"/>
              </a:ext>
            </a:extLst>
          </p:cNvPr>
          <p:cNvSpPr>
            <a:spLocks noGrp="1"/>
          </p:cNvSpPr>
          <p:nvPr>
            <p:ph type="title"/>
          </p:nvPr>
        </p:nvSpPr>
        <p:spPr>
          <a:xfrm>
            <a:off x="250825" y="188913"/>
            <a:ext cx="8128065" cy="587854"/>
          </a:xfrm>
        </p:spPr>
        <p:txBody>
          <a:bodyPr/>
          <a:lstStyle/>
          <a:p>
            <a:r>
              <a:rPr kumimoji="1" lang="ja-JP" altLang="en-US" sz="2000"/>
              <a:t>環境省、都道府県、市町村、専門支援機能</a:t>
            </a:r>
            <a:r>
              <a:rPr lang="ja-JP" altLang="en-US" sz="2000"/>
              <a:t>（機関）</a:t>
            </a:r>
            <a:r>
              <a:rPr kumimoji="1" lang="ja-JP" altLang="en-US" sz="2000"/>
              <a:t>の主な役割（案）</a:t>
            </a:r>
          </a:p>
        </p:txBody>
      </p:sp>
      <p:sp>
        <p:nvSpPr>
          <p:cNvPr id="5" name="四角形: 角を丸くする 4">
            <a:extLst>
              <a:ext uri="{FF2B5EF4-FFF2-40B4-BE49-F238E27FC236}">
                <a16:creationId xmlns:a16="http://schemas.microsoft.com/office/drawing/2014/main" id="{4B571716-8089-7E1C-7A0E-18F32F6FFF44}"/>
              </a:ext>
            </a:extLst>
          </p:cNvPr>
          <p:cNvSpPr/>
          <p:nvPr/>
        </p:nvSpPr>
        <p:spPr>
          <a:xfrm>
            <a:off x="26910" y="794165"/>
            <a:ext cx="9071999" cy="740070"/>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lstStyle/>
          <a:p>
            <a:pPr marL="285750"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専門支援機能（機関）の主な役割は、環境省による都道府県・市町村への支援や、都道府県による市町村への支援の役割を補完することにより、市町村・都道府県における災害廃棄物の適正かつ円滑・迅速な処理の支援を図ること。</a:t>
            </a:r>
            <a:endParaRPr kumimoji="0"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専門支援機能（機関）は、個別の市町村・都道府県での対応が難しい規模の災害において、国の統括のもと、都道府県や一部</a:t>
            </a:r>
            <a:endParaRPr kumimoji="1" lang="en-US" altLang="ja-JP" sz="12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市町村における災害廃棄物対策を支援</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graphicFrame>
        <p:nvGraphicFramePr>
          <p:cNvPr id="6" name="表 5">
            <a:extLst>
              <a:ext uri="{FF2B5EF4-FFF2-40B4-BE49-F238E27FC236}">
                <a16:creationId xmlns:a16="http://schemas.microsoft.com/office/drawing/2014/main" id="{C7B936F1-B2A6-8244-00E3-9E8839FDD54B}"/>
              </a:ext>
            </a:extLst>
          </p:cNvPr>
          <p:cNvGraphicFramePr>
            <a:graphicFrameLocks noGrp="1"/>
          </p:cNvGraphicFramePr>
          <p:nvPr/>
        </p:nvGraphicFramePr>
        <p:xfrm>
          <a:off x="36146" y="1566481"/>
          <a:ext cx="9072000" cy="5273040"/>
        </p:xfrm>
        <a:graphic>
          <a:graphicData uri="http://schemas.openxmlformats.org/drawingml/2006/table">
            <a:tbl>
              <a:tblPr firstRow="1" bandRow="1">
                <a:tableStyleId>{5940675A-B579-460E-94D1-54222C63F5DA}</a:tableStyleId>
              </a:tblPr>
              <a:tblGrid>
                <a:gridCol w="209100">
                  <a:extLst>
                    <a:ext uri="{9D8B030D-6E8A-4147-A177-3AD203B41FA5}">
                      <a16:colId xmlns:a16="http://schemas.microsoft.com/office/drawing/2014/main" val="1676634853"/>
                    </a:ext>
                  </a:extLst>
                </a:gridCol>
                <a:gridCol w="441213">
                  <a:extLst>
                    <a:ext uri="{9D8B030D-6E8A-4147-A177-3AD203B41FA5}">
                      <a16:colId xmlns:a16="http://schemas.microsoft.com/office/drawing/2014/main" val="1391178980"/>
                    </a:ext>
                  </a:extLst>
                </a:gridCol>
                <a:gridCol w="2369392">
                  <a:extLst>
                    <a:ext uri="{9D8B030D-6E8A-4147-A177-3AD203B41FA5}">
                      <a16:colId xmlns:a16="http://schemas.microsoft.com/office/drawing/2014/main" val="2708468847"/>
                    </a:ext>
                  </a:extLst>
                </a:gridCol>
                <a:gridCol w="2369392">
                  <a:extLst>
                    <a:ext uri="{9D8B030D-6E8A-4147-A177-3AD203B41FA5}">
                      <a16:colId xmlns:a16="http://schemas.microsoft.com/office/drawing/2014/main" val="1484470006"/>
                    </a:ext>
                  </a:extLst>
                </a:gridCol>
                <a:gridCol w="3682903">
                  <a:extLst>
                    <a:ext uri="{9D8B030D-6E8A-4147-A177-3AD203B41FA5}">
                      <a16:colId xmlns:a16="http://schemas.microsoft.com/office/drawing/2014/main" val="2355793187"/>
                    </a:ext>
                  </a:extLst>
                </a:gridCol>
              </a:tblGrid>
              <a:tr h="236408">
                <a:tc gridSpan="2">
                  <a:txBody>
                    <a:bodyPr/>
                    <a:lstStyle/>
                    <a:p>
                      <a:pPr algn="ctr">
                        <a:lnSpc>
                          <a:spcPts val="1200"/>
                        </a:lnSpc>
                      </a:pPr>
                      <a:endParaRPr kumimoji="1" lang="ja-JP" altLang="en-US" sz="1000" b="1">
                        <a:latin typeface="ＭＳ Ｐゴシック" panose="020B0600070205080204" pitchFamily="50" charset="-128"/>
                        <a:ea typeface="ＭＳ Ｐゴシック" panose="020B0600070205080204" pitchFamily="50" charset="-128"/>
                      </a:endParaRPr>
                    </a:p>
                  </a:txBody>
                  <a:tcPr anchor="ctr">
                    <a:solidFill>
                      <a:schemeClr val="accent6">
                        <a:lumMod val="40000"/>
                        <a:lumOff val="60000"/>
                      </a:schemeClr>
                    </a:solidFill>
                  </a:tcPr>
                </a:tc>
                <a:tc hMerge="1">
                  <a:txBody>
                    <a:bodyPr/>
                    <a:lstStyle/>
                    <a:p>
                      <a:endParaRPr kumimoji="1" lang="ja-JP" altLang="en-US" sz="1400"/>
                    </a:p>
                  </a:txBody>
                  <a:tcPr/>
                </a:tc>
                <a:tc>
                  <a:txBody>
                    <a:bodyPr/>
                    <a:lstStyle/>
                    <a:p>
                      <a:pPr algn="ctr">
                        <a:lnSpc>
                          <a:spcPts val="1200"/>
                        </a:lnSpc>
                      </a:pPr>
                      <a:r>
                        <a:rPr kumimoji="1" lang="ja-JP" altLang="en-US" sz="900" b="1">
                          <a:latin typeface="ＭＳ Ｐゴシック" panose="020B0600070205080204" pitchFamily="50" charset="-128"/>
                          <a:ea typeface="ＭＳ Ｐゴシック" panose="020B0600070205080204" pitchFamily="50" charset="-128"/>
                        </a:rPr>
                        <a:t>これまでの体制</a:t>
                      </a:r>
                    </a:p>
                  </a:txBody>
                  <a:tcPr anchor="ctr">
                    <a:solidFill>
                      <a:schemeClr val="accent6">
                        <a:lumMod val="40000"/>
                        <a:lumOff val="60000"/>
                      </a:schemeClr>
                    </a:solidFill>
                  </a:tcPr>
                </a:tc>
                <a:tc>
                  <a:txBody>
                    <a:bodyPr/>
                    <a:lstStyle/>
                    <a:p>
                      <a:pPr algn="ctr">
                        <a:lnSpc>
                          <a:spcPts val="1200"/>
                        </a:lnSpc>
                      </a:pPr>
                      <a:r>
                        <a:rPr kumimoji="1" lang="ja-JP" altLang="en-US" sz="900" b="1">
                          <a:latin typeface="ＭＳ Ｐゴシック" panose="020B0600070205080204" pitchFamily="50" charset="-128"/>
                          <a:ea typeface="ＭＳ Ｐゴシック" panose="020B0600070205080204" pitchFamily="50" charset="-128"/>
                        </a:rPr>
                        <a:t>専門支援機能（機関）確立後の体制</a:t>
                      </a:r>
                    </a:p>
                  </a:txBody>
                  <a:tcPr anchor="ctr">
                    <a:solidFill>
                      <a:schemeClr val="accent6">
                        <a:lumMod val="40000"/>
                        <a:lumOff val="60000"/>
                      </a:schemeClr>
                    </a:solidFill>
                  </a:tcPr>
                </a:tc>
                <a:tc>
                  <a:txBody>
                    <a:bodyPr/>
                    <a:lstStyle/>
                    <a:p>
                      <a:pPr algn="ctr">
                        <a:lnSpc>
                          <a:spcPts val="1200"/>
                        </a:lnSpc>
                      </a:pPr>
                      <a:r>
                        <a:rPr kumimoji="1" lang="ja-JP" altLang="en-US" sz="900" b="1">
                          <a:latin typeface="ＭＳ Ｐゴシック" panose="020B0600070205080204" pitchFamily="50" charset="-128"/>
                          <a:ea typeface="ＭＳ Ｐゴシック" panose="020B0600070205080204" pitchFamily="50" charset="-128"/>
                        </a:rPr>
                        <a:t>今後の主な実施内容（例）</a:t>
                      </a:r>
                    </a:p>
                  </a:txBody>
                  <a:tcPr anchor="ctr">
                    <a:solidFill>
                      <a:schemeClr val="accent6">
                        <a:lumMod val="40000"/>
                        <a:lumOff val="60000"/>
                      </a:schemeClr>
                    </a:solidFill>
                  </a:tcPr>
                </a:tc>
                <a:extLst>
                  <a:ext uri="{0D108BD9-81ED-4DB2-BD59-A6C34878D82A}">
                    <a16:rowId xmlns:a16="http://schemas.microsoft.com/office/drawing/2014/main" val="1767508256"/>
                  </a:ext>
                </a:extLst>
              </a:tr>
              <a:tr h="975183">
                <a:tc rowSpan="2">
                  <a:txBody>
                    <a:bodyPr/>
                    <a:lstStyle/>
                    <a:p>
                      <a:pPr algn="ctr"/>
                      <a:r>
                        <a:rPr kumimoji="1" lang="ja-JP" altLang="en-US" sz="1000">
                          <a:latin typeface="ＭＳ Ｐゴシック" panose="020B0600070205080204" pitchFamily="50" charset="-128"/>
                          <a:ea typeface="ＭＳ Ｐゴシック" panose="020B0600070205080204" pitchFamily="50" charset="-128"/>
                        </a:rPr>
                        <a:t>環</a:t>
                      </a:r>
                      <a:endParaRPr kumimoji="1" lang="en-US" altLang="ja-JP" sz="1000">
                        <a:latin typeface="ＭＳ Ｐゴシック" panose="020B0600070205080204" pitchFamily="50" charset="-128"/>
                        <a:ea typeface="ＭＳ Ｐゴシック" panose="020B0600070205080204" pitchFamily="50" charset="-128"/>
                      </a:endParaRPr>
                    </a:p>
                    <a:p>
                      <a:pPr algn="ctr"/>
                      <a:r>
                        <a:rPr kumimoji="1" lang="ja-JP" altLang="en-US" sz="1000">
                          <a:latin typeface="ＭＳ Ｐゴシック" panose="020B0600070205080204" pitchFamily="50" charset="-128"/>
                          <a:ea typeface="ＭＳ Ｐゴシック" panose="020B0600070205080204" pitchFamily="50" charset="-128"/>
                        </a:rPr>
                        <a:t>境</a:t>
                      </a:r>
                      <a:endParaRPr kumimoji="1" lang="en-US" altLang="ja-JP" sz="1000">
                        <a:latin typeface="ＭＳ Ｐゴシック" panose="020B0600070205080204" pitchFamily="50" charset="-128"/>
                        <a:ea typeface="ＭＳ Ｐゴシック" panose="020B0600070205080204" pitchFamily="50" charset="-128"/>
                      </a:endParaRPr>
                    </a:p>
                    <a:p>
                      <a:pPr algn="ctr"/>
                      <a:r>
                        <a:rPr kumimoji="1" lang="ja-JP" altLang="en-US" sz="1000">
                          <a:latin typeface="ＭＳ Ｐゴシック" panose="020B0600070205080204" pitchFamily="50" charset="-128"/>
                          <a:ea typeface="ＭＳ Ｐゴシック" panose="020B0600070205080204" pitchFamily="50" charset="-128"/>
                        </a:rPr>
                        <a:t>省</a:t>
                      </a:r>
                    </a:p>
                  </a:txBody>
                  <a:tcPr anchor="ctr"/>
                </a:tc>
                <a:tc>
                  <a:txBody>
                    <a:bodyPr/>
                    <a:lstStyle/>
                    <a:p>
                      <a:pPr>
                        <a:lnSpc>
                          <a:spcPts val="1200"/>
                        </a:lnSpc>
                      </a:pPr>
                      <a:r>
                        <a:rPr kumimoji="1" lang="ja-JP" altLang="en-US" sz="1000">
                          <a:latin typeface="ＭＳ Ｐゴシック" panose="020B0600070205080204" pitchFamily="50" charset="-128"/>
                          <a:ea typeface="ＭＳ Ｐゴシック" panose="020B0600070205080204" pitchFamily="50" charset="-128"/>
                        </a:rPr>
                        <a:t>本省</a:t>
                      </a:r>
                    </a:p>
                  </a:txBody>
                  <a:tcPr/>
                </a:tc>
                <a:tc>
                  <a:txBody>
                    <a:bodyPr/>
                    <a:lstStyle/>
                    <a:p>
                      <a:pPr marL="0" indent="0">
                        <a:lnSpc>
                          <a:spcPts val="1200"/>
                        </a:lnSpc>
                        <a:buFontTx/>
                        <a:buNone/>
                      </a:pPr>
                      <a:r>
                        <a:rPr kumimoji="1" lang="en-US" altLang="ja-JP" sz="1000" i="1" baseline="0">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baseline="0">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baseline="0">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baseline="0">
                          <a:solidFill>
                            <a:srgbClr val="FF0000"/>
                          </a:solidFill>
                          <a:latin typeface="ＭＳ Ｐゴシック" panose="020B0600070205080204" pitchFamily="50" charset="-128"/>
                          <a:ea typeface="ＭＳ Ｐゴシック" panose="020B0600070205080204" pitchFamily="50" charset="-128"/>
                        </a:rPr>
                        <a:t>全国共通</a:t>
                      </a:r>
                      <a:r>
                        <a:rPr kumimoji="1" lang="ja-JP" altLang="en-US" sz="1000" i="1" baseline="0">
                          <a:latin typeface="ＭＳ Ｐゴシック" panose="020B0600070205080204" pitchFamily="50" charset="-128"/>
                          <a:ea typeface="ＭＳ Ｐゴシック" panose="020B0600070205080204" pitchFamily="50" charset="-128"/>
                        </a:rPr>
                        <a:t>の対応基盤</a:t>
                      </a:r>
                      <a:r>
                        <a:rPr kumimoji="1" lang="ja-JP" altLang="en-US" sz="1000" i="1" spc="-100" baseline="0">
                          <a:latin typeface="ＭＳ Ｐゴシック" panose="020B0600070205080204" pitchFamily="50" charset="-128"/>
                          <a:ea typeface="ＭＳ Ｐゴシック" panose="020B0600070205080204" pitchFamily="50" charset="-128"/>
                        </a:rPr>
                        <a:t>（災害廃棄物対策に必要な各種支援ツール等）</a:t>
                      </a:r>
                      <a:r>
                        <a:rPr kumimoji="1" lang="ja-JP" altLang="en-US" sz="1000" i="1" baseline="0">
                          <a:latin typeface="ＭＳ Ｐゴシック" panose="020B0600070205080204" pitchFamily="50" charset="-128"/>
                          <a:ea typeface="ＭＳ Ｐゴシック" panose="020B0600070205080204" pitchFamily="50" charset="-128"/>
                        </a:rPr>
                        <a:t>の整備</a:t>
                      </a:r>
                      <a:endParaRPr kumimoji="1" lang="en-US" altLang="ja-JP" sz="1000" i="1" baseline="0">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i="1" baseline="0">
                          <a:latin typeface="ＭＳ Ｐゴシック" panose="020B0600070205080204" pitchFamily="50" charset="-128"/>
                          <a:ea typeface="ＭＳ Ｐゴシック" panose="020B0600070205080204" pitchFamily="50" charset="-128"/>
                        </a:rPr>
                        <a:t>【</a:t>
                      </a:r>
                      <a:r>
                        <a:rPr kumimoji="1" lang="ja-JP" altLang="en-US" sz="1000" i="1" baseline="0">
                          <a:latin typeface="ＭＳ Ｐゴシック" panose="020B0600070205080204" pitchFamily="50" charset="-128"/>
                          <a:ea typeface="ＭＳ Ｐゴシック" panose="020B0600070205080204" pitchFamily="50" charset="-128"/>
                        </a:rPr>
                        <a:t>平時</a:t>
                      </a:r>
                      <a:r>
                        <a:rPr kumimoji="1" lang="en-US" altLang="ja-JP" sz="1000" i="1" baseline="0">
                          <a:latin typeface="ＭＳ Ｐゴシック" panose="020B0600070205080204" pitchFamily="50" charset="-128"/>
                          <a:ea typeface="ＭＳ Ｐゴシック" panose="020B0600070205080204" pitchFamily="50" charset="-128"/>
                        </a:rPr>
                        <a:t>】</a:t>
                      </a:r>
                      <a:r>
                        <a:rPr kumimoji="1" lang="ja-JP" altLang="en-US" sz="1000" i="1" u="heavy" baseline="0">
                          <a:solidFill>
                            <a:srgbClr val="FF0000"/>
                          </a:solidFill>
                          <a:latin typeface="ＭＳ Ｐゴシック" panose="020B0600070205080204" pitchFamily="50" charset="-128"/>
                          <a:ea typeface="ＭＳ Ｐゴシック" panose="020B0600070205080204" pitchFamily="50" charset="-128"/>
                        </a:rPr>
                        <a:t>地域ブロック横断・全国的対応</a:t>
                      </a:r>
                      <a:r>
                        <a:rPr kumimoji="1" lang="ja-JP" altLang="en-US" sz="1000" i="1" u="heavy" baseline="0">
                          <a:latin typeface="ＭＳ Ｐゴシック" panose="020B0600070205080204" pitchFamily="50" charset="-128"/>
                          <a:ea typeface="ＭＳ Ｐゴシック" panose="020B0600070205080204" pitchFamily="50" charset="-128"/>
                        </a:rPr>
                        <a:t>が必要な平時の備え</a:t>
                      </a:r>
                      <a:endParaRPr kumimoji="1" lang="en-US" altLang="ja-JP" sz="1000" i="1" u="heavy" baseline="0">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i="0">
                          <a:latin typeface="ＭＳ Ｐゴシック" panose="020B0600070205080204" pitchFamily="50" charset="-128"/>
                          <a:ea typeface="ＭＳ Ｐゴシック" panose="020B0600070205080204" pitchFamily="50" charset="-128"/>
                        </a:rPr>
                        <a:t>【</a:t>
                      </a:r>
                      <a:r>
                        <a:rPr kumimoji="1" lang="ja-JP" altLang="en-US" sz="1000" i="0">
                          <a:latin typeface="ＭＳ Ｐゴシック" panose="020B0600070205080204" pitchFamily="50" charset="-128"/>
                          <a:ea typeface="ＭＳ Ｐゴシック" panose="020B0600070205080204" pitchFamily="50" charset="-128"/>
                        </a:rPr>
                        <a:t>発災時</a:t>
                      </a:r>
                      <a:r>
                        <a:rPr kumimoji="1" lang="en-US" altLang="ja-JP" sz="1000" i="0">
                          <a:latin typeface="ＭＳ Ｐゴシック" panose="020B0600070205080204" pitchFamily="50" charset="-128"/>
                          <a:ea typeface="ＭＳ Ｐゴシック" panose="020B0600070205080204" pitchFamily="50" charset="-128"/>
                        </a:rPr>
                        <a:t>】</a:t>
                      </a:r>
                      <a:r>
                        <a:rPr kumimoji="1" lang="ja-JP" altLang="en-US" sz="1000" i="0" spc="-100" baseline="0">
                          <a:solidFill>
                            <a:srgbClr val="FF0000"/>
                          </a:solidFill>
                          <a:latin typeface="ＭＳ Ｐゴシック" panose="020B0600070205080204" pitchFamily="50" charset="-128"/>
                          <a:ea typeface="ＭＳ Ｐゴシック" panose="020B0600070205080204" pitchFamily="50" charset="-128"/>
                        </a:rPr>
                        <a:t>全国的対応</a:t>
                      </a:r>
                      <a:r>
                        <a:rPr kumimoji="1" lang="ja-JP" altLang="en-US" sz="1000" i="0" spc="-100" baseline="0">
                          <a:latin typeface="ＭＳ Ｐゴシック" panose="020B0600070205080204" pitchFamily="50" charset="-128"/>
                          <a:ea typeface="ＭＳ Ｐゴシック" panose="020B0600070205080204" pitchFamily="50" charset="-128"/>
                        </a:rPr>
                        <a:t>が必要な災害での自治体支援</a:t>
                      </a:r>
                      <a:r>
                        <a:rPr kumimoji="1" lang="ja-JP" altLang="en-US" sz="900" i="0" spc="-100" baseline="0">
                          <a:latin typeface="ＭＳ Ｐゴシック" panose="020B0600070205080204" pitchFamily="50" charset="-128"/>
                          <a:ea typeface="ＭＳ Ｐゴシック" panose="020B0600070205080204" pitchFamily="50" charset="-128"/>
                        </a:rPr>
                        <a:t>（</a:t>
                      </a:r>
                      <a:r>
                        <a:rPr kumimoji="1" lang="ja-JP" altLang="en-US" sz="900" i="0" u="none" spc="-100" baseline="0">
                          <a:latin typeface="ＭＳ Ｐゴシック" panose="020B0600070205080204" pitchFamily="50" charset="-128"/>
                          <a:ea typeface="ＭＳ Ｐゴシック" panose="020B0600070205080204" pitchFamily="50" charset="-128"/>
                        </a:rPr>
                        <a:t>総括・監督</a:t>
                      </a:r>
                      <a:r>
                        <a:rPr kumimoji="1" lang="ja-JP" altLang="en-US" sz="900" i="0" u="heavy" spc="-100" baseline="0">
                          <a:latin typeface="ＭＳ Ｐゴシック" panose="020B0600070205080204" pitchFamily="50" charset="-128"/>
                          <a:ea typeface="ＭＳ Ｐゴシック" panose="020B0600070205080204" pitchFamily="50" charset="-128"/>
                        </a:rPr>
                        <a:t>や技術的助言、現地調査</a:t>
                      </a:r>
                      <a:r>
                        <a:rPr kumimoji="1" lang="ja-JP" altLang="en-US" sz="900" i="0" u="none" spc="-100" baseline="0">
                          <a:latin typeface="ＭＳ Ｐゴシック" panose="020B0600070205080204" pitchFamily="50" charset="-128"/>
                          <a:ea typeface="ＭＳ Ｐゴシック" panose="020B0600070205080204" pitchFamily="50" charset="-128"/>
                        </a:rPr>
                        <a:t>等</a:t>
                      </a:r>
                      <a:r>
                        <a:rPr kumimoji="1" lang="ja-JP" altLang="en-US" sz="900" i="0" spc="-100" baseline="0">
                          <a:latin typeface="ＭＳ Ｐゴシック" panose="020B0600070205080204" pitchFamily="50" charset="-128"/>
                          <a:ea typeface="ＭＳ Ｐゴシック" panose="020B0600070205080204" pitchFamily="50" charset="-128"/>
                        </a:rPr>
                        <a:t>）</a:t>
                      </a:r>
                      <a:endParaRPr kumimoji="1" lang="en-US" altLang="ja-JP" sz="1000" i="0" spc="-100" baseline="0">
                        <a:latin typeface="ＭＳ Ｐゴシック" panose="020B0600070205080204" pitchFamily="50" charset="-128"/>
                        <a:ea typeface="ＭＳ Ｐゴシック" panose="020B0600070205080204" pitchFamily="50" charset="-128"/>
                      </a:endParaRPr>
                    </a:p>
                  </a:txBody>
                  <a:tcPr/>
                </a:tc>
                <a:tc>
                  <a:txBody>
                    <a:bodyPr/>
                    <a:lstStyle/>
                    <a:p>
                      <a:pPr marL="0" indent="0">
                        <a:lnSpc>
                          <a:spcPts val="1200"/>
                        </a:lnSpc>
                        <a:buFontTx/>
                        <a:buNone/>
                      </a:pP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spc="-100" baseline="0">
                          <a:solidFill>
                            <a:srgbClr val="FF0000"/>
                          </a:solidFill>
                          <a:latin typeface="ＭＳ Ｐゴシック" panose="020B0600070205080204" pitchFamily="50" charset="-128"/>
                          <a:ea typeface="ＭＳ Ｐゴシック" panose="020B0600070205080204" pitchFamily="50" charset="-128"/>
                        </a:rPr>
                        <a:t>全国共通</a:t>
                      </a:r>
                      <a:r>
                        <a:rPr kumimoji="1" lang="ja-JP" altLang="en-US" sz="1000" i="1" spc="-100" baseline="0">
                          <a:latin typeface="ＭＳ Ｐゴシック" panose="020B0600070205080204" pitchFamily="50" charset="-128"/>
                          <a:ea typeface="ＭＳ Ｐゴシック" panose="020B0600070205080204" pitchFamily="50" charset="-128"/>
                        </a:rPr>
                        <a:t>の対応基盤（災害廃棄物対策に必要な各種支援ツール等）の整備</a:t>
                      </a:r>
                    </a:p>
                    <a:p>
                      <a:pPr marL="0" indent="0">
                        <a:lnSpc>
                          <a:spcPts val="1200"/>
                        </a:lnSpc>
                        <a:buFontTx/>
                        <a:buNone/>
                      </a:pPr>
                      <a:endParaRPr kumimoji="1" lang="en-US" altLang="ja-JP" sz="1000">
                        <a:latin typeface="ＭＳ Ｐゴシック" panose="020B0600070205080204" pitchFamily="50" charset="-128"/>
                        <a:ea typeface="ＭＳ Ｐゴシック" panose="020B0600070205080204" pitchFamily="50" charset="-128"/>
                      </a:endParaRPr>
                    </a:p>
                    <a:p>
                      <a:pPr marL="0" indent="0">
                        <a:lnSpc>
                          <a:spcPts val="1200"/>
                        </a:lnSpc>
                        <a:buFontTx/>
                        <a:buNone/>
                      </a:pPr>
                      <a:endParaRPr kumimoji="1" lang="en-US" altLang="ja-JP" sz="1000">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i="0" spc="-100" baseline="0">
                          <a:solidFill>
                            <a:srgbClr val="FF0000"/>
                          </a:solidFill>
                          <a:latin typeface="ＭＳ Ｐゴシック" panose="020B0600070205080204" pitchFamily="50" charset="-128"/>
                          <a:ea typeface="ＭＳ Ｐゴシック" panose="020B0600070205080204" pitchFamily="50" charset="-128"/>
                        </a:rPr>
                        <a:t>全国的対応</a:t>
                      </a:r>
                      <a:r>
                        <a:rPr kumimoji="1" lang="ja-JP" altLang="en-US" sz="1000" i="0" spc="-100" baseline="0">
                          <a:latin typeface="ＭＳ Ｐゴシック" panose="020B0600070205080204" pitchFamily="50" charset="-128"/>
                          <a:ea typeface="ＭＳ Ｐゴシック" panose="020B0600070205080204" pitchFamily="50" charset="-128"/>
                        </a:rPr>
                        <a:t>が必要な災害での自治体支援</a:t>
                      </a:r>
                      <a:r>
                        <a:rPr kumimoji="1" lang="ja-JP" altLang="en-US" sz="900" i="0" spc="-100" baseline="0">
                          <a:latin typeface="ＭＳ Ｐゴシック" panose="020B0600070205080204" pitchFamily="50" charset="-128"/>
                          <a:ea typeface="ＭＳ Ｐゴシック" panose="020B0600070205080204" pitchFamily="50" charset="-128"/>
                        </a:rPr>
                        <a:t>（</a:t>
                      </a:r>
                      <a:r>
                        <a:rPr kumimoji="1" lang="ja-JP" altLang="en-US" sz="900" i="0" u="none" spc="-100" baseline="0">
                          <a:latin typeface="ＭＳ Ｐゴシック" panose="020B0600070205080204" pitchFamily="50" charset="-128"/>
                          <a:ea typeface="ＭＳ Ｐゴシック" panose="020B0600070205080204" pitchFamily="50" charset="-128"/>
                        </a:rPr>
                        <a:t>総括・監督　　　　　　　　　　　　　　　　　等</a:t>
                      </a:r>
                      <a:r>
                        <a:rPr kumimoji="1" lang="ja-JP" altLang="en-US" sz="900" i="0" spc="-100" baseline="0">
                          <a:latin typeface="ＭＳ Ｐゴシック" panose="020B0600070205080204" pitchFamily="50" charset="-128"/>
                          <a:ea typeface="ＭＳ Ｐゴシック" panose="020B0600070205080204" pitchFamily="50" charset="-128"/>
                        </a:rPr>
                        <a:t>）</a:t>
                      </a:r>
                      <a:endParaRPr kumimoji="1" lang="en-US" altLang="ja-JP" sz="1000" spc="-100" baseline="0">
                        <a:latin typeface="ＭＳ Ｐゴシック" panose="020B0600070205080204" pitchFamily="50" charset="-128"/>
                        <a:ea typeface="ＭＳ Ｐゴシック" panose="020B0600070205080204" pitchFamily="50" charset="-128"/>
                      </a:endParaRPr>
                    </a:p>
                  </a:txBody>
                  <a:tcPr/>
                </a:tc>
                <a:tc rowSpan="2">
                  <a:txBody>
                    <a:bodyPr/>
                    <a:lstStyle/>
                    <a:p>
                      <a:pPr marL="0" indent="0">
                        <a:lnSpc>
                          <a:spcPts val="1200"/>
                        </a:lnSpc>
                        <a:buFontTx/>
                        <a:buNone/>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全国共通の指針・マニュアル等の整備・改定</a:t>
                      </a:r>
                      <a:r>
                        <a:rPr kumimoji="1" lang="ja-JP" altLang="en-US" sz="900" i="1">
                          <a:latin typeface="ＭＳ Ｐゴシック" panose="020B0600070205080204" pitchFamily="50" charset="-128"/>
                          <a:ea typeface="ＭＳ Ｐゴシック" panose="020B0600070205080204" pitchFamily="50" charset="-128"/>
                        </a:rPr>
                        <a:t>（本省）</a:t>
                      </a:r>
                      <a:endParaRPr kumimoji="1" lang="en-US" altLang="ja-JP" sz="1000" i="1">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地域ブロック行動指針等の整備</a:t>
                      </a:r>
                      <a:r>
                        <a:rPr kumimoji="1" lang="ja-JP" altLang="en-US" sz="900" i="1">
                          <a:latin typeface="ＭＳ Ｐゴシック" panose="020B0600070205080204" pitchFamily="50" charset="-128"/>
                          <a:ea typeface="ＭＳ Ｐゴシック" panose="020B0600070205080204" pitchFamily="50" charset="-128"/>
                        </a:rPr>
                        <a:t>（事務所）</a:t>
                      </a:r>
                    </a:p>
                    <a:p>
                      <a:pPr marL="0" indent="0">
                        <a:lnSpc>
                          <a:spcPts val="1200"/>
                        </a:lnSpc>
                        <a:spcAft>
                          <a:spcPts val="0"/>
                        </a:spcAft>
                        <a:buFontTx/>
                        <a:buNone/>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全国・地域ブロックの関係団体等との協定締結</a:t>
                      </a:r>
                      <a:endParaRPr kumimoji="1" lang="en-US" altLang="ja-JP" sz="1000" i="1">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spc="0" baseline="0">
                          <a:latin typeface="ＭＳ Ｐゴシック" panose="020B0600070205080204" pitchFamily="50" charset="-128"/>
                          <a:ea typeface="ＭＳ Ｐゴシック" panose="020B0600070205080204" pitchFamily="50" charset="-128"/>
                        </a:rPr>
                        <a:t>災害廃棄物処理計画・協定等や研修・訓練等のモデル事業等の実施　等</a:t>
                      </a:r>
                      <a:endParaRPr kumimoji="1" lang="en-US" altLang="ja-JP" sz="1000" i="1" spc="0" baseline="0">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災害廃棄物対策に関する現地支援の司令塔、被災市町村・都道府県の意思決定支援、県境・地域ブロックを超えた広域調整支援　等</a:t>
                      </a:r>
                      <a:endParaRPr kumimoji="1" lang="en-US" altLang="ja-JP" sz="1000">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災害廃棄物処理・廃棄物処理施設復旧等への財政支援</a:t>
                      </a:r>
                    </a:p>
                  </a:txBody>
                  <a:tcPr/>
                </a:tc>
                <a:extLst>
                  <a:ext uri="{0D108BD9-81ED-4DB2-BD59-A6C34878D82A}">
                    <a16:rowId xmlns:a16="http://schemas.microsoft.com/office/drawing/2014/main" val="2801244160"/>
                  </a:ext>
                </a:extLst>
              </a:tr>
              <a:tr h="679673">
                <a:tc vMerge="1">
                  <a:txBody>
                    <a:bodyPr/>
                    <a:lstStyle/>
                    <a:p>
                      <a:pPr algn="ctr"/>
                      <a:endParaRPr kumimoji="1" lang="ja-JP" altLang="en-US" sz="1400"/>
                    </a:p>
                  </a:txBody>
                  <a:tcPr anchor="ctr"/>
                </a:tc>
                <a:tc>
                  <a:txBody>
                    <a:bodyPr/>
                    <a:lstStyle/>
                    <a:p>
                      <a:pPr>
                        <a:lnSpc>
                          <a:spcPts val="1200"/>
                        </a:lnSpc>
                      </a:pPr>
                      <a:r>
                        <a:rPr kumimoji="1" lang="ja-JP" altLang="en-US" sz="1000">
                          <a:latin typeface="ＭＳ Ｐゴシック" panose="020B0600070205080204" pitchFamily="50" charset="-128"/>
                          <a:ea typeface="ＭＳ Ｐゴシック" panose="020B0600070205080204" pitchFamily="50" charset="-128"/>
                        </a:rPr>
                        <a:t>地方</a:t>
                      </a:r>
                      <a:endParaRPr kumimoji="1" lang="en-US" altLang="ja-JP" sz="1000">
                        <a:latin typeface="ＭＳ Ｐゴシック" panose="020B0600070205080204" pitchFamily="50" charset="-128"/>
                        <a:ea typeface="ＭＳ Ｐゴシック" panose="020B0600070205080204" pitchFamily="50" charset="-128"/>
                      </a:endParaRPr>
                    </a:p>
                    <a:p>
                      <a:pPr>
                        <a:lnSpc>
                          <a:spcPts val="1200"/>
                        </a:lnSpc>
                      </a:pPr>
                      <a:r>
                        <a:rPr kumimoji="1" lang="ja-JP" altLang="en-US" sz="1000">
                          <a:latin typeface="ＭＳ Ｐゴシック" panose="020B0600070205080204" pitchFamily="50" charset="-128"/>
                          <a:ea typeface="ＭＳ Ｐゴシック" panose="020B0600070205080204" pitchFamily="50" charset="-128"/>
                        </a:rPr>
                        <a:t>環境</a:t>
                      </a:r>
                      <a:endParaRPr kumimoji="1" lang="en-US" altLang="ja-JP" sz="1000">
                        <a:latin typeface="ＭＳ Ｐゴシック" panose="020B0600070205080204" pitchFamily="50" charset="-128"/>
                        <a:ea typeface="ＭＳ Ｐゴシック" panose="020B0600070205080204" pitchFamily="50" charset="-128"/>
                      </a:endParaRPr>
                    </a:p>
                    <a:p>
                      <a:pPr>
                        <a:lnSpc>
                          <a:spcPts val="1200"/>
                        </a:lnSpc>
                      </a:pPr>
                      <a:r>
                        <a:rPr kumimoji="1" lang="ja-JP" altLang="en-US" sz="1000">
                          <a:latin typeface="ＭＳ Ｐゴシック" panose="020B0600070205080204" pitchFamily="50" charset="-128"/>
                          <a:ea typeface="ＭＳ Ｐゴシック" panose="020B0600070205080204" pitchFamily="50" charset="-128"/>
                        </a:rPr>
                        <a:t>事務所</a:t>
                      </a:r>
                    </a:p>
                  </a:txBody>
                  <a:tcPr/>
                </a:tc>
                <a:tc>
                  <a:txBody>
                    <a:bodyPr/>
                    <a:lstStyle/>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spc="-130" baseline="0">
                          <a:solidFill>
                            <a:srgbClr val="FF0000"/>
                          </a:solidFill>
                          <a:latin typeface="ＭＳ Ｐゴシック" panose="020B0600070205080204" pitchFamily="50" charset="-128"/>
                          <a:ea typeface="ＭＳ Ｐゴシック" panose="020B0600070205080204" pitchFamily="50" charset="-128"/>
                        </a:rPr>
                        <a:t>地域ブロック単位</a:t>
                      </a:r>
                      <a:r>
                        <a:rPr kumimoji="1" lang="ja-JP" altLang="en-US" sz="1000" i="1" spc="-130" baseline="0">
                          <a:latin typeface="ＭＳ Ｐゴシック" panose="020B0600070205080204" pitchFamily="50" charset="-128"/>
                          <a:ea typeface="ＭＳ Ｐゴシック" panose="020B0600070205080204" pitchFamily="50" charset="-128"/>
                        </a:rPr>
                        <a:t>での対応基盤の整備</a:t>
                      </a:r>
                      <a:endParaRPr kumimoji="1" lang="en-US" altLang="ja-JP" sz="1000" i="1" spc="-130" baseline="0">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i="0">
                          <a:latin typeface="ＭＳ Ｐゴシック" panose="020B0600070205080204" pitchFamily="50" charset="-128"/>
                          <a:ea typeface="ＭＳ Ｐゴシック" panose="020B0600070205080204" pitchFamily="50" charset="-128"/>
                        </a:rPr>
                        <a:t>【</a:t>
                      </a:r>
                      <a:r>
                        <a:rPr kumimoji="1" lang="ja-JP" altLang="en-US" sz="1000" i="0">
                          <a:latin typeface="ＭＳ Ｐゴシック" panose="020B0600070205080204" pitchFamily="50" charset="-128"/>
                          <a:ea typeface="ＭＳ Ｐゴシック" panose="020B0600070205080204" pitchFamily="50" charset="-128"/>
                        </a:rPr>
                        <a:t>発災時</a:t>
                      </a:r>
                      <a:r>
                        <a:rPr kumimoji="1" lang="en-US" altLang="ja-JP" sz="1000" i="0">
                          <a:latin typeface="ＭＳ Ｐゴシック" panose="020B0600070205080204" pitchFamily="50" charset="-128"/>
                          <a:ea typeface="ＭＳ Ｐゴシック" panose="020B0600070205080204" pitchFamily="50" charset="-128"/>
                        </a:rPr>
                        <a:t>】</a:t>
                      </a:r>
                      <a:r>
                        <a:rPr kumimoji="1" lang="ja-JP" altLang="en-US" sz="1000">
                          <a:solidFill>
                            <a:srgbClr val="FF0000"/>
                          </a:solidFill>
                          <a:latin typeface="ＭＳ Ｐゴシック" panose="020B0600070205080204" pitchFamily="50" charset="-128"/>
                          <a:ea typeface="ＭＳ Ｐゴシック" panose="020B0600070205080204" pitchFamily="50" charset="-128"/>
                        </a:rPr>
                        <a:t>都道府県横断の対応</a:t>
                      </a:r>
                      <a:r>
                        <a:rPr kumimoji="1" lang="ja-JP" altLang="en-US" sz="1000">
                          <a:latin typeface="ＭＳ Ｐゴシック" panose="020B0600070205080204" pitchFamily="50" charset="-128"/>
                          <a:ea typeface="ＭＳ Ｐゴシック" panose="020B0600070205080204" pitchFamily="50" charset="-128"/>
                        </a:rPr>
                        <a:t>が必要な災害での自治体支援</a:t>
                      </a:r>
                      <a:r>
                        <a:rPr kumimoji="1" lang="ja-JP" altLang="en-US" sz="900" i="0" spc="-100" baseline="0">
                          <a:latin typeface="ＭＳ Ｐゴシック" panose="020B0600070205080204" pitchFamily="50" charset="-128"/>
                          <a:ea typeface="ＭＳ Ｐゴシック" panose="020B0600070205080204" pitchFamily="50" charset="-128"/>
                        </a:rPr>
                        <a:t>（技術的助言</a:t>
                      </a:r>
                      <a:r>
                        <a:rPr kumimoji="1" lang="ja-JP" altLang="en-US" sz="900" i="0" u="heavy" spc="-100" baseline="0">
                          <a:latin typeface="ＭＳ Ｐゴシック" panose="020B0600070205080204" pitchFamily="50" charset="-128"/>
                          <a:ea typeface="ＭＳ Ｐゴシック" panose="020B0600070205080204" pitchFamily="50" charset="-128"/>
                        </a:rPr>
                        <a:t>、現地調査、各種調整</a:t>
                      </a:r>
                      <a:r>
                        <a:rPr kumimoji="1" lang="ja-JP" altLang="en-US" sz="900" i="0" u="none" spc="-100" baseline="0">
                          <a:latin typeface="ＭＳ Ｐゴシック" panose="020B0600070205080204" pitchFamily="50" charset="-128"/>
                          <a:ea typeface="ＭＳ Ｐゴシック" panose="020B0600070205080204" pitchFamily="50" charset="-128"/>
                        </a:rPr>
                        <a:t>等</a:t>
                      </a:r>
                      <a:r>
                        <a:rPr kumimoji="1" lang="ja-JP" altLang="en-US" sz="900" i="0" spc="-100" baseline="0">
                          <a:latin typeface="ＭＳ Ｐゴシック" panose="020B0600070205080204" pitchFamily="50" charset="-128"/>
                          <a:ea typeface="ＭＳ Ｐゴシック" panose="020B0600070205080204" pitchFamily="50" charset="-128"/>
                        </a:rPr>
                        <a:t>）</a:t>
                      </a:r>
                      <a:endParaRPr kumimoji="1" lang="ja-JP" altLang="en-US" sz="1000">
                        <a:latin typeface="ＭＳ Ｐゴシック" panose="020B0600070205080204" pitchFamily="50" charset="-128"/>
                        <a:ea typeface="ＭＳ Ｐゴシック" panose="020B0600070205080204" pitchFamily="50" charset="-128"/>
                      </a:endParaRPr>
                    </a:p>
                  </a:txBody>
                  <a:tcPr/>
                </a:tc>
                <a:tc>
                  <a:txBody>
                    <a:bodyPr/>
                    <a:lstStyle/>
                    <a:p>
                      <a:pPr marL="0" indent="0">
                        <a:lnSpc>
                          <a:spcPts val="1200"/>
                        </a:lnSpc>
                        <a:buFontTx/>
                        <a:buNone/>
                      </a:pP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spc="-130" baseline="0">
                          <a:solidFill>
                            <a:srgbClr val="FF0000"/>
                          </a:solidFill>
                          <a:latin typeface="ＭＳ Ｐゴシック" panose="020B0600070205080204" pitchFamily="50" charset="-128"/>
                          <a:ea typeface="ＭＳ Ｐゴシック" panose="020B0600070205080204" pitchFamily="50" charset="-128"/>
                        </a:rPr>
                        <a:t>地域ブロック単位</a:t>
                      </a:r>
                      <a:r>
                        <a:rPr kumimoji="1" lang="ja-JP" altLang="en-US" sz="1000" i="1" spc="-130" baseline="0">
                          <a:latin typeface="ＭＳ Ｐゴシック" panose="020B0600070205080204" pitchFamily="50" charset="-128"/>
                          <a:ea typeface="ＭＳ Ｐゴシック" panose="020B0600070205080204" pitchFamily="50" charset="-128"/>
                        </a:rPr>
                        <a:t>での対応基盤の整備</a:t>
                      </a:r>
                    </a:p>
                    <a:p>
                      <a:pPr marL="0" indent="0">
                        <a:lnSpc>
                          <a:spcPts val="1200"/>
                        </a:lnSpc>
                        <a:buFontTx/>
                        <a:buNone/>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solidFill>
                            <a:srgbClr val="FF0000"/>
                          </a:solidFill>
                          <a:latin typeface="ＭＳ Ｐゴシック" panose="020B0600070205080204" pitchFamily="50" charset="-128"/>
                          <a:ea typeface="ＭＳ Ｐゴシック" panose="020B0600070205080204" pitchFamily="50" charset="-128"/>
                        </a:rPr>
                        <a:t>都道府県横断の対応</a:t>
                      </a:r>
                      <a:r>
                        <a:rPr kumimoji="1" lang="ja-JP" altLang="en-US" sz="1000">
                          <a:latin typeface="ＭＳ Ｐゴシック" panose="020B0600070205080204" pitchFamily="50" charset="-128"/>
                          <a:ea typeface="ＭＳ Ｐゴシック" panose="020B0600070205080204" pitchFamily="50" charset="-128"/>
                        </a:rPr>
                        <a:t>が必要な災害での自治体支援</a:t>
                      </a:r>
                      <a:r>
                        <a:rPr kumimoji="1" lang="ja-JP" altLang="en-US" sz="900" i="0" spc="-100" baseline="0">
                          <a:latin typeface="ＭＳ Ｐゴシック" panose="020B0600070205080204" pitchFamily="50" charset="-128"/>
                          <a:ea typeface="ＭＳ Ｐゴシック" panose="020B0600070205080204" pitchFamily="50" charset="-128"/>
                        </a:rPr>
                        <a:t>（技術的助言　　　　　　</a:t>
                      </a:r>
                      <a:endParaRPr kumimoji="1" lang="en-US" altLang="ja-JP" sz="900" i="0" spc="-100" baseline="0">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ja-JP" altLang="en-US" sz="900" i="0" spc="-100" baseline="0">
                          <a:latin typeface="ＭＳ Ｐゴシック" panose="020B0600070205080204" pitchFamily="50" charset="-128"/>
                          <a:ea typeface="ＭＳ Ｐゴシック" panose="020B0600070205080204" pitchFamily="50" charset="-128"/>
                        </a:rPr>
                        <a:t>等）</a:t>
                      </a:r>
                      <a:endParaRPr kumimoji="1" lang="ja-JP" altLang="en-US" sz="1000">
                        <a:latin typeface="ＭＳ Ｐゴシック" panose="020B0600070205080204" pitchFamily="50" charset="-128"/>
                        <a:ea typeface="ＭＳ Ｐゴシック" panose="020B0600070205080204" pitchFamily="50" charset="-128"/>
                      </a:endParaRPr>
                    </a:p>
                  </a:txBody>
                  <a:tcPr/>
                </a:tc>
                <a:tc vMerge="1">
                  <a:txBody>
                    <a:bodyPr/>
                    <a:lstStyle/>
                    <a:p>
                      <a:pPr marL="0" marR="0" lvl="0" indent="0" algn="l" defTabSz="861993" rtl="0" eaLnBrk="1" fontAlgn="auto" latinLnBrk="0" hangingPunct="1">
                        <a:lnSpc>
                          <a:spcPts val="1200"/>
                        </a:lnSpc>
                        <a:spcBef>
                          <a:spcPts val="0"/>
                        </a:spcBef>
                        <a:spcAft>
                          <a:spcPts val="0"/>
                        </a:spcAft>
                        <a:buClrTx/>
                        <a:buSzTx/>
                        <a:buFontTx/>
                        <a:buNone/>
                        <a:tabLst/>
                        <a:defRPr/>
                      </a:pPr>
                      <a:endParaRPr kumimoji="1" lang="ja-JP" altLang="en-US" sz="1050"/>
                    </a:p>
                  </a:txBody>
                  <a:tcPr/>
                </a:tc>
                <a:extLst>
                  <a:ext uri="{0D108BD9-81ED-4DB2-BD59-A6C34878D82A}">
                    <a16:rowId xmlns:a16="http://schemas.microsoft.com/office/drawing/2014/main" val="3298274462"/>
                  </a:ext>
                </a:extLst>
              </a:tr>
              <a:tr h="975183">
                <a:tc gridSpan="2">
                  <a:txBody>
                    <a:bodyPr/>
                    <a:lstStyle/>
                    <a:p>
                      <a:pPr algn="ctr">
                        <a:lnSpc>
                          <a:spcPts val="1200"/>
                        </a:lnSpc>
                      </a:pPr>
                      <a:r>
                        <a:rPr kumimoji="1" lang="ja-JP" altLang="en-US" sz="1000">
                          <a:latin typeface="ＭＳ Ｐゴシック" panose="020B0600070205080204" pitchFamily="50" charset="-128"/>
                          <a:ea typeface="ＭＳ Ｐゴシック" panose="020B0600070205080204" pitchFamily="50" charset="-128"/>
                        </a:rPr>
                        <a:t>都道</a:t>
                      </a:r>
                      <a:endParaRPr kumimoji="1" lang="en-US" altLang="ja-JP" sz="1000">
                        <a:latin typeface="ＭＳ Ｐゴシック" panose="020B0600070205080204" pitchFamily="50" charset="-128"/>
                        <a:ea typeface="ＭＳ Ｐゴシック" panose="020B0600070205080204" pitchFamily="50" charset="-128"/>
                      </a:endParaRPr>
                    </a:p>
                    <a:p>
                      <a:pPr algn="ctr">
                        <a:lnSpc>
                          <a:spcPts val="1200"/>
                        </a:lnSpc>
                      </a:pPr>
                      <a:r>
                        <a:rPr kumimoji="1" lang="ja-JP" altLang="en-US" sz="1000">
                          <a:latin typeface="ＭＳ Ｐゴシック" panose="020B0600070205080204" pitchFamily="50" charset="-128"/>
                          <a:ea typeface="ＭＳ Ｐゴシック" panose="020B0600070205080204" pitchFamily="50" charset="-128"/>
                        </a:rPr>
                        <a:t>府県</a:t>
                      </a:r>
                    </a:p>
                  </a:txBody>
                  <a:tcPr anchor="ctr"/>
                </a:tc>
                <a:tc hMerge="1">
                  <a:txBody>
                    <a:bodyPr/>
                    <a:lstStyle/>
                    <a:p>
                      <a:endParaRPr kumimoji="1" lang="ja-JP" altLang="en-US" sz="1400"/>
                    </a:p>
                  </a:txBody>
                  <a:tcPr/>
                </a:tc>
                <a:tc>
                  <a:txBody>
                    <a:bodyPr/>
                    <a:lstStyle/>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spc="-120" baseline="0">
                          <a:solidFill>
                            <a:srgbClr val="FF0000"/>
                          </a:solidFill>
                          <a:latin typeface="ＭＳ Ｐゴシック" panose="020B0600070205080204" pitchFamily="50" charset="-128"/>
                          <a:ea typeface="ＭＳ Ｐゴシック" panose="020B0600070205080204" pitchFamily="50" charset="-128"/>
                        </a:rPr>
                        <a:t>都道府県区域内</a:t>
                      </a:r>
                      <a:r>
                        <a:rPr kumimoji="1" lang="ja-JP" altLang="en-US" sz="1000" i="1" spc="-120" baseline="0">
                          <a:latin typeface="ＭＳ Ｐゴシック" panose="020B0600070205080204" pitchFamily="50" charset="-128"/>
                          <a:ea typeface="ＭＳ Ｐゴシック" panose="020B0600070205080204" pitchFamily="50" charset="-128"/>
                        </a:rPr>
                        <a:t>での対応基盤の整備</a:t>
                      </a:r>
                      <a:endParaRPr kumimoji="1" lang="en-US" altLang="ja-JP" sz="1000" i="1" spc="-120" baseline="0">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solidFill>
                            <a:srgbClr val="FF0000"/>
                          </a:solidFill>
                          <a:latin typeface="ＭＳ Ｐゴシック" panose="020B0600070205080204" pitchFamily="50" charset="-128"/>
                          <a:ea typeface="ＭＳ Ｐゴシック" panose="020B0600070205080204" pitchFamily="50" charset="-128"/>
                        </a:rPr>
                        <a:t>都道府県区域内</a:t>
                      </a:r>
                      <a:r>
                        <a:rPr kumimoji="1" lang="ja-JP" altLang="en-US" sz="1000">
                          <a:solidFill>
                            <a:schemeClr val="tx1"/>
                          </a:solidFill>
                          <a:latin typeface="ＭＳ Ｐゴシック" panose="020B0600070205080204" pitchFamily="50" charset="-128"/>
                          <a:ea typeface="ＭＳ Ｐゴシック" panose="020B0600070205080204" pitchFamily="50" charset="-128"/>
                        </a:rPr>
                        <a:t>における</a:t>
                      </a:r>
                      <a:r>
                        <a:rPr kumimoji="1" lang="ja-JP" altLang="en-US" sz="1000">
                          <a:latin typeface="ＭＳ Ｐゴシック" panose="020B0600070205080204" pitchFamily="50" charset="-128"/>
                          <a:ea typeface="ＭＳ Ｐゴシック" panose="020B0600070205080204" pitchFamily="50" charset="-128"/>
                        </a:rPr>
                        <a:t>被災市町村の災害廃棄物処理への各種支援</a:t>
                      </a:r>
                      <a:endParaRPr kumimoji="1" lang="en-US" altLang="ja-JP" sz="1000">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spc="-100" baseline="0">
                          <a:solidFill>
                            <a:schemeClr val="tx1"/>
                          </a:solidFill>
                          <a:latin typeface="ＭＳ Ｐゴシック" panose="020B0600070205080204" pitchFamily="50" charset="-128"/>
                          <a:ea typeface="ＭＳ Ｐゴシック" panose="020B0600070205080204" pitchFamily="50" charset="-128"/>
                        </a:rPr>
                        <a:t>災害規模等に応じて</a:t>
                      </a:r>
                      <a:r>
                        <a:rPr kumimoji="1" lang="ja-JP" altLang="en-US" sz="1000" u="heavy" spc="-60" baseline="0">
                          <a:latin typeface="ＭＳ Ｐゴシック" panose="020B0600070205080204" pitchFamily="50" charset="-128"/>
                          <a:ea typeface="ＭＳ Ｐゴシック" panose="020B0600070205080204" pitchFamily="50" charset="-128"/>
                        </a:rPr>
                        <a:t>一部都道府県が</a:t>
                      </a:r>
                      <a:r>
                        <a:rPr kumimoji="1" lang="ja-JP" altLang="en-US" sz="1000" spc="-60" baseline="0">
                          <a:latin typeface="ＭＳ Ｐゴシック" panose="020B0600070205080204" pitchFamily="50" charset="-128"/>
                          <a:ea typeface="ＭＳ Ｐゴシック" panose="020B0600070205080204" pitchFamily="50" charset="-128"/>
                        </a:rPr>
                        <a:t>市町村から事務委託を受け</a:t>
                      </a:r>
                      <a:r>
                        <a:rPr kumimoji="1" lang="ja-JP" altLang="en-US" sz="1000" kern="1200" spc="-60" baseline="0">
                          <a:solidFill>
                            <a:schemeClr val="tx1"/>
                          </a:solidFill>
                          <a:latin typeface="ＭＳ Ｐゴシック" panose="020B0600070205080204" pitchFamily="50" charset="-128"/>
                          <a:ea typeface="ＭＳ Ｐゴシック" panose="020B0600070205080204" pitchFamily="50" charset="-128"/>
                          <a:cs typeface="+mn-cs"/>
                        </a:rPr>
                        <a:t>災害廃棄物処理の一部の実施</a:t>
                      </a:r>
                      <a:endParaRPr kumimoji="1" lang="en-US" altLang="ja-JP" sz="1000" kern="1200" spc="-60" baseline="0">
                        <a:solidFill>
                          <a:schemeClr val="tx1"/>
                        </a:solidFill>
                        <a:latin typeface="ＭＳ Ｐゴシック" panose="020B0600070205080204" pitchFamily="50" charset="-128"/>
                        <a:ea typeface="ＭＳ Ｐゴシック" panose="020B0600070205080204" pitchFamily="50" charset="-128"/>
                        <a:cs typeface="+mn-cs"/>
                      </a:endParaRPr>
                    </a:p>
                  </a:txBody>
                  <a:tcPr/>
                </a:tc>
                <a:tc>
                  <a:txBody>
                    <a:bodyPr/>
                    <a:lstStyle/>
                    <a:p>
                      <a:pPr marL="0" indent="0">
                        <a:lnSpc>
                          <a:spcPts val="1200"/>
                        </a:lnSpc>
                        <a:buFontTx/>
                        <a:buNone/>
                      </a:pP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spc="-120" baseline="0">
                          <a:solidFill>
                            <a:srgbClr val="FF0000"/>
                          </a:solidFill>
                          <a:latin typeface="ＭＳ Ｐゴシック" panose="020B0600070205080204" pitchFamily="50" charset="-128"/>
                          <a:ea typeface="ＭＳ Ｐゴシック" panose="020B0600070205080204" pitchFamily="50" charset="-128"/>
                        </a:rPr>
                        <a:t>都道府県区域内</a:t>
                      </a:r>
                      <a:r>
                        <a:rPr kumimoji="1" lang="ja-JP" altLang="en-US" sz="1000" i="1" spc="-120" baseline="0">
                          <a:latin typeface="ＭＳ Ｐゴシック" panose="020B0600070205080204" pitchFamily="50" charset="-128"/>
                          <a:ea typeface="ＭＳ Ｐゴシック" panose="020B0600070205080204" pitchFamily="50" charset="-128"/>
                        </a:rPr>
                        <a:t>での対応基盤の整備</a:t>
                      </a:r>
                    </a:p>
                    <a:p>
                      <a:pPr marL="0" indent="0">
                        <a:lnSpc>
                          <a:spcPts val="1200"/>
                        </a:lnSpc>
                        <a:buFontTx/>
                        <a:buNone/>
                      </a:pP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chemeClr val="tx1"/>
                          </a:solidFill>
                          <a:latin typeface="ＭＳ Ｐゴシック" panose="020B0600070205080204" pitchFamily="50" charset="-128"/>
                          <a:ea typeface="ＭＳ Ｐゴシック" panose="020B0600070205080204" pitchFamily="50" charset="-128"/>
                        </a:rPr>
                        <a:t>発災時</a:t>
                      </a: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rgbClr val="FF0000"/>
                          </a:solidFill>
                          <a:latin typeface="ＭＳ Ｐゴシック" panose="020B0600070205080204" pitchFamily="50" charset="-128"/>
                          <a:ea typeface="ＭＳ Ｐゴシック" panose="020B0600070205080204" pitchFamily="50" charset="-128"/>
                        </a:rPr>
                        <a:t>都道府県区域内</a:t>
                      </a:r>
                      <a:r>
                        <a:rPr kumimoji="1" lang="ja-JP" altLang="en-US" sz="1000">
                          <a:solidFill>
                            <a:schemeClr val="tx1"/>
                          </a:solidFill>
                          <a:latin typeface="ＭＳ Ｐゴシック" panose="020B0600070205080204" pitchFamily="50" charset="-128"/>
                          <a:ea typeface="ＭＳ Ｐゴシック" panose="020B0600070205080204" pitchFamily="50" charset="-128"/>
                        </a:rPr>
                        <a:t>における</a:t>
                      </a:r>
                      <a:r>
                        <a:rPr kumimoji="1" lang="ja-JP" altLang="en-US" sz="1000">
                          <a:latin typeface="ＭＳ Ｐゴシック" panose="020B0600070205080204" pitchFamily="50" charset="-128"/>
                          <a:ea typeface="ＭＳ Ｐゴシック" panose="020B0600070205080204" pitchFamily="50" charset="-128"/>
                        </a:rPr>
                        <a:t>被災市町村の災害廃棄物処理への各種支援</a:t>
                      </a:r>
                      <a:endParaRPr kumimoji="1" lang="en-US" altLang="ja-JP" sz="1000">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chemeClr val="tx1"/>
                          </a:solidFill>
                          <a:latin typeface="ＭＳ Ｐゴシック" panose="020B0600070205080204" pitchFamily="50" charset="-128"/>
                          <a:ea typeface="ＭＳ Ｐゴシック" panose="020B0600070205080204" pitchFamily="50" charset="-128"/>
                        </a:rPr>
                        <a:t>発災時</a:t>
                      </a: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spc="-100" baseline="0">
                          <a:solidFill>
                            <a:schemeClr val="tx1"/>
                          </a:solidFill>
                          <a:latin typeface="ＭＳ Ｐゴシック" panose="020B0600070205080204" pitchFamily="50" charset="-128"/>
                          <a:ea typeface="ＭＳ Ｐゴシック" panose="020B0600070205080204" pitchFamily="50" charset="-128"/>
                        </a:rPr>
                        <a:t>災害規模等に応じて　　　　　　　　　</a:t>
                      </a:r>
                      <a:r>
                        <a:rPr kumimoji="1" lang="ja-JP" altLang="en-US" sz="1000" kern="1200" spc="-100" baseline="0">
                          <a:solidFill>
                            <a:schemeClr val="tx1"/>
                          </a:solidFill>
                          <a:latin typeface="ＭＳ Ｐゴシック" panose="020B0600070205080204" pitchFamily="50" charset="-128"/>
                          <a:ea typeface="ＭＳ Ｐゴシック" panose="020B0600070205080204" pitchFamily="50" charset="-128"/>
                          <a:cs typeface="+mn-cs"/>
                        </a:rPr>
                        <a:t>市町村から事務委託を受け災害廃棄物処理の一部の実施</a:t>
                      </a:r>
                      <a:endParaRPr kumimoji="1" lang="en-US" altLang="ja-JP" sz="1000" kern="1200" spc="-100" baseline="0">
                        <a:solidFill>
                          <a:schemeClr val="tx1"/>
                        </a:solidFill>
                        <a:latin typeface="ＭＳ Ｐゴシック" panose="020B0600070205080204" pitchFamily="50" charset="-128"/>
                        <a:ea typeface="ＭＳ Ｐゴシック" panose="020B0600070205080204" pitchFamily="50" charset="-128"/>
                        <a:cs typeface="+mn-cs"/>
                      </a:endParaRPr>
                    </a:p>
                  </a:txBody>
                  <a:tcPr/>
                </a:tc>
                <a:tc>
                  <a:txBody>
                    <a:bodyPr/>
                    <a:lstStyle/>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spc="-30" baseline="0">
                          <a:latin typeface="ＭＳ Ｐゴシック" panose="020B0600070205080204" pitchFamily="50" charset="-128"/>
                          <a:ea typeface="ＭＳ Ｐゴシック" panose="020B0600070205080204" pitchFamily="50" charset="-128"/>
                        </a:rPr>
                        <a:t>災害廃棄物処理計画の策定・改定、都道府県での自治体・関係団体等との協定締結、これら取組に基づく研修・訓練の実施等</a:t>
                      </a:r>
                      <a:endParaRPr kumimoji="1" lang="en-US" altLang="ja-JP" sz="1000" i="1" spc="-30" baseline="0">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spc="-100" baseline="0">
                          <a:latin typeface="ＭＳ Ｐゴシック" panose="020B0600070205080204" pitchFamily="50" charset="-128"/>
                          <a:ea typeface="ＭＳ Ｐゴシック" panose="020B0600070205080204" pitchFamily="50" charset="-128"/>
                        </a:rPr>
                        <a:t>都道府県区域内の被害情報収集体制の確保、区域内の周辺市町村及び近隣県との広域調整、都道府県区域内の災害廃棄物処理の進捗管理、市町村からの一部事務委託による災害廃棄物処理の実施等</a:t>
                      </a:r>
                    </a:p>
                  </a:txBody>
                  <a:tcPr/>
                </a:tc>
                <a:extLst>
                  <a:ext uri="{0D108BD9-81ED-4DB2-BD59-A6C34878D82A}">
                    <a16:rowId xmlns:a16="http://schemas.microsoft.com/office/drawing/2014/main" val="3863103829"/>
                  </a:ext>
                </a:extLst>
              </a:tr>
              <a:tr h="531918">
                <a:tc gridSpan="2">
                  <a:txBody>
                    <a:bodyPr/>
                    <a:lstStyle/>
                    <a:p>
                      <a:pPr algn="ctr">
                        <a:lnSpc>
                          <a:spcPts val="1200"/>
                        </a:lnSpc>
                      </a:pPr>
                      <a:r>
                        <a:rPr kumimoji="1" lang="ja-JP" altLang="en-US" sz="1000">
                          <a:latin typeface="ＭＳ Ｐゴシック" panose="020B0600070205080204" pitchFamily="50" charset="-128"/>
                          <a:ea typeface="ＭＳ Ｐゴシック" panose="020B0600070205080204" pitchFamily="50" charset="-128"/>
                        </a:rPr>
                        <a:t>市町村</a:t>
                      </a:r>
                    </a:p>
                  </a:txBody>
                  <a:tcPr anchor="ctr"/>
                </a:tc>
                <a:tc hMerge="1">
                  <a:txBody>
                    <a:bodyPr/>
                    <a:lstStyle/>
                    <a:p>
                      <a:endParaRPr kumimoji="1" lang="ja-JP" altLang="en-US" sz="1400"/>
                    </a:p>
                  </a:txBody>
                  <a:tcPr/>
                </a:tc>
                <a:tc>
                  <a:txBody>
                    <a:bodyPr/>
                    <a:lstStyle/>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spc="-60" baseline="0">
                          <a:solidFill>
                            <a:srgbClr val="FF0000"/>
                          </a:solidFill>
                          <a:latin typeface="ＭＳ Ｐゴシック" panose="020B0600070205080204" pitchFamily="50" charset="-128"/>
                          <a:ea typeface="ＭＳ Ｐゴシック" panose="020B0600070205080204" pitchFamily="50" charset="-128"/>
                        </a:rPr>
                        <a:t>市町村区域内</a:t>
                      </a:r>
                      <a:r>
                        <a:rPr kumimoji="1" lang="ja-JP" altLang="en-US" sz="1000" i="1" spc="-60" baseline="0">
                          <a:latin typeface="ＭＳ Ｐゴシック" panose="020B0600070205080204" pitchFamily="50" charset="-128"/>
                          <a:ea typeface="ＭＳ Ｐゴシック" panose="020B0600070205080204" pitchFamily="50" charset="-128"/>
                        </a:rPr>
                        <a:t>での対応基盤の整備</a:t>
                      </a:r>
                      <a:endParaRPr kumimoji="1" lang="en-US" altLang="ja-JP" sz="1000" i="1" spc="-60" baseline="0">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spc="-60" baseline="0">
                          <a:solidFill>
                            <a:srgbClr val="FF0000"/>
                          </a:solidFill>
                          <a:latin typeface="ＭＳ Ｐゴシック" panose="020B0600070205080204" pitchFamily="50" charset="-128"/>
                          <a:ea typeface="ＭＳ Ｐゴシック" panose="020B0600070205080204" pitchFamily="50" charset="-128"/>
                        </a:rPr>
                        <a:t>市町村区域内</a:t>
                      </a:r>
                      <a:r>
                        <a:rPr kumimoji="1" lang="ja-JP" altLang="en-US" sz="1000" spc="-60" baseline="0">
                          <a:latin typeface="ＭＳ Ｐゴシック" panose="020B0600070205080204" pitchFamily="50" charset="-128"/>
                          <a:ea typeface="ＭＳ Ｐゴシック" panose="020B0600070205080204" pitchFamily="50" charset="-128"/>
                        </a:rPr>
                        <a:t>の災害廃棄物処理</a:t>
                      </a:r>
                      <a:r>
                        <a:rPr kumimoji="1" lang="ja-JP" altLang="en-US" sz="900">
                          <a:solidFill>
                            <a:schemeClr val="tx1"/>
                          </a:solidFill>
                          <a:latin typeface="ＭＳ Ｐゴシック" panose="020B0600070205080204" pitchFamily="50" charset="-128"/>
                          <a:ea typeface="ＭＳ Ｐゴシック" panose="020B0600070205080204" pitchFamily="50" charset="-128"/>
                        </a:rPr>
                        <a:t>（</a:t>
                      </a:r>
                      <a:r>
                        <a:rPr kumimoji="1" lang="ja-JP" altLang="en-US" sz="900" u="heavy" baseline="0">
                          <a:solidFill>
                            <a:schemeClr val="tx1"/>
                          </a:solidFill>
                          <a:latin typeface="ＭＳ Ｐゴシック" panose="020B0600070205080204" pitchFamily="50" charset="-128"/>
                          <a:ea typeface="ＭＳ Ｐゴシック" panose="020B0600070205080204" pitchFamily="50" charset="-128"/>
                        </a:rPr>
                        <a:t>各種調整・発注事務含む</a:t>
                      </a:r>
                      <a:r>
                        <a:rPr kumimoji="1" lang="ja-JP" altLang="en-US" sz="9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chemeClr val="tx1"/>
                          </a:solidFill>
                          <a:latin typeface="ＭＳ Ｐゴシック" panose="020B0600070205080204" pitchFamily="50" charset="-128"/>
                          <a:ea typeface="ＭＳ Ｐゴシック" panose="020B0600070205080204" pitchFamily="50" charset="-128"/>
                        </a:rPr>
                        <a:t>の実施</a:t>
                      </a:r>
                      <a:endParaRPr kumimoji="1" lang="en-US" altLang="ja-JP" sz="1000" spc="-60" baseline="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marL="0" indent="0">
                        <a:lnSpc>
                          <a:spcPts val="1200"/>
                        </a:lnSpc>
                        <a:buFontTx/>
                        <a:buNone/>
                      </a:pP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spc="-70" baseline="0">
                          <a:solidFill>
                            <a:srgbClr val="FF0000"/>
                          </a:solidFill>
                          <a:latin typeface="ＭＳ Ｐゴシック" panose="020B0600070205080204" pitchFamily="50" charset="-128"/>
                          <a:ea typeface="ＭＳ Ｐゴシック" panose="020B0600070205080204" pitchFamily="50" charset="-128"/>
                        </a:rPr>
                        <a:t>市町村区域内</a:t>
                      </a:r>
                      <a:r>
                        <a:rPr kumimoji="1" lang="ja-JP" altLang="en-US" sz="1000" i="1" spc="-70" baseline="0">
                          <a:solidFill>
                            <a:schemeClr val="tx1"/>
                          </a:solidFill>
                          <a:latin typeface="ＭＳ Ｐゴシック" panose="020B0600070205080204" pitchFamily="50" charset="-128"/>
                          <a:ea typeface="ＭＳ Ｐゴシック" panose="020B0600070205080204" pitchFamily="50" charset="-128"/>
                        </a:rPr>
                        <a:t>での対応基盤の整備</a:t>
                      </a:r>
                      <a:endParaRPr kumimoji="1" lang="en-US" altLang="ja-JP" sz="1000" i="1" spc="-70" baseline="0">
                        <a:solidFill>
                          <a:schemeClr val="tx1"/>
                        </a:solidFill>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chemeClr val="tx1"/>
                          </a:solidFill>
                          <a:latin typeface="ＭＳ Ｐゴシック" panose="020B0600070205080204" pitchFamily="50" charset="-128"/>
                          <a:ea typeface="ＭＳ Ｐゴシック" panose="020B0600070205080204" pitchFamily="50" charset="-128"/>
                        </a:rPr>
                        <a:t>発災時</a:t>
                      </a: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rgbClr val="FF0000"/>
                          </a:solidFill>
                          <a:latin typeface="ＭＳ Ｐゴシック" panose="020B0600070205080204" pitchFamily="50" charset="-128"/>
                          <a:ea typeface="ＭＳ Ｐゴシック" panose="020B0600070205080204" pitchFamily="50" charset="-128"/>
                        </a:rPr>
                        <a:t>市町村区域内</a:t>
                      </a:r>
                      <a:r>
                        <a:rPr kumimoji="1" lang="ja-JP" altLang="en-US" sz="1000">
                          <a:solidFill>
                            <a:schemeClr val="tx1"/>
                          </a:solidFill>
                          <a:latin typeface="ＭＳ Ｐゴシック" panose="020B0600070205080204" pitchFamily="50" charset="-128"/>
                          <a:ea typeface="ＭＳ Ｐゴシック" panose="020B0600070205080204" pitchFamily="50" charset="-128"/>
                        </a:rPr>
                        <a:t>の災害廃棄物処理</a:t>
                      </a:r>
                      <a:r>
                        <a:rPr kumimoji="1" lang="ja-JP" altLang="en-US" sz="900">
                          <a:solidFill>
                            <a:schemeClr val="tx1"/>
                          </a:solidFill>
                          <a:latin typeface="ＭＳ Ｐゴシック" panose="020B0600070205080204" pitchFamily="50" charset="-128"/>
                          <a:ea typeface="ＭＳ Ｐゴシック" panose="020B0600070205080204" pitchFamily="50" charset="-128"/>
                        </a:rPr>
                        <a:t>（　　　　　　　　）</a:t>
                      </a:r>
                      <a:r>
                        <a:rPr kumimoji="1" lang="ja-JP" altLang="en-US" sz="1000">
                          <a:solidFill>
                            <a:schemeClr val="tx1"/>
                          </a:solidFill>
                          <a:latin typeface="ＭＳ Ｐゴシック" panose="020B0600070205080204" pitchFamily="50" charset="-128"/>
                          <a:ea typeface="ＭＳ Ｐゴシック" panose="020B0600070205080204" pitchFamily="50" charset="-128"/>
                        </a:rPr>
                        <a:t>の実施</a:t>
                      </a:r>
                      <a:endParaRPr kumimoji="1" lang="en-US" altLang="ja-JP" sz="100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pPr marL="0" indent="0">
                        <a:lnSpc>
                          <a:spcPts val="1200"/>
                        </a:lnSpc>
                        <a:buFontTx/>
                        <a:buNone/>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災害廃棄物処理計画の策定・改定、自治体・民間事業者団体等間の協定締結、これら取組に基づく研修・訓練の実施等</a:t>
                      </a:r>
                      <a:endParaRPr kumimoji="1" lang="en-US" altLang="ja-JP" sz="1000" i="1">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spc="-140" baseline="0">
                          <a:latin typeface="ＭＳ Ｐゴシック" panose="020B0600070205080204" pitchFamily="50" charset="-128"/>
                          <a:ea typeface="ＭＳ Ｐゴシック" panose="020B0600070205080204" pitchFamily="50" charset="-128"/>
                        </a:rPr>
                        <a:t>【</a:t>
                      </a:r>
                      <a:r>
                        <a:rPr kumimoji="1" lang="ja-JP" altLang="en-US" sz="1000" spc="-140" baseline="0">
                          <a:latin typeface="ＭＳ Ｐゴシック" panose="020B0600070205080204" pitchFamily="50" charset="-128"/>
                          <a:ea typeface="ＭＳ Ｐゴシック" panose="020B0600070205080204" pitchFamily="50" charset="-128"/>
                        </a:rPr>
                        <a:t>発災時</a:t>
                      </a:r>
                      <a:r>
                        <a:rPr kumimoji="1" lang="en-US" altLang="ja-JP" sz="1000" spc="-140" baseline="0">
                          <a:latin typeface="ＭＳ Ｐゴシック" panose="020B0600070205080204" pitchFamily="50" charset="-128"/>
                          <a:ea typeface="ＭＳ Ｐゴシック" panose="020B0600070205080204" pitchFamily="50" charset="-128"/>
                        </a:rPr>
                        <a:t>】</a:t>
                      </a:r>
                      <a:r>
                        <a:rPr kumimoji="1" lang="ja-JP" altLang="en-US" sz="1000" spc="-140" baseline="0">
                          <a:latin typeface="ＭＳ Ｐゴシック" panose="020B0600070205080204" pitchFamily="50" charset="-128"/>
                          <a:ea typeface="ＭＳ Ｐゴシック" panose="020B0600070205080204" pitchFamily="50" charset="-128"/>
                        </a:rPr>
                        <a:t>被害状況確認、災害廃棄物処理</a:t>
                      </a:r>
                      <a:r>
                        <a:rPr kumimoji="1" lang="ja-JP" altLang="en-US" sz="900" spc="-140" baseline="0">
                          <a:latin typeface="ＭＳ Ｐゴシック" panose="020B0600070205080204" pitchFamily="50" charset="-128"/>
                          <a:ea typeface="ＭＳ Ｐゴシック" panose="020B0600070205080204" pitchFamily="50" charset="-128"/>
                        </a:rPr>
                        <a:t>（各種調整・発注事務含む）</a:t>
                      </a:r>
                      <a:r>
                        <a:rPr kumimoji="1" lang="ja-JP" altLang="en-US" sz="1000" spc="-140" baseline="0">
                          <a:latin typeface="ＭＳ Ｐゴシック" panose="020B0600070205080204" pitchFamily="50" charset="-128"/>
                          <a:ea typeface="ＭＳ Ｐゴシック" panose="020B0600070205080204" pitchFamily="50" charset="-128"/>
                        </a:rPr>
                        <a:t>の実施 等</a:t>
                      </a:r>
                    </a:p>
                  </a:txBody>
                  <a:tcPr/>
                </a:tc>
                <a:extLst>
                  <a:ext uri="{0D108BD9-81ED-4DB2-BD59-A6C34878D82A}">
                    <a16:rowId xmlns:a16="http://schemas.microsoft.com/office/drawing/2014/main" val="9161255"/>
                  </a:ext>
                </a:extLst>
              </a:tr>
              <a:tr h="1713958">
                <a:tc gridSpan="2">
                  <a:txBody>
                    <a:bodyPr/>
                    <a:lstStyle/>
                    <a:p>
                      <a:pPr algn="ctr">
                        <a:lnSpc>
                          <a:spcPts val="1200"/>
                        </a:lnSpc>
                      </a:pPr>
                      <a:r>
                        <a:rPr kumimoji="1" lang="ja-JP" altLang="en-US" sz="1000">
                          <a:latin typeface="ＭＳ Ｐゴシック" panose="020B0600070205080204" pitchFamily="50" charset="-128"/>
                          <a:ea typeface="ＭＳ Ｐゴシック" panose="020B0600070205080204" pitchFamily="50" charset="-128"/>
                        </a:rPr>
                        <a:t>専門</a:t>
                      </a:r>
                      <a:endParaRPr kumimoji="1" lang="en-US" altLang="ja-JP" sz="1000">
                        <a:latin typeface="ＭＳ Ｐゴシック" panose="020B0600070205080204" pitchFamily="50" charset="-128"/>
                        <a:ea typeface="ＭＳ Ｐゴシック" panose="020B0600070205080204" pitchFamily="50" charset="-128"/>
                      </a:endParaRPr>
                    </a:p>
                    <a:p>
                      <a:pPr algn="ctr">
                        <a:lnSpc>
                          <a:spcPts val="1200"/>
                        </a:lnSpc>
                      </a:pPr>
                      <a:r>
                        <a:rPr kumimoji="1" lang="ja-JP" altLang="en-US" sz="1000">
                          <a:latin typeface="ＭＳ Ｐゴシック" panose="020B0600070205080204" pitchFamily="50" charset="-128"/>
                          <a:ea typeface="ＭＳ Ｐゴシック" panose="020B0600070205080204" pitchFamily="50" charset="-128"/>
                        </a:rPr>
                        <a:t>支援</a:t>
                      </a:r>
                      <a:endParaRPr kumimoji="1" lang="en-US" altLang="ja-JP" sz="1000">
                        <a:latin typeface="ＭＳ Ｐゴシック" panose="020B0600070205080204" pitchFamily="50" charset="-128"/>
                        <a:ea typeface="ＭＳ Ｐゴシック" panose="020B0600070205080204" pitchFamily="50" charset="-128"/>
                      </a:endParaRPr>
                    </a:p>
                    <a:p>
                      <a:pPr algn="ctr">
                        <a:lnSpc>
                          <a:spcPts val="1200"/>
                        </a:lnSpc>
                      </a:pPr>
                      <a:r>
                        <a:rPr kumimoji="1" lang="ja-JP" altLang="en-US" sz="1000">
                          <a:latin typeface="ＭＳ Ｐゴシック" panose="020B0600070205080204" pitchFamily="50" charset="-128"/>
                          <a:ea typeface="ＭＳ Ｐゴシック" panose="020B0600070205080204" pitchFamily="50" charset="-128"/>
                        </a:rPr>
                        <a:t>機能</a:t>
                      </a:r>
                      <a:endParaRPr kumimoji="1" lang="en-US" altLang="ja-JP" sz="1000">
                        <a:latin typeface="ＭＳ Ｐゴシック" panose="020B0600070205080204" pitchFamily="50" charset="-128"/>
                        <a:ea typeface="ＭＳ Ｐゴシック" panose="020B0600070205080204" pitchFamily="50" charset="-128"/>
                      </a:endParaRPr>
                    </a:p>
                    <a:p>
                      <a:pPr algn="ctr">
                        <a:lnSpc>
                          <a:spcPts val="1200"/>
                        </a:lnSpc>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機関</a:t>
                      </a:r>
                      <a:r>
                        <a:rPr kumimoji="1" lang="en-US" altLang="ja-JP" sz="1000">
                          <a:latin typeface="ＭＳ Ｐゴシック" panose="020B0600070205080204" pitchFamily="50" charset="-128"/>
                          <a:ea typeface="ＭＳ Ｐゴシック" panose="020B0600070205080204" pitchFamily="50" charset="-128"/>
                        </a:rPr>
                        <a:t>)</a:t>
                      </a:r>
                      <a:endParaRPr kumimoji="1" lang="ja-JP" altLang="en-US" sz="1000">
                        <a:latin typeface="ＭＳ Ｐゴシック" panose="020B0600070205080204" pitchFamily="50" charset="-128"/>
                        <a:ea typeface="ＭＳ Ｐゴシック" panose="020B0600070205080204" pitchFamily="50" charset="-128"/>
                      </a:endParaRPr>
                    </a:p>
                  </a:txBody>
                  <a:tcPr anchor="ctr"/>
                </a:tc>
                <a:tc hMerge="1">
                  <a:txBody>
                    <a:bodyPr/>
                    <a:lstStyle/>
                    <a:p>
                      <a:endParaRPr kumimoji="1" lang="ja-JP" altLang="en-US" sz="1400"/>
                    </a:p>
                  </a:txBody>
                  <a:tcPr/>
                </a:tc>
                <a:tc>
                  <a:txBody>
                    <a:bodyPr/>
                    <a:lstStyle/>
                    <a:p>
                      <a:pPr marL="0" marR="0" lvl="0" indent="0" algn="ctr" defTabSz="861993" rtl="0" eaLnBrk="1" fontAlgn="auto" latinLnBrk="0" hangingPunct="1">
                        <a:lnSpc>
                          <a:spcPts val="1200"/>
                        </a:lnSpc>
                        <a:spcBef>
                          <a:spcPts val="0"/>
                        </a:spcBef>
                        <a:spcAft>
                          <a:spcPts val="0"/>
                        </a:spcAft>
                        <a:buClrTx/>
                        <a:buSzTx/>
                        <a:buFontTx/>
                        <a:buNone/>
                        <a:tabLst/>
                        <a:defRPr/>
                      </a:pPr>
                      <a:endParaRPr kumimoji="1" lang="en-US" altLang="ja-JP" sz="1000">
                        <a:latin typeface="ＭＳ Ｐゴシック" panose="020B0600070205080204" pitchFamily="50" charset="-128"/>
                        <a:ea typeface="ＭＳ Ｐゴシック" panose="020B0600070205080204" pitchFamily="50" charset="-128"/>
                      </a:endParaRPr>
                    </a:p>
                  </a:txBody>
                  <a:tcPr anchor="ctr">
                    <a:lnTlToBr w="12700" cap="flat" cmpd="sng" algn="ctr">
                      <a:solidFill>
                        <a:schemeClr val="tx1"/>
                      </a:solidFill>
                      <a:prstDash val="solid"/>
                      <a:round/>
                      <a:headEnd type="none" w="med" len="med"/>
                      <a:tailEnd type="none" w="med" len="med"/>
                    </a:lnTlToBr>
                  </a:tcPr>
                </a:tc>
                <a:tc>
                  <a:txBody>
                    <a:bodyPr/>
                    <a:lstStyle/>
                    <a:p>
                      <a:pPr marL="0" indent="0">
                        <a:lnSpc>
                          <a:spcPts val="1200"/>
                        </a:lnSpc>
                        <a:buFontTx/>
                        <a:buNone/>
                      </a:pP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rgbClr val="FF0000"/>
                          </a:solidFill>
                          <a:latin typeface="ＭＳ Ｐゴシック" panose="020B0600070205080204" pitchFamily="50" charset="-128"/>
                          <a:ea typeface="ＭＳ Ｐゴシック" panose="020B0600070205080204" pitchFamily="50" charset="-128"/>
                        </a:rPr>
                        <a:t>全国共通</a:t>
                      </a:r>
                      <a:r>
                        <a:rPr kumimoji="1" lang="ja-JP" altLang="en-US" sz="1000" i="1">
                          <a:solidFill>
                            <a:schemeClr val="tx1"/>
                          </a:solidFill>
                          <a:latin typeface="ＭＳ Ｐゴシック" panose="020B0600070205080204" pitchFamily="50" charset="-128"/>
                          <a:ea typeface="ＭＳ Ｐゴシック" panose="020B0600070205080204" pitchFamily="50" charset="-128"/>
                        </a:rPr>
                        <a:t>の対応基盤の運用</a:t>
                      </a:r>
                      <a:endParaRPr kumimoji="1" lang="en-US" altLang="ja-JP" sz="1000" i="1">
                        <a:solidFill>
                          <a:schemeClr val="tx1"/>
                        </a:solidFill>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chemeClr val="tx1"/>
                          </a:solidFill>
                          <a:latin typeface="ＭＳ Ｐゴシック" panose="020B0600070205080204" pitchFamily="50" charset="-128"/>
                          <a:ea typeface="ＭＳ Ｐゴシック" panose="020B0600070205080204" pitchFamily="50" charset="-128"/>
                        </a:rPr>
                        <a:t>平時</a:t>
                      </a:r>
                      <a:r>
                        <a:rPr kumimoji="1" lang="en-US" altLang="ja-JP" sz="1000" i="1">
                          <a:solidFill>
                            <a:schemeClr val="tx1"/>
                          </a:solidFill>
                          <a:latin typeface="ＭＳ Ｐゴシック" panose="020B0600070205080204" pitchFamily="50" charset="-128"/>
                          <a:ea typeface="ＭＳ Ｐゴシック" panose="020B0600070205080204" pitchFamily="50" charset="-128"/>
                        </a:rPr>
                        <a:t>】</a:t>
                      </a:r>
                      <a:r>
                        <a:rPr kumimoji="1" lang="ja-JP" altLang="en-US" sz="1000" i="1">
                          <a:solidFill>
                            <a:srgbClr val="FF0000"/>
                          </a:solidFill>
                          <a:latin typeface="ＭＳ Ｐゴシック" panose="020B0600070205080204" pitchFamily="50" charset="-128"/>
                          <a:ea typeface="ＭＳ Ｐゴシック" panose="020B0600070205080204" pitchFamily="50" charset="-128"/>
                        </a:rPr>
                        <a:t>都道府県、地域ブロック、地域ブロック横断・全国的対応が必要な平時の備え</a:t>
                      </a:r>
                      <a:r>
                        <a:rPr kumimoji="1" lang="ja-JP" altLang="en-US" sz="1000" i="1">
                          <a:solidFill>
                            <a:schemeClr val="tx1"/>
                          </a:solidFill>
                          <a:latin typeface="ＭＳ Ｐゴシック" panose="020B0600070205080204" pitchFamily="50" charset="-128"/>
                          <a:ea typeface="ＭＳ Ｐゴシック" panose="020B0600070205080204" pitchFamily="50" charset="-128"/>
                        </a:rPr>
                        <a:t>に関する自治体（都道府県・一部市町村）及び国の取組を支援</a:t>
                      </a:r>
                      <a:endParaRPr kumimoji="1" lang="en-US" altLang="ja-JP" sz="1000" i="1">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chemeClr val="tx1"/>
                          </a:solidFill>
                          <a:latin typeface="ＭＳ Ｐゴシック" panose="020B0600070205080204" pitchFamily="50" charset="-128"/>
                          <a:ea typeface="ＭＳ Ｐゴシック" panose="020B0600070205080204" pitchFamily="50" charset="-128"/>
                        </a:rPr>
                        <a:t>発災時</a:t>
                      </a: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solidFill>
                            <a:srgbClr val="FF0000"/>
                          </a:solidFill>
                          <a:latin typeface="ＭＳ Ｐゴシック" panose="020B0600070205080204" pitchFamily="50" charset="-128"/>
                          <a:ea typeface="ＭＳ Ｐゴシック" panose="020B0600070205080204" pitchFamily="50" charset="-128"/>
                        </a:rPr>
                        <a:t>個別の市町村・都道府県での対応が困難な規模の災害</a:t>
                      </a:r>
                      <a:r>
                        <a:rPr kumimoji="1" lang="ja-JP" altLang="en-US" sz="1000">
                          <a:solidFill>
                            <a:schemeClr val="tx1"/>
                          </a:solidFill>
                          <a:latin typeface="ＭＳ Ｐゴシック" panose="020B0600070205080204" pitchFamily="50" charset="-128"/>
                          <a:ea typeface="ＭＳ Ｐゴシック" panose="020B0600070205080204" pitchFamily="50" charset="-128"/>
                        </a:rPr>
                        <a:t>において、都道府県や一部市町村が行う災害廃棄物処理のための各種調整・発注等事務、国の統括支援事務等を支援</a:t>
                      </a:r>
                      <a:endParaRPr kumimoji="1" lang="en-US" altLang="ja-JP" sz="1000">
                        <a:latin typeface="ＭＳ Ｐゴシック" panose="020B0600070205080204" pitchFamily="50" charset="-128"/>
                        <a:ea typeface="ＭＳ Ｐゴシック" panose="020B0600070205080204" pitchFamily="50" charset="-128"/>
                      </a:endParaRPr>
                    </a:p>
                  </a:txBody>
                  <a:tcPr/>
                </a:tc>
                <a:tc>
                  <a:txBody>
                    <a:bodyPr/>
                    <a:lstStyle/>
                    <a:p>
                      <a:pPr marL="0" indent="0">
                        <a:lnSpc>
                          <a:spcPts val="1200"/>
                        </a:lnSpc>
                        <a:buFontTx/>
                        <a:buNone/>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各種基礎データの集約・更新</a:t>
                      </a:r>
                      <a:r>
                        <a:rPr kumimoji="1" lang="ja-JP" altLang="en-US" sz="900" i="1">
                          <a:latin typeface="ＭＳ Ｐゴシック" panose="020B0600070205080204" pitchFamily="50" charset="-128"/>
                          <a:ea typeface="ＭＳ Ｐゴシック" panose="020B0600070205080204" pitchFamily="50" charset="-128"/>
                        </a:rPr>
                        <a:t>（既存廃棄物処理施設等の情報、適正処理困難物に係る事例や処理先などの各種調査　等）</a:t>
                      </a:r>
                      <a:endParaRPr kumimoji="1" lang="en-US" altLang="ja-JP" sz="900" i="1">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全国共通の自治体向け災害廃棄物対策ツール等の運用</a:t>
                      </a:r>
                      <a:endParaRPr kumimoji="1" lang="en-US" altLang="ja-JP" sz="1000" i="1">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spc="-90" baseline="0">
                          <a:latin typeface="ＭＳ Ｐゴシック" panose="020B0600070205080204" pitchFamily="50" charset="-128"/>
                          <a:ea typeface="ＭＳ Ｐゴシック" panose="020B0600070205080204" pitchFamily="50" charset="-128"/>
                        </a:rPr>
                        <a:t>市町村－都道府県間、都道府県－地域ブロック間の</a:t>
                      </a:r>
                      <a:r>
                        <a:rPr lang="ja-JP" altLang="en-US" sz="1000" i="1" spc="-90" baseline="0">
                          <a:latin typeface="ＭＳ Ｐゴシック" panose="020B0600070205080204" pitchFamily="50" charset="-128"/>
                          <a:ea typeface="ＭＳ Ｐゴシック" panose="020B0600070205080204" pitchFamily="50" charset="-128"/>
                        </a:rPr>
                        <a:t>連携向上に資する災害廃棄物処理計画の改定や研修・訓練等に関する実務支援</a:t>
                      </a:r>
                      <a:endParaRPr lang="en-US" altLang="ja-JP" sz="1000" i="1" spc="-90" baseline="0">
                        <a:latin typeface="ＭＳ Ｐゴシック" panose="020B0600070205080204" pitchFamily="50" charset="-128"/>
                        <a:ea typeface="ＭＳ Ｐゴシック" panose="020B0600070205080204" pitchFamily="50" charset="-128"/>
                      </a:endParaRPr>
                    </a:p>
                    <a:p>
                      <a:pPr marL="0" indent="0">
                        <a:lnSpc>
                          <a:spcPts val="1200"/>
                        </a:lnSpc>
                        <a:buFontTx/>
                        <a:buNone/>
                      </a:pP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a:latin typeface="ＭＳ Ｐゴシック" panose="020B0600070205080204" pitchFamily="50" charset="-128"/>
                          <a:ea typeface="ＭＳ Ｐゴシック" panose="020B0600070205080204" pitchFamily="50" charset="-128"/>
                        </a:rPr>
                        <a:t>平時</a:t>
                      </a:r>
                      <a:r>
                        <a:rPr kumimoji="1" lang="en-US" altLang="ja-JP" sz="1000" i="1">
                          <a:latin typeface="ＭＳ Ｐゴシック" panose="020B0600070205080204" pitchFamily="50" charset="-128"/>
                          <a:ea typeface="ＭＳ Ｐゴシック" panose="020B0600070205080204" pitchFamily="50" charset="-128"/>
                        </a:rPr>
                        <a:t>】</a:t>
                      </a:r>
                      <a:r>
                        <a:rPr kumimoji="1" lang="ja-JP" altLang="en-US" sz="1000" i="1" spc="-60" baseline="0">
                          <a:latin typeface="ＭＳ Ｐゴシック" panose="020B0600070205080204" pitchFamily="50" charset="-128"/>
                          <a:ea typeface="ＭＳ Ｐゴシック" panose="020B0600070205080204" pitchFamily="50" charset="-128"/>
                        </a:rPr>
                        <a:t>協定締結・改定に関する市町村・都道府県への実務支援　等</a:t>
                      </a:r>
                      <a:endParaRPr kumimoji="1" lang="en-US" altLang="ja-JP" sz="1000" i="1" spc="-60" baseline="0">
                        <a:latin typeface="ＭＳ Ｐゴシック" panose="020B0600070205080204" pitchFamily="50" charset="-128"/>
                        <a:ea typeface="ＭＳ Ｐゴシック" panose="020B0600070205080204" pitchFamily="50" charset="-128"/>
                      </a:endParaRPr>
                    </a:p>
                    <a:p>
                      <a:pPr marL="0" marR="0" lvl="0" indent="0" algn="l" defTabSz="861993" rtl="0" eaLnBrk="1" fontAlgn="auto" latinLnBrk="0" hangingPunct="1">
                        <a:lnSpc>
                          <a:spcPts val="1200"/>
                        </a:lnSpc>
                        <a:spcBef>
                          <a:spcPts val="0"/>
                        </a:spcBef>
                        <a:spcAft>
                          <a:spcPts val="0"/>
                        </a:spcAft>
                        <a:buClrTx/>
                        <a:buSzTx/>
                        <a:buFontTx/>
                        <a:buNone/>
                        <a:tabLst/>
                        <a:defRPr/>
                      </a:pP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発災時</a:t>
                      </a:r>
                      <a:r>
                        <a:rPr kumimoji="1" lang="en-US" altLang="ja-JP"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spc="-100" baseline="0">
                          <a:solidFill>
                            <a:schemeClr val="tx1"/>
                          </a:solidFill>
                          <a:latin typeface="ＭＳ Ｐゴシック" panose="020B0600070205080204" pitchFamily="50" charset="-128"/>
                          <a:ea typeface="ＭＳ Ｐゴシック" panose="020B0600070205080204" pitchFamily="50" charset="-128"/>
                        </a:rPr>
                        <a:t>個別の市町村・都道府県での対応が困難な規模の災害で、</a:t>
                      </a:r>
                      <a:r>
                        <a:rPr kumimoji="1" lang="ja-JP" altLang="en-US" sz="1000">
                          <a:latin typeface="ＭＳ Ｐゴシック" panose="020B0600070205080204" pitchFamily="50" charset="-128"/>
                          <a:ea typeface="ＭＳ Ｐゴシック" panose="020B0600070205080204" pitchFamily="50" charset="-128"/>
                        </a:rPr>
                        <a:t>市町村・都道府県</a:t>
                      </a:r>
                      <a:r>
                        <a:rPr kumimoji="1" lang="ja-JP" altLang="en-US" sz="900">
                          <a:latin typeface="ＭＳ Ｐゴシック" panose="020B0600070205080204" pitchFamily="50" charset="-128"/>
                          <a:ea typeface="ＭＳ Ｐゴシック" panose="020B0600070205080204" pitchFamily="50" charset="-128"/>
                        </a:rPr>
                        <a:t>（市町村から事務委託を受けた場合）</a:t>
                      </a:r>
                      <a:r>
                        <a:rPr kumimoji="1" lang="ja-JP" altLang="en-US" sz="1000">
                          <a:latin typeface="ＭＳ Ｐゴシック" panose="020B0600070205080204" pitchFamily="50" charset="-128"/>
                          <a:ea typeface="ＭＳ Ｐゴシック" panose="020B0600070205080204" pitchFamily="50" charset="-128"/>
                        </a:rPr>
                        <a:t>が行う各種調整・発注事務等の支援や</a:t>
                      </a:r>
                      <a:r>
                        <a:rPr kumimoji="1" lang="ja-JP" altLang="en-US" sz="1000">
                          <a:solidFill>
                            <a:schemeClr val="tx1"/>
                          </a:solidFill>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国が行う統括的な現地支援の実務支援</a:t>
                      </a:r>
                      <a:r>
                        <a:rPr kumimoji="1" lang="ja-JP" altLang="en-US" sz="900">
                          <a:latin typeface="ＭＳ Ｐゴシック" panose="020B0600070205080204" pitchFamily="50" charset="-128"/>
                          <a:ea typeface="ＭＳ Ｐゴシック" panose="020B0600070205080204" pitchFamily="50" charset="-128"/>
                        </a:rPr>
                        <a:t>（初動期の現地被害調査、被災自治体への人的・技術支援派遣者のマッチング等）</a:t>
                      </a:r>
                      <a:r>
                        <a:rPr kumimoji="1" lang="ja-JP" altLang="en-US" sz="1000">
                          <a:latin typeface="ＭＳ Ｐゴシック" panose="020B0600070205080204" pitchFamily="50" charset="-128"/>
                          <a:ea typeface="ＭＳ Ｐゴシック" panose="020B0600070205080204" pitchFamily="50" charset="-128"/>
                        </a:rPr>
                        <a:t>を実施</a:t>
                      </a:r>
                      <a:endParaRPr kumimoji="1" lang="en-US" altLang="ja-JP" sz="100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294837036"/>
                  </a:ext>
                </a:extLst>
              </a:tr>
            </a:tbl>
          </a:graphicData>
        </a:graphic>
      </p:graphicFrame>
      <p:sp>
        <p:nvSpPr>
          <p:cNvPr id="7" name="四角形: 角を丸くする 6">
            <a:extLst>
              <a:ext uri="{FF2B5EF4-FFF2-40B4-BE49-F238E27FC236}">
                <a16:creationId xmlns:a16="http://schemas.microsoft.com/office/drawing/2014/main" id="{07D104AA-E214-14D8-3922-01041474FD09}"/>
              </a:ext>
            </a:extLst>
          </p:cNvPr>
          <p:cNvSpPr/>
          <p:nvPr/>
        </p:nvSpPr>
        <p:spPr>
          <a:xfrm>
            <a:off x="750997" y="5143499"/>
            <a:ext cx="2232000" cy="1620000"/>
          </a:xfrm>
          <a:prstGeom prst="roundRect">
            <a:avLst>
              <a:gd name="adj" fmla="val 8086"/>
            </a:avLst>
          </a:prstGeom>
          <a:solidFill>
            <a:schemeClr val="accent1">
              <a:lumMod val="20000"/>
              <a:lumOff val="8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1" lang="ja-JP" altLang="en-US" sz="1000"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これまでの課題</a:t>
            </a:r>
            <a:endParaRPr kumimoji="1" lang="en-US" altLang="ja-JP" sz="1000"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平時</a:t>
            </a:r>
            <a:r>
              <a:rPr kumimoji="1" lang="en-US" altLang="ja-JP" sz="10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経験・知見の蓄積、発災時の対応に備えた自治体間、自治体と関係団体間との連携</a:t>
            </a:r>
            <a:endParaRPr kumimoji="1" lang="en-US" altLang="ja-JP" sz="10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発災時</a:t>
            </a:r>
            <a:r>
              <a:rPr kumimoji="1" lang="en-US" altLang="ja-JP"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被災市町村での各種調整・発注等事務、都道府県での管下市町村支援・マネジメント事務の過度な集中</a:t>
            </a:r>
            <a:endParaRPr kumimoji="1" lang="en-US" altLang="ja-JP"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自治体のマンパワー・ノウハウ大幅不足</a:t>
            </a:r>
            <a:endParaRPr kumimoji="1" lang="en-US" altLang="ja-JP" sz="1000" b="1" i="0" u="none" strike="noStrike" kern="1200" cap="none" spc="0" normalizeH="0" baseline="0" noProof="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環境省の自治体支援の過大負荷</a:t>
            </a:r>
          </a:p>
        </p:txBody>
      </p:sp>
      <p:sp>
        <p:nvSpPr>
          <p:cNvPr id="11" name="四角形: 角を丸くする 10">
            <a:extLst>
              <a:ext uri="{FF2B5EF4-FFF2-40B4-BE49-F238E27FC236}">
                <a16:creationId xmlns:a16="http://schemas.microsoft.com/office/drawing/2014/main" id="{967C2404-D80A-B68E-6A33-74B0B15AD76D}"/>
              </a:ext>
            </a:extLst>
          </p:cNvPr>
          <p:cNvSpPr/>
          <p:nvPr/>
        </p:nvSpPr>
        <p:spPr>
          <a:xfrm>
            <a:off x="3162235" y="2206717"/>
            <a:ext cx="2149251" cy="242140"/>
          </a:xfrm>
          <a:prstGeom prst="roundRect">
            <a:avLst/>
          </a:prstGeom>
          <a:ln>
            <a:solidFill>
              <a:srgbClr val="0070C0"/>
            </a:solidFill>
            <a:prstDash val="sysDot"/>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専門支援機能</a:t>
            </a:r>
            <a:r>
              <a:rPr kumimoji="1" lang="en-US" altLang="ja-JP"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機関</a:t>
            </a:r>
            <a:r>
              <a:rPr kumimoji="1" lang="en-US" altLang="ja-JP"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が支援</a:t>
            </a:r>
            <a:endPar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4F6FF56B-B7E1-7991-4DF0-95C39486E83F}"/>
              </a:ext>
            </a:extLst>
          </p:cNvPr>
          <p:cNvSpPr/>
          <p:nvPr/>
        </p:nvSpPr>
        <p:spPr>
          <a:xfrm>
            <a:off x="4189973" y="2626956"/>
            <a:ext cx="956413" cy="156656"/>
          </a:xfrm>
          <a:prstGeom prst="roundRect">
            <a:avLst/>
          </a:prstGeom>
          <a:ln>
            <a:solidFill>
              <a:srgbClr val="0070C0"/>
            </a:solidFill>
            <a:prstDash val="sysDot"/>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専門支援機能</a:t>
            </a:r>
            <a:r>
              <a:rPr kumimoji="1" lang="en-US" altLang="ja-JP"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機関</a:t>
            </a:r>
            <a:r>
              <a:rPr kumimoji="1" lang="en-US" altLang="ja-JP"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が支援</a:t>
            </a:r>
            <a:endParaRPr kumimoji="1" lang="ja-JP" altLang="en-US" sz="14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3" name="四角形: 角を丸くする 12">
            <a:extLst>
              <a:ext uri="{FF2B5EF4-FFF2-40B4-BE49-F238E27FC236}">
                <a16:creationId xmlns:a16="http://schemas.microsoft.com/office/drawing/2014/main" id="{D4150E9E-EE52-2449-0A0D-08DF8C9E7D3D}"/>
              </a:ext>
            </a:extLst>
          </p:cNvPr>
          <p:cNvSpPr/>
          <p:nvPr/>
        </p:nvSpPr>
        <p:spPr>
          <a:xfrm>
            <a:off x="4858679" y="3173453"/>
            <a:ext cx="541707" cy="156656"/>
          </a:xfrm>
          <a:prstGeom prst="roundRect">
            <a:avLst/>
          </a:prstGeom>
          <a:ln>
            <a:solidFill>
              <a:srgbClr val="0070C0"/>
            </a:solidFill>
            <a:prstDash val="sysDot"/>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専門支援</a:t>
            </a:r>
            <a:endParaRPr kumimoji="1" lang="en-US" altLang="ja-JP"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機能</a:t>
            </a:r>
            <a:r>
              <a:rPr kumimoji="1" lang="en-US" altLang="ja-JP"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機関</a:t>
            </a:r>
            <a:r>
              <a:rPr kumimoji="1" lang="en-US" altLang="ja-JP"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が支援</a:t>
            </a:r>
          </a:p>
        </p:txBody>
      </p:sp>
      <p:sp>
        <p:nvSpPr>
          <p:cNvPr id="14" name="四角形: 角を丸くする 13">
            <a:extLst>
              <a:ext uri="{FF2B5EF4-FFF2-40B4-BE49-F238E27FC236}">
                <a16:creationId xmlns:a16="http://schemas.microsoft.com/office/drawing/2014/main" id="{EE78DDC0-7688-3EC5-B528-10594727A36A}"/>
              </a:ext>
            </a:extLst>
          </p:cNvPr>
          <p:cNvSpPr/>
          <p:nvPr/>
        </p:nvSpPr>
        <p:spPr>
          <a:xfrm>
            <a:off x="4674529" y="4036748"/>
            <a:ext cx="732207" cy="156656"/>
          </a:xfrm>
          <a:prstGeom prst="roundRect">
            <a:avLst/>
          </a:prstGeom>
          <a:ln>
            <a:solidFill>
              <a:srgbClr val="0070C0"/>
            </a:solidFill>
            <a:prstDash val="sysDot"/>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5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専門支援機能</a:t>
            </a:r>
            <a:r>
              <a:rPr kumimoji="1" lang="en-US" altLang="ja-JP" sz="55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55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機関</a:t>
            </a:r>
            <a:r>
              <a:rPr kumimoji="1" lang="en-US" altLang="ja-JP" sz="55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55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が都道府県を支援</a:t>
            </a:r>
          </a:p>
        </p:txBody>
      </p:sp>
      <p:sp>
        <p:nvSpPr>
          <p:cNvPr id="15" name="四角形: 角を丸くする 14">
            <a:extLst>
              <a:ext uri="{FF2B5EF4-FFF2-40B4-BE49-F238E27FC236}">
                <a16:creationId xmlns:a16="http://schemas.microsoft.com/office/drawing/2014/main" id="{0C2CA0CB-5A18-58F8-4323-DACE74655BEF}"/>
              </a:ext>
            </a:extLst>
          </p:cNvPr>
          <p:cNvSpPr/>
          <p:nvPr/>
        </p:nvSpPr>
        <p:spPr>
          <a:xfrm>
            <a:off x="3365159" y="4887953"/>
            <a:ext cx="541707" cy="156656"/>
          </a:xfrm>
          <a:prstGeom prst="roundRect">
            <a:avLst/>
          </a:prstGeom>
          <a:ln>
            <a:solidFill>
              <a:srgbClr val="0070C0"/>
            </a:solidFill>
            <a:prstDash val="sysDot"/>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専門支援</a:t>
            </a:r>
            <a:endParaRPr kumimoji="1" lang="en-US" altLang="ja-JP"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機能</a:t>
            </a:r>
            <a:r>
              <a:rPr kumimoji="1" lang="en-US" altLang="ja-JP"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機関</a:t>
            </a:r>
            <a:r>
              <a:rPr kumimoji="1" lang="en-US" altLang="ja-JP"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5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が支援</a:t>
            </a: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3795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3058F-148E-2ED6-118A-56ED708E30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F394FC-D80D-8B8E-BA4F-F0BACE817C42}"/>
              </a:ext>
            </a:extLst>
          </p:cNvPr>
          <p:cNvSpPr>
            <a:spLocks noGrp="1"/>
          </p:cNvSpPr>
          <p:nvPr>
            <p:ph type="title"/>
          </p:nvPr>
        </p:nvSpPr>
        <p:spPr>
          <a:xfrm>
            <a:off x="258617" y="188913"/>
            <a:ext cx="7943273" cy="587854"/>
          </a:xfrm>
        </p:spPr>
        <p:txBody>
          <a:bodyPr/>
          <a:lstStyle/>
          <a:p>
            <a:r>
              <a:rPr kumimoji="1" lang="ja-JP" altLang="en-US" sz="2000"/>
              <a:t>専門支援機能（機関）の役割①　平時における支援（案）　</a:t>
            </a:r>
          </a:p>
        </p:txBody>
      </p:sp>
      <p:sp>
        <p:nvSpPr>
          <p:cNvPr id="3" name="四角形: 角を丸くする 2">
            <a:extLst>
              <a:ext uri="{FF2B5EF4-FFF2-40B4-BE49-F238E27FC236}">
                <a16:creationId xmlns:a16="http://schemas.microsoft.com/office/drawing/2014/main" id="{49CAC6CF-D46E-E62F-B102-BE0E1E0C8A8F}"/>
              </a:ext>
            </a:extLst>
          </p:cNvPr>
          <p:cNvSpPr/>
          <p:nvPr/>
        </p:nvSpPr>
        <p:spPr>
          <a:xfrm>
            <a:off x="114638" y="875332"/>
            <a:ext cx="8851562" cy="1196606"/>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66462" rtlCol="0" anchor="ctr"/>
          <a:lstStyle/>
          <a:p>
            <a:pPr marL="0" marR="0" lvl="0" indent="0" algn="l" defTabSz="861993" rtl="0" eaLnBrk="1" fontAlgn="auto" latinLnBrk="0" hangingPunct="1">
              <a:lnSpc>
                <a:spcPct val="100000"/>
              </a:lnSpc>
              <a:spcBef>
                <a:spcPts val="513"/>
              </a:spcBef>
              <a:spcAft>
                <a:spcPts val="0"/>
              </a:spcAft>
              <a:buClrTx/>
              <a:buSzTx/>
              <a:buFont typeface="Wingdings" panose="05000000000000000000" pitchFamily="2" charset="2"/>
              <a:buNone/>
              <a:tabLst/>
              <a:defRPr/>
            </a:pPr>
            <a:r>
              <a:rPr kumimoji="1" lang="en-US" altLang="ja-JP" sz="1600"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専門支援機能（機関）の平時の役割のポイント</a:t>
            </a:r>
            <a:r>
              <a:rPr kumimoji="1" lang="en-US" altLang="ja-JP" sz="1600" b="1"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p>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専門支援機能（機関）の</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平時の活動内容が発災時の支援内容へ繋がる</a:t>
            </a:r>
            <a:r>
              <a:rPr kumimoji="1" lang="ja-JP" altLang="en-US" sz="16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ことが重要。</a:t>
            </a:r>
            <a:endParaRPr kumimoji="1" lang="en-US" altLang="ja-JP" sz="16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災害廃棄物対策については、環境省（地方環境事務所）が自治体向けに平時からの備えとして既に活動を行っているため、</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それぞれの役割分担を明確にすることが効果的かつ効率的</a:t>
            </a:r>
            <a:r>
              <a:rPr kumimoji="1" lang="ja-JP" altLang="en-US" sz="16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055A7A53-E23E-8091-AB87-C3E91AB8FC0D}"/>
              </a:ext>
            </a:extLst>
          </p:cNvPr>
          <p:cNvSpPr/>
          <p:nvPr/>
        </p:nvSpPr>
        <p:spPr>
          <a:xfrm>
            <a:off x="6876217" y="7356760"/>
            <a:ext cx="2367017" cy="4001095"/>
          </a:xfrm>
          <a:prstGeom prst="rect">
            <a:avLst/>
          </a:prstGeom>
          <a:solidFill>
            <a:sysClr val="window" lastClr="FFFFFF"/>
          </a:solidFill>
          <a:ln w="25400" cap="flat" cmpd="sng" algn="ctr">
            <a:solidFill>
              <a:srgbClr val="38BEE2"/>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05159061-CCED-9339-B09E-A5329571B0B9}"/>
              </a:ext>
            </a:extLst>
          </p:cNvPr>
          <p:cNvSpPr txBox="1"/>
          <p:nvPr/>
        </p:nvSpPr>
        <p:spPr>
          <a:xfrm>
            <a:off x="258617" y="7356761"/>
            <a:ext cx="6473584" cy="1800493"/>
          </a:xfrm>
          <a:prstGeom prst="rect">
            <a:avLst/>
          </a:prstGeom>
          <a:noFill/>
          <a:ln w="25400" cap="flat" cmpd="sng" algn="ctr">
            <a:solidFill>
              <a:srgbClr val="ED7D31"/>
            </a:solidFill>
            <a:prstDash val="solid"/>
            <a:miter lim="800000"/>
          </a:ln>
          <a:effectLst/>
        </p:spPr>
        <p:txBody>
          <a:bodyPr wrap="square" rtlCol="0">
            <a:spAutoFit/>
          </a:bodyPr>
          <a:lstStyle/>
          <a:p>
            <a:pPr marL="228600" marR="0" lvl="0" indent="-228600" algn="l" defTabSz="914400" rtl="0" eaLnBrk="1" fontAlgn="base" latinLnBrk="0" hangingPunct="1">
              <a:lnSpc>
                <a:spcPct val="100000"/>
              </a:lnSpc>
              <a:spcBef>
                <a:spcPct val="0"/>
              </a:spcBef>
              <a:spcAft>
                <a:spcPct val="0"/>
              </a:spcAft>
              <a:buClrTx/>
              <a:buSzTx/>
              <a:buFont typeface="+mj-ea"/>
              <a:buAutoNum type="circleNumDbPlain"/>
              <a:tabLst/>
              <a:defRPr/>
            </a:pPr>
            <a:r>
              <a:rPr kumimoji="1" lang="ja-JP" altLang="en-US"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各都道府県における既存廃棄物処理体制の把握</a:t>
            </a:r>
            <a:endParaRPr kumimoji="1"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r>
              <a:rPr kumimoji="1" lang="ja-JP" altLang="en-US"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都道府県</a:t>
            </a:r>
            <a:r>
              <a:rPr kumimoji="1" lang="ja-JP" altLang="ja-JP"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管内の廃棄物処理施設等の基礎情報（事業者、処理能力、処理対象物、平時処理量、搬入物・搬入車両の受入条件等）の整理</a:t>
            </a:r>
            <a:endParaRPr kumimoji="1" lang="en-US" altLang="ja-JP"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r>
              <a:rPr kumimoji="1" lang="ja-JP" altLang="ja-JP"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都道府県内の災害廃棄物処理可能量の推計</a:t>
            </a:r>
            <a:r>
              <a:rPr kumimoji="1" lang="ja-JP" altLang="en-US"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及び</a:t>
            </a:r>
            <a:r>
              <a:rPr kumimoji="1" lang="ja-JP" altLang="ja-JP"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集約</a:t>
            </a:r>
            <a:endParaRPr kumimoji="1" lang="ja-JP" altLang="en-US"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endParaRPr kumimoji="1" lang="ja-JP" altLang="en-US"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③</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⑤　災害廃棄物処理に携わる民間事業者向け勉強会？（民間資格）</a:t>
            </a:r>
            <a:endParaRPr kumimoji="1" lang="en-US" altLang="ja-JP"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矢印: 右 12">
            <a:extLst>
              <a:ext uri="{FF2B5EF4-FFF2-40B4-BE49-F238E27FC236}">
                <a16:creationId xmlns:a16="http://schemas.microsoft.com/office/drawing/2014/main" id="{1A6C51C6-75DC-3C07-1365-57D9D283C4DE}"/>
              </a:ext>
            </a:extLst>
          </p:cNvPr>
          <p:cNvSpPr/>
          <p:nvPr/>
        </p:nvSpPr>
        <p:spPr>
          <a:xfrm>
            <a:off x="6660190" y="7578483"/>
            <a:ext cx="338789" cy="411945"/>
          </a:xfrm>
          <a:prstGeom prst="rightArrow">
            <a:avLst/>
          </a:prstGeom>
          <a:solidFill>
            <a:schemeClr val="bg1">
              <a:lumMod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四角形: 角を丸くする 13">
            <a:extLst>
              <a:ext uri="{FF2B5EF4-FFF2-40B4-BE49-F238E27FC236}">
                <a16:creationId xmlns:a16="http://schemas.microsoft.com/office/drawing/2014/main" id="{D31D90AA-CD28-167E-4916-A743EF6B223A}"/>
              </a:ext>
            </a:extLst>
          </p:cNvPr>
          <p:cNvSpPr/>
          <p:nvPr/>
        </p:nvSpPr>
        <p:spPr>
          <a:xfrm>
            <a:off x="7028191" y="7550192"/>
            <a:ext cx="2125934" cy="486450"/>
          </a:xfrm>
          <a:prstGeom prst="roundRect">
            <a:avLst/>
          </a:prstGeom>
          <a:solidFill>
            <a:srgbClr val="ED7D31">
              <a:lumMod val="20000"/>
              <a:lumOff val="80000"/>
            </a:srgbClr>
          </a:solidFill>
          <a:ln w="12700" cap="flat" cmpd="sng" algn="ctr">
            <a:solidFill>
              <a:srgbClr val="ED7D3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広域処理</a:t>
            </a:r>
          </a:p>
        </p:txBody>
      </p:sp>
      <p:sp>
        <p:nvSpPr>
          <p:cNvPr id="15" name="四角形: 角を丸くする 14">
            <a:extLst>
              <a:ext uri="{FF2B5EF4-FFF2-40B4-BE49-F238E27FC236}">
                <a16:creationId xmlns:a16="http://schemas.microsoft.com/office/drawing/2014/main" id="{BE4E025F-30F9-9322-2987-32D4366119A8}"/>
              </a:ext>
            </a:extLst>
          </p:cNvPr>
          <p:cNvSpPr/>
          <p:nvPr/>
        </p:nvSpPr>
        <p:spPr>
          <a:xfrm>
            <a:off x="7020235" y="8494653"/>
            <a:ext cx="2129261" cy="486451"/>
          </a:xfrm>
          <a:prstGeom prst="roundRect">
            <a:avLst/>
          </a:prstGeom>
          <a:solidFill>
            <a:srgbClr val="ED7D31">
              <a:lumMod val="20000"/>
              <a:lumOff val="80000"/>
            </a:srgbClr>
          </a:solidFill>
          <a:ln w="12700" cap="flat" cmpd="sng" algn="ctr">
            <a:solidFill>
              <a:srgbClr val="ED7D3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災害廃棄物対策全般</a:t>
            </a:r>
          </a:p>
        </p:txBody>
      </p:sp>
      <p:sp>
        <p:nvSpPr>
          <p:cNvPr id="16" name="四角形: 角を丸くする 15">
            <a:extLst>
              <a:ext uri="{FF2B5EF4-FFF2-40B4-BE49-F238E27FC236}">
                <a16:creationId xmlns:a16="http://schemas.microsoft.com/office/drawing/2014/main" id="{EE204359-E1FB-48F2-F828-ACF9527D4D67}"/>
              </a:ext>
            </a:extLst>
          </p:cNvPr>
          <p:cNvSpPr/>
          <p:nvPr/>
        </p:nvSpPr>
        <p:spPr>
          <a:xfrm>
            <a:off x="7020235" y="9553270"/>
            <a:ext cx="2129261" cy="486451"/>
          </a:xfrm>
          <a:prstGeom prst="roundRect">
            <a:avLst/>
          </a:prstGeom>
          <a:solidFill>
            <a:srgbClr val="ED7D31">
              <a:lumMod val="20000"/>
              <a:lumOff val="80000"/>
            </a:srgbClr>
          </a:solidFill>
          <a:ln w="12700" cap="flat" cmpd="sng" algn="ctr">
            <a:solidFill>
              <a:srgbClr val="ED7D3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災害廃棄物対策全般</a:t>
            </a:r>
          </a:p>
        </p:txBody>
      </p:sp>
      <p:sp>
        <p:nvSpPr>
          <p:cNvPr id="17" name="四角形: 角を丸くする 16">
            <a:extLst>
              <a:ext uri="{FF2B5EF4-FFF2-40B4-BE49-F238E27FC236}">
                <a16:creationId xmlns:a16="http://schemas.microsoft.com/office/drawing/2014/main" id="{45B4AC71-AD1D-B564-50F1-371801E4F522}"/>
              </a:ext>
            </a:extLst>
          </p:cNvPr>
          <p:cNvSpPr/>
          <p:nvPr/>
        </p:nvSpPr>
        <p:spPr>
          <a:xfrm>
            <a:off x="7020235" y="10820045"/>
            <a:ext cx="2129261" cy="365477"/>
          </a:xfrm>
          <a:prstGeom prst="roundRect">
            <a:avLst/>
          </a:prstGeom>
          <a:solidFill>
            <a:srgbClr val="ED7D31">
              <a:lumMod val="20000"/>
              <a:lumOff val="80000"/>
            </a:srgbClr>
          </a:solidFill>
          <a:ln w="12700" cap="flat" cmpd="sng" algn="ctr">
            <a:solidFill>
              <a:srgbClr val="ED7D3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災害廃棄物対策全般</a:t>
            </a:r>
          </a:p>
        </p:txBody>
      </p:sp>
      <p:sp>
        <p:nvSpPr>
          <p:cNvPr id="18" name="四角形: 角を丸くする 17">
            <a:extLst>
              <a:ext uri="{FF2B5EF4-FFF2-40B4-BE49-F238E27FC236}">
                <a16:creationId xmlns:a16="http://schemas.microsoft.com/office/drawing/2014/main" id="{98C9190C-0102-7A14-F9DA-F4298EE47CDD}"/>
              </a:ext>
            </a:extLst>
          </p:cNvPr>
          <p:cNvSpPr/>
          <p:nvPr/>
        </p:nvSpPr>
        <p:spPr>
          <a:xfrm>
            <a:off x="7020235" y="10356003"/>
            <a:ext cx="2129261" cy="365477"/>
          </a:xfrm>
          <a:prstGeom prst="roundRect">
            <a:avLst/>
          </a:prstGeom>
          <a:solidFill>
            <a:srgbClr val="ED7D31">
              <a:lumMod val="20000"/>
              <a:lumOff val="80000"/>
            </a:srgbClr>
          </a:solidFill>
          <a:ln w="12700" cap="flat" cmpd="sng" algn="ctr">
            <a:solidFill>
              <a:srgbClr val="ED7D3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適正処理困難物の処理</a:t>
            </a:r>
          </a:p>
        </p:txBody>
      </p:sp>
      <p:sp>
        <p:nvSpPr>
          <p:cNvPr id="20" name="テキスト ボックス 19">
            <a:extLst>
              <a:ext uri="{FF2B5EF4-FFF2-40B4-BE49-F238E27FC236}">
                <a16:creationId xmlns:a16="http://schemas.microsoft.com/office/drawing/2014/main" id="{0EAC0E31-8AEE-7076-E226-B887B96F3697}"/>
              </a:ext>
            </a:extLst>
          </p:cNvPr>
          <p:cNvSpPr txBox="1"/>
          <p:nvPr/>
        </p:nvSpPr>
        <p:spPr>
          <a:xfrm>
            <a:off x="6876217" y="7079762"/>
            <a:ext cx="788520" cy="276999"/>
          </a:xfrm>
          <a:prstGeom prst="rect">
            <a:avLst/>
          </a:prstGeom>
          <a:gradFill rotWithShape="1">
            <a:gsLst>
              <a:gs pos="0">
                <a:srgbClr val="38BEE2">
                  <a:satMod val="103000"/>
                  <a:lumMod val="102000"/>
                  <a:tint val="94000"/>
                </a:srgbClr>
              </a:gs>
              <a:gs pos="50000">
                <a:srgbClr val="38BEE2">
                  <a:satMod val="110000"/>
                  <a:lumMod val="100000"/>
                  <a:shade val="100000"/>
                </a:srgbClr>
              </a:gs>
              <a:gs pos="100000">
                <a:srgbClr val="38BEE2">
                  <a:lumMod val="99000"/>
                  <a:satMod val="120000"/>
                  <a:shade val="78000"/>
                </a:srgbClr>
              </a:gs>
            </a:gsLst>
            <a:lin ang="5400000" scaled="0"/>
          </a:gradFill>
          <a:ln w="6350" cap="flat" cmpd="sng" algn="ctr">
            <a:solidFill>
              <a:srgbClr val="38BEE2"/>
            </a:solidFill>
            <a:prstDash val="solid"/>
            <a:miter lim="800000"/>
          </a:ln>
          <a:effectLst/>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a:ln>
                  <a:noFill/>
                </a:ln>
                <a:solidFill>
                  <a:prstClr val="white"/>
                </a:solidFill>
                <a:effectLst/>
                <a:uLnTx/>
                <a:uFillTx/>
                <a:latin typeface="Meiryo UI"/>
                <a:ea typeface="Meiryo UI"/>
                <a:cs typeface="+mn-cs"/>
              </a:rPr>
              <a:t>災害時</a:t>
            </a:r>
          </a:p>
        </p:txBody>
      </p:sp>
      <p:sp>
        <p:nvSpPr>
          <p:cNvPr id="21" name="矢印: 右 20">
            <a:extLst>
              <a:ext uri="{FF2B5EF4-FFF2-40B4-BE49-F238E27FC236}">
                <a16:creationId xmlns:a16="http://schemas.microsoft.com/office/drawing/2014/main" id="{A7F4419E-42B8-B3D0-A63D-80AFD9D59167}"/>
              </a:ext>
            </a:extLst>
          </p:cNvPr>
          <p:cNvSpPr/>
          <p:nvPr/>
        </p:nvSpPr>
        <p:spPr>
          <a:xfrm>
            <a:off x="6660190" y="8494653"/>
            <a:ext cx="338789" cy="411945"/>
          </a:xfrm>
          <a:prstGeom prst="rightArrow">
            <a:avLst/>
          </a:prstGeom>
          <a:solidFill>
            <a:schemeClr val="bg1">
              <a:lumMod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矢印: 右 21">
            <a:extLst>
              <a:ext uri="{FF2B5EF4-FFF2-40B4-BE49-F238E27FC236}">
                <a16:creationId xmlns:a16="http://schemas.microsoft.com/office/drawing/2014/main" id="{9D836020-298B-D9CB-E6AB-B55546F32168}"/>
              </a:ext>
            </a:extLst>
          </p:cNvPr>
          <p:cNvSpPr/>
          <p:nvPr/>
        </p:nvSpPr>
        <p:spPr>
          <a:xfrm>
            <a:off x="6660190" y="9590522"/>
            <a:ext cx="338789" cy="411945"/>
          </a:xfrm>
          <a:prstGeom prst="rightArrow">
            <a:avLst/>
          </a:prstGeom>
          <a:solidFill>
            <a:schemeClr val="bg1">
              <a:lumMod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矢印: 右 22">
            <a:extLst>
              <a:ext uri="{FF2B5EF4-FFF2-40B4-BE49-F238E27FC236}">
                <a16:creationId xmlns:a16="http://schemas.microsoft.com/office/drawing/2014/main" id="{1A83A84C-0D35-52C8-14ED-28FB0CFA844B}"/>
              </a:ext>
            </a:extLst>
          </p:cNvPr>
          <p:cNvSpPr/>
          <p:nvPr/>
        </p:nvSpPr>
        <p:spPr>
          <a:xfrm>
            <a:off x="6660190" y="10305836"/>
            <a:ext cx="338789" cy="411945"/>
          </a:xfrm>
          <a:prstGeom prst="rightArrow">
            <a:avLst/>
          </a:prstGeom>
          <a:solidFill>
            <a:schemeClr val="bg1">
              <a:lumMod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矢印: 右 23">
            <a:extLst>
              <a:ext uri="{FF2B5EF4-FFF2-40B4-BE49-F238E27FC236}">
                <a16:creationId xmlns:a16="http://schemas.microsoft.com/office/drawing/2014/main" id="{03C65A14-0A42-E424-87BE-01D78D40EF3F}"/>
              </a:ext>
            </a:extLst>
          </p:cNvPr>
          <p:cNvSpPr/>
          <p:nvPr/>
        </p:nvSpPr>
        <p:spPr>
          <a:xfrm>
            <a:off x="6660190" y="10778983"/>
            <a:ext cx="338789" cy="411945"/>
          </a:xfrm>
          <a:prstGeom prst="rightArrow">
            <a:avLst/>
          </a:prstGeom>
          <a:solidFill>
            <a:schemeClr val="bg1">
              <a:lumMod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矢印: 五方向 6">
            <a:extLst>
              <a:ext uri="{FF2B5EF4-FFF2-40B4-BE49-F238E27FC236}">
                <a16:creationId xmlns:a16="http://schemas.microsoft.com/office/drawing/2014/main" id="{471B8B07-F082-5F44-FF23-59A0CEB06593}"/>
              </a:ext>
            </a:extLst>
          </p:cNvPr>
          <p:cNvSpPr/>
          <p:nvPr/>
        </p:nvSpPr>
        <p:spPr>
          <a:xfrm>
            <a:off x="114638" y="2387294"/>
            <a:ext cx="6761579" cy="4389099"/>
          </a:xfrm>
          <a:prstGeom prst="homePlate">
            <a:avLst>
              <a:gd name="adj" fmla="val 5902"/>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① </a:t>
            </a:r>
            <a:r>
              <a:rPr kumimoji="1" lang="zh-TW" altLang="en-US" sz="1600" b="1" i="0" u="none" strike="noStrike" kern="100" cap="none" spc="-3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災害廃棄物</a:t>
            </a:r>
            <a:r>
              <a:rPr kumimoji="1" lang="ja-JP" altLang="en-US" sz="1600" b="1" i="0" u="none" strike="noStrike" kern="100" cap="none" spc="-3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処理計画の実効性向上に資する訓練や技術的助言の実施</a:t>
            </a:r>
            <a:endParaRPr kumimoji="1" lang="en-US" altLang="ja-JP" sz="1600" b="1" i="0" u="none" strike="noStrike" kern="100" cap="none" spc="-3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当該処理計画の実効性を「災害廃棄物処理計画策定・点検ガイドライン」等を用いて検査・確認</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を行う研修・訓練等の実施により、技術的助言を実施</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南海トラフ地震や首都直下地震等の大規模災害の対象エリアにおける各自治体の処理計画内容の</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連携（各自治体の仮置場の融通など）の可能性検討</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地域ブロック協議会による研修やセミナーをさらに強化するため、関係者間の計画連携に</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フォーカスをあて、専門支援機能（機関）が地方環境事務所をサポートする</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地方環境事務所への提言（ブロック協議会に基づく行動計画への反映）</a:t>
            </a:r>
          </a:p>
          <a:p>
            <a:pPr marL="157163"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②</a:t>
            </a:r>
            <a:r>
              <a:rPr kumimoji="1" lang="ja-JP" altLang="en-US" sz="1600" b="1" i="0" u="none" strike="noStrike" kern="100" cap="none" spc="-3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災害支援協定締結における協定内容・締結先候補等の助言等の実施</a:t>
            </a:r>
          </a:p>
          <a:p>
            <a:pPr marL="447675" marR="0" lvl="0" indent="-269875"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国が策定する予定の災害支援協定に関する指針等を基に、災害における経験や地域事情を踏まえながら、市町村、都道府県における災害支援協定の締結の推進、内容の充実を支援</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7780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③ 適正処理困難物の物量把握・処理先マッチング</a:t>
            </a:r>
            <a:endParaRPr kumimoji="1" lang="en-US" altLang="ja-JP"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自治体が処理に難航している適正処理困難物の物量の把握や処理先のマッチングを実施</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地方環境事務所ではモデル事業の実施等を行う</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④ </a:t>
            </a:r>
            <a:r>
              <a:rPr kumimoji="1" lang="ja-JP" altLang="ja-JP"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各都道府県における既存廃棄物処理体制の把握</a:t>
            </a:r>
            <a:endParaRPr kumimoji="1" lang="en-US" altLang="ja-JP" sz="1600" b="1"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都道府県</a:t>
            </a:r>
            <a:r>
              <a:rPr kumimoji="1" lang="ja-JP"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管内の廃棄物処理施設等の基礎情報（事業者、処理能力、処理対象物、平時処理量、</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搬入物・搬入車両の受入条件等）の整理</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42913" marR="0" lvl="0" indent="-285750" algn="l" defTabSz="914400" rtl="0" eaLnBrk="1" fontAlgn="base" latinLnBrk="0" hangingPunct="1">
              <a:lnSpc>
                <a:spcPct val="100000"/>
              </a:lnSpc>
              <a:spcBef>
                <a:spcPct val="0"/>
              </a:spcBef>
              <a:spcAft>
                <a:spcPct val="0"/>
              </a:spcAft>
              <a:buClrTx/>
              <a:buSzTx/>
              <a:buFont typeface="Wingdings" panose="05000000000000000000"/>
              <a:buChar char="ü"/>
              <a:tabLst/>
              <a:defRPr/>
            </a:pPr>
            <a:r>
              <a:rPr kumimoji="1" lang="ja-JP"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都道府県内の災害廃棄物処理可能量の推計</a:t>
            </a: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及び</a:t>
            </a:r>
            <a:r>
              <a:rPr kumimoji="1" lang="ja-JP"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集約</a:t>
            </a:r>
            <a:endPar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57163"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en-US" altLang="ja-JP"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1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本省及び地方環境事務所へ常時最新情報を共有　</a:t>
            </a:r>
            <a:r>
              <a:rPr kumimoji="1" lang="ja-JP" altLang="en-US" sz="100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050" b="0" i="0" u="none" strike="noStrike" kern="1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p>
        </p:txBody>
      </p:sp>
      <p:sp>
        <p:nvSpPr>
          <p:cNvPr id="8" name="矢印: 五方向 7">
            <a:extLst>
              <a:ext uri="{FF2B5EF4-FFF2-40B4-BE49-F238E27FC236}">
                <a16:creationId xmlns:a16="http://schemas.microsoft.com/office/drawing/2014/main" id="{A87BAA68-A244-6869-061B-82556974BB7D}"/>
              </a:ext>
            </a:extLst>
          </p:cNvPr>
          <p:cNvSpPr/>
          <p:nvPr/>
        </p:nvSpPr>
        <p:spPr>
          <a:xfrm>
            <a:off x="6909212" y="2501956"/>
            <a:ext cx="2163751" cy="4261524"/>
          </a:xfrm>
          <a:prstGeom prst="homePlate">
            <a:avLst>
              <a:gd name="adj" fmla="val 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①及び②</a:t>
            </a: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平時から顔が見える関係を構築</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し、災害廃棄物対策における当該</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自治体の強み・弱みを専門支援機能（機関）として把握</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することで、発災時の支援をより迅速に実施することが可能</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③及び④</a:t>
            </a:r>
            <a:r>
              <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平時から処理先を把握することにより発災時において</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広域処理を含む処理先のマッチング等の支援</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が可能</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5197D4F7-D5CC-6052-3958-9331E20BDCFA}"/>
              </a:ext>
            </a:extLst>
          </p:cNvPr>
          <p:cNvSpPr txBox="1"/>
          <p:nvPr/>
        </p:nvSpPr>
        <p:spPr>
          <a:xfrm>
            <a:off x="6895847" y="2243714"/>
            <a:ext cx="2177780" cy="246221"/>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white"/>
                </a:solidFill>
                <a:effectLst/>
                <a:uLnTx/>
                <a:uFillTx/>
                <a:latin typeface="Meiryo UI"/>
                <a:ea typeface="Meiryo UI"/>
                <a:cs typeface="+mn-cs"/>
              </a:rPr>
              <a:t>発災時</a:t>
            </a:r>
          </a:p>
        </p:txBody>
      </p:sp>
      <p:sp>
        <p:nvSpPr>
          <p:cNvPr id="19" name="テキスト ボックス 18">
            <a:extLst>
              <a:ext uri="{FF2B5EF4-FFF2-40B4-BE49-F238E27FC236}">
                <a16:creationId xmlns:a16="http://schemas.microsoft.com/office/drawing/2014/main" id="{90B0923E-91B4-FB19-39D7-85B30E816C85}"/>
              </a:ext>
            </a:extLst>
          </p:cNvPr>
          <p:cNvSpPr txBox="1"/>
          <p:nvPr/>
        </p:nvSpPr>
        <p:spPr>
          <a:xfrm>
            <a:off x="89238" y="2234382"/>
            <a:ext cx="6545552" cy="246221"/>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white"/>
                </a:solidFill>
                <a:effectLst/>
                <a:uLnTx/>
                <a:uFillTx/>
                <a:latin typeface="Meiryo UI"/>
                <a:ea typeface="Meiryo UI"/>
                <a:cs typeface="+mn-cs"/>
              </a:rPr>
              <a:t>平時</a:t>
            </a:r>
          </a:p>
        </p:txBody>
      </p:sp>
    </p:spTree>
    <p:extLst>
      <p:ext uri="{BB962C8B-B14F-4D97-AF65-F5344CB8AC3E}">
        <p14:creationId xmlns:p14="http://schemas.microsoft.com/office/powerpoint/2010/main" val="338040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矢印: 下 12">
            <a:extLst>
              <a:ext uri="{FF2B5EF4-FFF2-40B4-BE49-F238E27FC236}">
                <a16:creationId xmlns:a16="http://schemas.microsoft.com/office/drawing/2014/main" id="{C35FB32A-821C-611D-C381-C9E0A5FAA712}"/>
              </a:ext>
            </a:extLst>
          </p:cNvPr>
          <p:cNvSpPr/>
          <p:nvPr/>
        </p:nvSpPr>
        <p:spPr>
          <a:xfrm>
            <a:off x="2458971" y="5368432"/>
            <a:ext cx="4226055" cy="155644"/>
          </a:xfrm>
          <a:prstGeom prst="downArrow">
            <a:avLst/>
          </a:prstGeom>
          <a:solidFill>
            <a:schemeClr val="tx1">
              <a:lumMod val="50000"/>
              <a:lumOff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矢印: 下 11">
            <a:extLst>
              <a:ext uri="{FF2B5EF4-FFF2-40B4-BE49-F238E27FC236}">
                <a16:creationId xmlns:a16="http://schemas.microsoft.com/office/drawing/2014/main" id="{26B48D3B-8509-4478-5DAC-5CB91BA82471}"/>
              </a:ext>
            </a:extLst>
          </p:cNvPr>
          <p:cNvSpPr/>
          <p:nvPr/>
        </p:nvSpPr>
        <p:spPr>
          <a:xfrm>
            <a:off x="2458971" y="3750875"/>
            <a:ext cx="4226055" cy="161963"/>
          </a:xfrm>
          <a:prstGeom prst="downArrow">
            <a:avLst/>
          </a:prstGeom>
          <a:solidFill>
            <a:schemeClr val="tx1">
              <a:lumMod val="50000"/>
              <a:lumOff val="50000"/>
            </a:schemeClr>
          </a:solidFill>
          <a:ln w="12700" cap="flat" cmpd="sng" algn="ctr">
            <a:no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四角形: 角を丸くする 6">
            <a:extLst>
              <a:ext uri="{FF2B5EF4-FFF2-40B4-BE49-F238E27FC236}">
                <a16:creationId xmlns:a16="http://schemas.microsoft.com/office/drawing/2014/main" id="{700A96C0-97B8-36B9-4794-B500CC153B0F}"/>
              </a:ext>
            </a:extLst>
          </p:cNvPr>
          <p:cNvSpPr/>
          <p:nvPr/>
        </p:nvSpPr>
        <p:spPr>
          <a:xfrm>
            <a:off x="149318" y="5546303"/>
            <a:ext cx="8845364" cy="1233838"/>
          </a:xfrm>
          <a:prstGeom prst="roundRect">
            <a:avLst>
              <a:gd name="adj" fmla="val 901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（２週目以降～：処理体制・事務体制確立及び円滑・効率的な公費解体体制立上げ等のための支援）</a:t>
            </a:r>
            <a:endPar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・損壊家屋等の被害状況を踏まえた</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公費解体受付体制の確保に向けて必要な追加支援規模の把握</a:t>
            </a:r>
            <a:endParaRPr kumimoji="1" lang="en-US" altLang="ja-JP"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・公費解体申請受付を行う上で被災自治体が必要な各種確認事項・方法についての技術的助言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チーム編成案</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環境省（地方環境事務所等）＋専門支援機能（機関）、研究専門機関、人材バンク、</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自治体応援職員、廃棄物処理等関係団体、建設業関係団体、専門職（士業等）</a:t>
            </a: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四角形: 角を丸くする 3">
            <a:extLst>
              <a:ext uri="{FF2B5EF4-FFF2-40B4-BE49-F238E27FC236}">
                <a16:creationId xmlns:a16="http://schemas.microsoft.com/office/drawing/2014/main" id="{F6B4E257-9A10-7435-4FD8-FAAB5D7CE443}"/>
              </a:ext>
            </a:extLst>
          </p:cNvPr>
          <p:cNvSpPr/>
          <p:nvPr/>
        </p:nvSpPr>
        <p:spPr>
          <a:xfrm>
            <a:off x="138484" y="3942990"/>
            <a:ext cx="8845364" cy="1407305"/>
          </a:xfrm>
          <a:prstGeom prst="roundRect">
            <a:avLst>
              <a:gd name="adj" fmla="val 901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488" marR="0" lvl="0" indent="0" algn="l" defTabSz="914400" rtl="0" eaLnBrk="1" fontAlgn="base" latinLnBrk="0" hangingPunct="1">
              <a:lnSpc>
                <a:spcPts val="1700"/>
              </a:lnSpc>
              <a:spcBef>
                <a:spcPts val="600"/>
              </a:spcBef>
              <a:spcAft>
                <a:spcPct val="0"/>
              </a:spcAft>
              <a:buClrTx/>
              <a:buSzTx/>
              <a:buFontTx/>
              <a:buNone/>
              <a:tabLst/>
              <a:defRPr/>
            </a:pP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（～１週間程度：公衆衛生の確保及び処理体制・事務体制の立上げ等のための支援）</a:t>
            </a:r>
            <a:endPar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76238" marR="0" lvl="0" indent="-285750" algn="l" defTabSz="914400" rtl="0" eaLnBrk="1" fontAlgn="base" latinLnBrk="0" hangingPunct="1">
              <a:lnSpc>
                <a:spcPts val="1700"/>
              </a:lnSpc>
              <a:spcBef>
                <a:spcPts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避難所ごみ、し尿及び片付けごみの収集運搬体制確立に向けて</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必要な追加支援規模の把握</a:t>
            </a:r>
            <a:endParaRPr kumimoji="1" lang="en-US" altLang="ja-JP"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376238" marR="0" lvl="0" indent="-285750" algn="l" defTabSz="914400" rtl="0" eaLnBrk="1" fontAlgn="base" latinLnBrk="0" hangingPunct="1">
              <a:lnSpc>
                <a:spcPts val="1700"/>
              </a:lnSpc>
              <a:spcBef>
                <a:spcPts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仮置場の確保</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、早期開設及び運営、並びに</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適正処理困難物等の管理・処理先</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に関する技術的助言</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76238" marR="0" lvl="0" indent="-285750" algn="l" defTabSz="914400" rtl="0" eaLnBrk="1" fontAlgn="base" latinLnBrk="0" hangingPunct="1">
              <a:lnSpc>
                <a:spcPts val="1700"/>
              </a:lnSpc>
              <a:spcBef>
                <a:spcPts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災害廃棄物発生量規模の初期推計、災害廃棄物処理方針の構築に関する技術的助言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チーム編成案</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環境省（地方環境事務所等）＋専門支援機能（機関） 、研究専門機関、人材バンク、</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一般廃棄物関係団体、廃棄物処理等関係団体</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四角形: 角を丸くする 2">
            <a:extLst>
              <a:ext uri="{FF2B5EF4-FFF2-40B4-BE49-F238E27FC236}">
                <a16:creationId xmlns:a16="http://schemas.microsoft.com/office/drawing/2014/main" id="{FB4804C7-94AD-FD77-8C71-F8327BCCDBE6}"/>
              </a:ext>
            </a:extLst>
          </p:cNvPr>
          <p:cNvSpPr/>
          <p:nvPr/>
        </p:nvSpPr>
        <p:spPr>
          <a:xfrm>
            <a:off x="127649" y="2069010"/>
            <a:ext cx="8845364" cy="1692000"/>
          </a:xfrm>
          <a:prstGeom prst="roundRect">
            <a:avLst>
              <a:gd name="adj" fmla="val 901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488" marR="0" lvl="0" indent="0" algn="l" defTabSz="914400" rtl="0" eaLnBrk="1" fontAlgn="base" latinLnBrk="0" hangingPunct="1">
              <a:lnSpc>
                <a:spcPts val="1700"/>
              </a:lnSpc>
              <a:spcBef>
                <a:spcPts val="600"/>
              </a:spcBef>
              <a:spcAft>
                <a:spcPct val="0"/>
              </a:spcAft>
              <a:buClrTx/>
              <a:buSzTx/>
              <a:buFontTx/>
              <a:buNone/>
              <a:tabLst/>
              <a:defRPr/>
            </a:pP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（発災直後～：先遣隊としての被害情報の収集及び必要支援内容の把握）</a:t>
            </a:r>
            <a:endPar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76238" marR="0" lvl="0" indent="-285750" algn="l" defTabSz="914400" rtl="0" eaLnBrk="1" fontAlgn="base" latinLnBrk="0" hangingPunct="1">
              <a:lnSpc>
                <a:spcPts val="1700"/>
              </a:lnSpc>
              <a:spcBef>
                <a:spcPts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全体の被害情報収集</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（建物被害状況、ライフライン・道路被害状況等）と</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支援内容及び支援規模</a:t>
            </a:r>
            <a:r>
              <a:rPr kumimoji="1" lang="en-US" altLang="ja-JP"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車両種類・台数、人数等</a:t>
            </a:r>
            <a:r>
              <a:rPr kumimoji="1" lang="en-US" altLang="ja-JP"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の把握</a:t>
            </a:r>
            <a:endParaRPr kumimoji="1" lang="en-US" altLang="ja-JP"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376238" marR="0" lvl="0" indent="-285750" algn="l" defTabSz="914400" rtl="0" eaLnBrk="1" fontAlgn="base" latinLnBrk="0" hangingPunct="1">
              <a:lnSpc>
                <a:spcPts val="1700"/>
              </a:lnSpc>
              <a:spcBef>
                <a:spcPts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被災市町村における廃棄物処理の組織体制の確認</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76238" marR="0" lvl="0" indent="-285750" algn="l" defTabSz="914400" rtl="0" eaLnBrk="1" fontAlgn="base" latinLnBrk="0" hangingPunct="1">
              <a:lnSpc>
                <a:spcPts val="1700"/>
              </a:lnSpc>
              <a:spcBef>
                <a:spcPts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避難所の開設状況及び仮設トイレの状況の確認</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76238" marR="0" lvl="0" indent="-285750" algn="l" defTabSz="914400" rtl="0" eaLnBrk="1" fontAlgn="base" latinLnBrk="0" hangingPunct="1">
              <a:lnSpc>
                <a:spcPts val="1700"/>
              </a:lnSpc>
              <a:spcBef>
                <a:spcPts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緊急解体が必要と考えられる損壊家屋等の選定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0488" marR="0" lvl="0" indent="0" algn="l" defTabSz="914400" rtl="0" eaLnBrk="1" fontAlgn="base" latinLnBrk="0" hangingPunct="1">
              <a:lnSpc>
                <a:spcPts val="1700"/>
              </a:lnSpc>
              <a:spcBef>
                <a:spcPts val="600"/>
              </a:spcBef>
              <a:spcAft>
                <a:spcPct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チーム構成案</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環境省（地方環境事務所等）＋専門支援機能（機関） 、研究専門機関、一般廃棄物関係団体</a:t>
            </a:r>
            <a:endParaRPr kumimoji="1" lang="en-US" altLang="ja-JP" sz="1400" b="0"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タイトル 1">
            <a:extLst>
              <a:ext uri="{FF2B5EF4-FFF2-40B4-BE49-F238E27FC236}">
                <a16:creationId xmlns:a16="http://schemas.microsoft.com/office/drawing/2014/main" id="{B7073E14-41E5-94CF-250B-4225D757E9BB}"/>
              </a:ext>
            </a:extLst>
          </p:cNvPr>
          <p:cNvSpPr>
            <a:spLocks noGrp="1"/>
          </p:cNvSpPr>
          <p:nvPr>
            <p:ph type="title"/>
          </p:nvPr>
        </p:nvSpPr>
        <p:spPr>
          <a:xfrm>
            <a:off x="258617" y="188913"/>
            <a:ext cx="8146473" cy="587854"/>
          </a:xfrm>
        </p:spPr>
        <p:txBody>
          <a:bodyPr/>
          <a:lstStyle/>
          <a:p>
            <a:r>
              <a:rPr kumimoji="1" lang="ja-JP" altLang="en-US" sz="1700"/>
              <a:t>専門支援機能（機関）の役割②　発災時</a:t>
            </a:r>
            <a:r>
              <a:rPr lang="ja-JP" altLang="en-US" sz="1700"/>
              <a:t>：初動期</a:t>
            </a:r>
            <a:r>
              <a:rPr kumimoji="1" lang="ja-JP" altLang="en-US" sz="1700"/>
              <a:t>現地調査チームの運営（案）</a:t>
            </a:r>
          </a:p>
        </p:txBody>
      </p:sp>
      <p:sp>
        <p:nvSpPr>
          <p:cNvPr id="8" name="テキスト ボックス 7">
            <a:extLst>
              <a:ext uri="{FF2B5EF4-FFF2-40B4-BE49-F238E27FC236}">
                <a16:creationId xmlns:a16="http://schemas.microsoft.com/office/drawing/2014/main" id="{B7D4CC71-D3B9-6AD2-A15A-797B121FA768}"/>
              </a:ext>
            </a:extLst>
          </p:cNvPr>
          <p:cNvSpPr txBox="1"/>
          <p:nvPr/>
        </p:nvSpPr>
        <p:spPr>
          <a:xfrm>
            <a:off x="-101603" y="1827510"/>
            <a:ext cx="8686800" cy="317395"/>
          </a:xfrm>
          <a:prstGeom prst="rect">
            <a:avLst/>
          </a:prstGeom>
          <a:noFill/>
        </p:spPr>
        <p:txBody>
          <a:bodyPr wrap="square">
            <a:spAutoFit/>
          </a:bodyPr>
          <a:lstStyle/>
          <a:p>
            <a:pPr marL="0" marR="0" lvl="0" indent="0" algn="l" defTabSz="914400" rtl="0" eaLnBrk="1" fontAlgn="base" latinLnBrk="0" hangingPunct="1">
              <a:lnSpc>
                <a:spcPts val="1700"/>
              </a:lnSpc>
              <a:spcBef>
                <a:spcPct val="0"/>
              </a:spcBef>
              <a:spcAft>
                <a:spcPct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各フェーズにおける初動期現地調査チームの主な支援内容（イメージ）</a:t>
            </a:r>
            <a:r>
              <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コンテンツ プレースホルダー 3">
            <a:extLst>
              <a:ext uri="{FF2B5EF4-FFF2-40B4-BE49-F238E27FC236}">
                <a16:creationId xmlns:a16="http://schemas.microsoft.com/office/drawing/2014/main" id="{156DECEB-B2F3-A22C-8318-1461E22C5AE4}"/>
              </a:ext>
            </a:extLst>
          </p:cNvPr>
          <p:cNvSpPr txBox="1">
            <a:spLocks/>
          </p:cNvSpPr>
          <p:nvPr/>
        </p:nvSpPr>
        <p:spPr>
          <a:xfrm>
            <a:off x="127649" y="867901"/>
            <a:ext cx="8867033" cy="911839"/>
          </a:xfrm>
          <a:prstGeom prst="rect">
            <a:avLst/>
          </a:prstGeom>
          <a:ln w="19050">
            <a:solidFill>
              <a:schemeClr val="tx2">
                <a:lumMod val="75000"/>
              </a:schemeClr>
            </a:solidFill>
          </a:ln>
        </p:spPr>
        <p:txBody>
          <a:bodyPr wrap="square" lIns="36000" tIns="72000" rIns="36000" bIns="36000" anchor="t" anchorCtr="0">
            <a:spAutoFit/>
          </a:bodyPr>
          <a:lstStyle>
            <a:lvl1pPr marL="244373" indent="-244373" algn="l" defTabSz="861993" rtl="0" eaLnBrk="1" latinLnBrk="0" hangingPunct="1">
              <a:lnSpc>
                <a:spcPct val="100000"/>
              </a:lnSpc>
              <a:spcBef>
                <a:spcPts val="513"/>
              </a:spcBef>
              <a:spcAft>
                <a:spcPts val="0"/>
              </a:spcAft>
              <a:buFont typeface="Wingdings" panose="05000000000000000000" pitchFamily="2" charset="2"/>
              <a:buChar char="n"/>
              <a:defRPr kumimoji="1" sz="1710" b="0" kern="1200">
                <a:solidFill>
                  <a:schemeClr val="tx1"/>
                </a:solidFill>
                <a:latin typeface="Meiryo UI" panose="020B0604030504040204" pitchFamily="50" charset="-128"/>
                <a:ea typeface="Meiryo UI" panose="020B0604030504040204" pitchFamily="50" charset="-128"/>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a:lstStyle>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600" b="0" i="0" u="none" strike="noStrike" kern="1200" cap="none" spc="-5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初動期現地調査チームは、環境省の統括の下、</a:t>
            </a:r>
            <a:r>
              <a:rPr kumimoji="1" lang="ja-JP" altLang="en-US" sz="1600" b="0" i="0" u="none" strike="noStrike" kern="1200" cap="none" spc="-5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発災直後に専門支援機能</a:t>
            </a:r>
            <a:r>
              <a:rPr kumimoji="1" lang="en-US" altLang="ja-JP" sz="1600" b="0" i="0" u="none" strike="noStrike" kern="1200" cap="none" spc="-5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5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機関</a:t>
            </a:r>
            <a:r>
              <a:rPr kumimoji="1" lang="en-US" altLang="ja-JP" sz="1600" b="0" i="0" u="none" strike="noStrike" kern="1200" cap="none" spc="-5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5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が運営して現地被害調査</a:t>
            </a:r>
            <a:r>
              <a:rPr kumimoji="1" lang="ja-JP" altLang="en-US" sz="1600" b="0" i="0" u="none" strike="noStrike" kern="1200" cap="none" spc="-5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を行い、</a:t>
            </a:r>
            <a:r>
              <a:rPr kumimoji="1" lang="ja-JP" altLang="en-US" sz="1600" b="0" i="0" u="none" strike="noStrike" kern="1200" cap="none" spc="-5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必要な資機材や人員の専門分野、数量等を整理</a:t>
            </a:r>
            <a:r>
              <a:rPr kumimoji="1" lang="ja-JP" altLang="en-US" sz="1600" b="0" i="0" u="none" strike="noStrike" kern="1200" cap="none" spc="-5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することで、必要な支援内容・規模を早期に把握。</a:t>
            </a:r>
            <a:endParaRPr kumimoji="1" lang="en-US" altLang="ja-JP" sz="1600" b="0" i="0" u="none" strike="noStrike" kern="1200" cap="none" spc="-5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環境省へ必要な支援内容等を共有し、被災地域における早期の支援体制の構築を図る。</a:t>
            </a:r>
            <a:endParaRPr kumimoji="1" lang="en-US" altLang="ja-JP" sz="16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43F35739-1578-B97E-14C0-4262BAB53BDF}"/>
              </a:ext>
            </a:extLst>
          </p:cNvPr>
          <p:cNvSpPr/>
          <p:nvPr/>
        </p:nvSpPr>
        <p:spPr>
          <a:xfrm>
            <a:off x="314036" y="3426235"/>
            <a:ext cx="8577480" cy="264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B163870E-B7C5-4206-237F-066CBDD37442}"/>
              </a:ext>
            </a:extLst>
          </p:cNvPr>
          <p:cNvSpPr/>
          <p:nvPr/>
        </p:nvSpPr>
        <p:spPr>
          <a:xfrm>
            <a:off x="314037" y="4836796"/>
            <a:ext cx="8577479" cy="4671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9E2AA5F9-0BE4-CE22-73DF-CD6660C432D3}"/>
              </a:ext>
            </a:extLst>
          </p:cNvPr>
          <p:cNvSpPr/>
          <p:nvPr/>
        </p:nvSpPr>
        <p:spPr>
          <a:xfrm>
            <a:off x="295560" y="6244101"/>
            <a:ext cx="8595955" cy="4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36713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D23C-95F4-E744-ECBB-17A06B4519D8}"/>
            </a:ext>
          </a:extLst>
        </p:cNvPr>
        <p:cNvGrpSpPr/>
        <p:nvPr/>
      </p:nvGrpSpPr>
      <p:grpSpPr>
        <a:xfrm>
          <a:off x="0" y="0"/>
          <a:ext cx="0" cy="0"/>
          <a:chOff x="0" y="0"/>
          <a:chExt cx="0" cy="0"/>
        </a:xfrm>
      </p:grpSpPr>
      <p:sp>
        <p:nvSpPr>
          <p:cNvPr id="6" name="大かっこ 5">
            <a:extLst>
              <a:ext uri="{FF2B5EF4-FFF2-40B4-BE49-F238E27FC236}">
                <a16:creationId xmlns:a16="http://schemas.microsoft.com/office/drawing/2014/main" id="{3D14BA23-0ED1-CD3F-5D86-E782C83E10B3}"/>
              </a:ext>
            </a:extLst>
          </p:cNvPr>
          <p:cNvSpPr/>
          <p:nvPr/>
        </p:nvSpPr>
        <p:spPr>
          <a:xfrm>
            <a:off x="707039" y="5617930"/>
            <a:ext cx="7606740" cy="1059566"/>
          </a:xfrm>
          <a:prstGeom prst="bracketPair">
            <a:avLst/>
          </a:prstGeom>
          <a:solidFill>
            <a:schemeClr val="bg2">
              <a:lumMod val="10000"/>
              <a:lumOff val="90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46" name="テキスト ボックス 45">
            <a:extLst>
              <a:ext uri="{FF2B5EF4-FFF2-40B4-BE49-F238E27FC236}">
                <a16:creationId xmlns:a16="http://schemas.microsoft.com/office/drawing/2014/main" id="{A146146D-AC3F-1C65-5E06-D63A84E00E04}"/>
              </a:ext>
            </a:extLst>
          </p:cNvPr>
          <p:cNvSpPr txBox="1"/>
          <p:nvPr/>
        </p:nvSpPr>
        <p:spPr>
          <a:xfrm>
            <a:off x="16793" y="6966350"/>
            <a:ext cx="7793707" cy="1182375"/>
          </a:xfrm>
          <a:prstGeom prst="rect">
            <a:avLst/>
          </a:prstGeom>
          <a:noFill/>
        </p:spPr>
        <p:txBody>
          <a:bodyPr wrap="square">
            <a:spAutoFit/>
          </a:bodyPr>
          <a:lstStyle/>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＜被害等調査事項＞</a:t>
            </a: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①　全体的被害状況</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②　避難所の開設状況</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③　一般廃棄物処理施設の被害状況</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700"/>
              </a:lnSpc>
              <a:spcBef>
                <a:spcPct val="0"/>
              </a:spcBef>
              <a:spcAft>
                <a:spcPts val="4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主な支援実施主体：地方環境事務所、専門支援機能、</a:t>
            </a:r>
            <a:r>
              <a:rPr kumimoji="1" lang="en-US" altLang="ja-JP" sz="1400" b="0" i="0" u="none" strike="noStrike" kern="1200" cap="none" spc="0" normalizeH="0" baseline="0" noProof="0" err="1">
                <a:ln>
                  <a:noFill/>
                </a:ln>
                <a:solidFill>
                  <a:prstClr val="black"/>
                </a:solidFill>
                <a:effectLst/>
                <a:uLnTx/>
                <a:uFillTx/>
                <a:latin typeface="メイリオ" panose="020B0604030504040204" pitchFamily="50" charset="-128"/>
                <a:ea typeface="メイリオ" panose="020B0604030504040204" pitchFamily="50" charset="-128"/>
                <a:cs typeface="+mn-cs"/>
              </a:rPr>
              <a:t>D.Waste</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-Net</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、士業、人材バンク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テキスト ボックス 28">
            <a:extLst>
              <a:ext uri="{FF2B5EF4-FFF2-40B4-BE49-F238E27FC236}">
                <a16:creationId xmlns:a16="http://schemas.microsoft.com/office/drawing/2014/main" id="{EEE6A0CF-B773-C399-8425-214AA72F60A5}"/>
              </a:ext>
            </a:extLst>
          </p:cNvPr>
          <p:cNvSpPr txBox="1"/>
          <p:nvPr/>
        </p:nvSpPr>
        <p:spPr>
          <a:xfrm>
            <a:off x="1889741" y="6991613"/>
            <a:ext cx="5819159" cy="1182375"/>
          </a:xfrm>
          <a:prstGeom prst="rect">
            <a:avLst/>
          </a:prstGeom>
          <a:noFill/>
        </p:spPr>
        <p:txBody>
          <a:bodyPr wrap="square">
            <a:spAutoFit/>
          </a:bodyPr>
          <a:lstStyle/>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＜支援業務事項＞</a:t>
            </a: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①　避難所ごみ・し尿の対応及び片付けごみの収集運搬</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②　仮置場・適困物等管理の技術支援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300"/>
              </a:lnSpc>
              <a:spcBef>
                <a:spcPct val="0"/>
              </a:spcBef>
              <a:spcAft>
                <a:spcPts val="4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③　緊急性の高い倒壊家屋等撤去の技術支援 等</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0025" marR="0" lvl="0" indent="0" algn="l" defTabSz="914400" rtl="0" eaLnBrk="1" fontAlgn="base" latinLnBrk="0" hangingPunct="1">
              <a:lnSpc>
                <a:spcPts val="1700"/>
              </a:lnSpc>
              <a:spcBef>
                <a:spcPct val="0"/>
              </a:spcBef>
              <a:spcAft>
                <a:spcPts val="40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タイトル 1">
            <a:extLst>
              <a:ext uri="{FF2B5EF4-FFF2-40B4-BE49-F238E27FC236}">
                <a16:creationId xmlns:a16="http://schemas.microsoft.com/office/drawing/2014/main" id="{8B3C48AD-E829-8308-3CCB-6D906008CF56}"/>
              </a:ext>
            </a:extLst>
          </p:cNvPr>
          <p:cNvSpPr>
            <a:spLocks noGrp="1"/>
          </p:cNvSpPr>
          <p:nvPr>
            <p:ph type="title"/>
          </p:nvPr>
        </p:nvSpPr>
        <p:spPr>
          <a:xfrm>
            <a:off x="90665" y="188913"/>
            <a:ext cx="8250901" cy="587854"/>
          </a:xfrm>
        </p:spPr>
        <p:txBody>
          <a:bodyPr/>
          <a:lstStyle/>
          <a:p>
            <a:r>
              <a:rPr kumimoji="1" lang="ja-JP" altLang="en-US" sz="1800"/>
              <a:t>専門支援機能</a:t>
            </a:r>
            <a:r>
              <a:rPr lang="en-US" altLang="ja-JP" sz="1800"/>
              <a:t>(</a:t>
            </a:r>
            <a:r>
              <a:rPr lang="ja-JP" altLang="en-US" sz="1800"/>
              <a:t>機関</a:t>
            </a:r>
            <a:r>
              <a:rPr lang="en-US" altLang="ja-JP" sz="1800"/>
              <a:t>)</a:t>
            </a:r>
            <a:r>
              <a:rPr kumimoji="1" lang="ja-JP" altLang="en-US" sz="1800"/>
              <a:t>の役割②　発災時</a:t>
            </a:r>
            <a:r>
              <a:rPr lang="ja-JP" altLang="en-US" sz="1800"/>
              <a:t>：初動期</a:t>
            </a:r>
            <a:r>
              <a:rPr kumimoji="1" lang="ja-JP" altLang="en-US" sz="1800"/>
              <a:t>現地調査チームの体制（案）</a:t>
            </a:r>
          </a:p>
        </p:txBody>
      </p:sp>
      <p:sp>
        <p:nvSpPr>
          <p:cNvPr id="4" name="四角形: 角を丸くする 3">
            <a:extLst>
              <a:ext uri="{FF2B5EF4-FFF2-40B4-BE49-F238E27FC236}">
                <a16:creationId xmlns:a16="http://schemas.microsoft.com/office/drawing/2014/main" id="{7DF4C548-042F-0176-88F5-C635D1F375F2}"/>
              </a:ext>
            </a:extLst>
          </p:cNvPr>
          <p:cNvSpPr/>
          <p:nvPr/>
        </p:nvSpPr>
        <p:spPr>
          <a:xfrm>
            <a:off x="114638" y="897595"/>
            <a:ext cx="8890817" cy="848914"/>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66462" rtlCol="0" anchor="ctr"/>
          <a:lstStyle/>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環境省の統括のもと、専門支援機能（機関）が被災市町村・都道府県の支援に関する調整窓口となり、各支援団体との各種調整を行い、</a:t>
            </a:r>
            <a:r>
              <a:rPr kumimoji="1" lang="ja-JP" altLang="en-US" sz="1400" b="0" i="0" u="none" strike="noStrike" kern="1200" cap="none" spc="0" normalizeH="0" baseline="0" noProof="0">
                <a:ln>
                  <a:noFill/>
                </a:ln>
                <a:solidFill>
                  <a:srgbClr val="FF0000"/>
                </a:solidFill>
                <a:effectLst/>
                <a:uLnTx/>
                <a:uFillTx/>
                <a:latin typeface="Calibri" panose="020F0502020204030204"/>
                <a:ea typeface="メイリオ" panose="020B0604030504040204" pitchFamily="50" charset="-128"/>
                <a:cs typeface="+mn-cs"/>
              </a:rPr>
              <a:t>必要な支援内容・規模を早期に把握するための</a:t>
            </a:r>
            <a:r>
              <a:rPr kumimoji="1"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初動期現地調査チームを編成</a:t>
            </a:r>
            <a:r>
              <a:rPr kumimoji="1" lang="ja-JP" altLang="en-US"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する。</a:t>
            </a:r>
            <a:endParaRPr kumimoji="1" lang="en-US" altLang="ja-JP"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244373" marR="0" lvl="0" indent="-244373" algn="l" defTabSz="861993" rtl="0" eaLnBrk="1" fontAlgn="auto" latinLnBrk="0" hangingPunct="1">
              <a:lnSpc>
                <a:spcPct val="100000"/>
              </a:lnSpc>
              <a:spcBef>
                <a:spcPts val="513"/>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rPr>
              <a:t>初動期現地調査チームは、災害規模等に応じてプッシュ型もしくは被災自治体の要請により派遣を行う。</a:t>
            </a:r>
          </a:p>
        </p:txBody>
      </p:sp>
      <p:sp>
        <p:nvSpPr>
          <p:cNvPr id="48" name="テキスト ボックス 47">
            <a:extLst>
              <a:ext uri="{FF2B5EF4-FFF2-40B4-BE49-F238E27FC236}">
                <a16:creationId xmlns:a16="http://schemas.microsoft.com/office/drawing/2014/main" id="{2DACA9FE-BAB0-32A4-3EE6-15C7D4472972}"/>
              </a:ext>
            </a:extLst>
          </p:cNvPr>
          <p:cNvSpPr txBox="1"/>
          <p:nvPr/>
        </p:nvSpPr>
        <p:spPr>
          <a:xfrm>
            <a:off x="9657895" y="3844297"/>
            <a:ext cx="178303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調査チームの例</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地方環境事務所</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被災都道府県職員</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JESCO</a:t>
            </a:r>
            <a:endPar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国環研</a:t>
            </a:r>
            <a:endParaRPr kumimoji="0"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日環センター</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ペスコン</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においかおり</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全都清</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産資協</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解体協</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53" name="直線矢印コネクタ 52">
            <a:extLst>
              <a:ext uri="{FF2B5EF4-FFF2-40B4-BE49-F238E27FC236}">
                <a16:creationId xmlns:a16="http://schemas.microsoft.com/office/drawing/2014/main" id="{469E5D36-5A23-C65B-7FAB-029E0A7DBBA9}"/>
              </a:ext>
            </a:extLst>
          </p:cNvPr>
          <p:cNvCxnSpPr>
            <a:cxnSpLocks/>
          </p:cNvCxnSpPr>
          <p:nvPr/>
        </p:nvCxnSpPr>
        <p:spPr>
          <a:xfrm flipH="1">
            <a:off x="5301738" y="3378270"/>
            <a:ext cx="878684" cy="8008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B70B4895-7F50-C2E9-C691-D469AE6C1ADC}"/>
              </a:ext>
            </a:extLst>
          </p:cNvPr>
          <p:cNvSpPr txBox="1"/>
          <p:nvPr/>
        </p:nvSpPr>
        <p:spPr>
          <a:xfrm rot="19677525">
            <a:off x="2498290" y="5129106"/>
            <a:ext cx="10331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同行調整</a:t>
            </a:r>
          </a:p>
        </p:txBody>
      </p:sp>
      <p:sp>
        <p:nvSpPr>
          <p:cNvPr id="58" name="四角形: 角を丸くする 57">
            <a:extLst>
              <a:ext uri="{FF2B5EF4-FFF2-40B4-BE49-F238E27FC236}">
                <a16:creationId xmlns:a16="http://schemas.microsoft.com/office/drawing/2014/main" id="{1200A2F2-4428-1A4F-3BCC-5A70E694334C}"/>
              </a:ext>
            </a:extLst>
          </p:cNvPr>
          <p:cNvSpPr/>
          <p:nvPr/>
        </p:nvSpPr>
        <p:spPr>
          <a:xfrm>
            <a:off x="3495977" y="4228324"/>
            <a:ext cx="1888808" cy="904512"/>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機能</a:t>
            </a:r>
            <a:r>
              <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（現地支部）</a:t>
            </a:r>
            <a:endParaRPr kumimoji="1" lang="en-US" altLang="ja-JP"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9" name="四角形: 角を丸くする 58">
            <a:extLst>
              <a:ext uri="{FF2B5EF4-FFF2-40B4-BE49-F238E27FC236}">
                <a16:creationId xmlns:a16="http://schemas.microsoft.com/office/drawing/2014/main" id="{F2FBDA23-0767-AE39-330B-E227C4E07512}"/>
              </a:ext>
            </a:extLst>
          </p:cNvPr>
          <p:cNvSpPr/>
          <p:nvPr/>
        </p:nvSpPr>
        <p:spPr>
          <a:xfrm>
            <a:off x="4593008" y="5699829"/>
            <a:ext cx="1656184" cy="78449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関係団体</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仮置場の技術支援等</a:t>
            </a: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テキスト ボックス 60">
            <a:extLst>
              <a:ext uri="{FF2B5EF4-FFF2-40B4-BE49-F238E27FC236}">
                <a16:creationId xmlns:a16="http://schemas.microsoft.com/office/drawing/2014/main" id="{428F5905-6EC0-B270-BFC2-969FCB8CC548}"/>
              </a:ext>
            </a:extLst>
          </p:cNvPr>
          <p:cNvSpPr txBox="1"/>
          <p:nvPr/>
        </p:nvSpPr>
        <p:spPr>
          <a:xfrm rot="2021030">
            <a:off x="5236464" y="5113934"/>
            <a:ext cx="123906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同行調整</a:t>
            </a:r>
          </a:p>
        </p:txBody>
      </p:sp>
      <p:sp>
        <p:nvSpPr>
          <p:cNvPr id="63" name="テキスト ボックス 62">
            <a:extLst>
              <a:ext uri="{FF2B5EF4-FFF2-40B4-BE49-F238E27FC236}">
                <a16:creationId xmlns:a16="http://schemas.microsoft.com/office/drawing/2014/main" id="{E1E523F7-6128-6610-5044-B87421CF4881}"/>
              </a:ext>
            </a:extLst>
          </p:cNvPr>
          <p:cNvSpPr txBox="1"/>
          <p:nvPr/>
        </p:nvSpPr>
        <p:spPr>
          <a:xfrm rot="19014626">
            <a:off x="5220935" y="3681695"/>
            <a:ext cx="128728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統括・調査指示</a:t>
            </a:r>
          </a:p>
        </p:txBody>
      </p:sp>
      <p:sp>
        <p:nvSpPr>
          <p:cNvPr id="69" name="四角形: 角を丸くする 68">
            <a:extLst>
              <a:ext uri="{FF2B5EF4-FFF2-40B4-BE49-F238E27FC236}">
                <a16:creationId xmlns:a16="http://schemas.microsoft.com/office/drawing/2014/main" id="{B421AB7B-0F17-DB02-1E9A-8B626573D4E4}"/>
              </a:ext>
            </a:extLst>
          </p:cNvPr>
          <p:cNvSpPr/>
          <p:nvPr/>
        </p:nvSpPr>
        <p:spPr>
          <a:xfrm>
            <a:off x="853179" y="5699829"/>
            <a:ext cx="1656184" cy="795075"/>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研究専門機関</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各種技術的助言等</a:t>
            </a: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四角形: 角を丸くする 69">
            <a:extLst>
              <a:ext uri="{FF2B5EF4-FFF2-40B4-BE49-F238E27FC236}">
                <a16:creationId xmlns:a16="http://schemas.microsoft.com/office/drawing/2014/main" id="{A8A8F50D-B52B-8CE9-62CA-2214070D313C}"/>
              </a:ext>
            </a:extLst>
          </p:cNvPr>
          <p:cNvSpPr/>
          <p:nvPr/>
        </p:nvSpPr>
        <p:spPr>
          <a:xfrm>
            <a:off x="6429445" y="5711423"/>
            <a:ext cx="1656184" cy="785310"/>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建設業</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関係団体</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倒壊家屋等撤去の</a:t>
            </a:r>
            <a:endParaRPr kumimoji="1" lang="en-US" altLang="ja-JP"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技術支援等</a:t>
            </a: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a:extLst>
              <a:ext uri="{FF2B5EF4-FFF2-40B4-BE49-F238E27FC236}">
                <a16:creationId xmlns:a16="http://schemas.microsoft.com/office/drawing/2014/main" id="{A2C1C8EB-5E04-63C7-EE03-EE9CDF4D396D}"/>
              </a:ext>
            </a:extLst>
          </p:cNvPr>
          <p:cNvSpPr txBox="1"/>
          <p:nvPr/>
        </p:nvSpPr>
        <p:spPr>
          <a:xfrm>
            <a:off x="5103" y="1871392"/>
            <a:ext cx="6071587"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初動期現地調査チーム</a:t>
            </a:r>
            <a:r>
              <a:rPr kumimoji="1" lang="en-US" altLang="ja-JP" sz="12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200" b="1" i="0" u="none" strike="noStrike" kern="1200" cap="none" spc="0" normalizeH="0" baseline="0" noProof="0">
                <a:ln>
                  <a:noFill/>
                </a:ln>
                <a:solidFill>
                  <a:srgbClr val="0070C0"/>
                </a:solidFill>
                <a:effectLst/>
                <a:uLnTx/>
                <a:uFillTx/>
                <a:latin typeface="Calibri" panose="020F0502020204030204"/>
                <a:ea typeface="メイリオ" panose="020B0604030504040204" pitchFamily="50" charset="-128"/>
                <a:cs typeface="+mn-cs"/>
              </a:rPr>
              <a:t>青枠内</a:t>
            </a:r>
            <a:r>
              <a:rPr kumimoji="1" lang="en-US" altLang="ja-JP" sz="12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en-US" altLang="ja-JP"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endParaRPr kumimoji="1" lang="en-US" altLang="ja-JP" sz="14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チーム編成等は災害規模及び現地被害調査結果等に応じて環境省において検討することとし、この図に掲載している団体等が一度に全て入るのではなく、調査対象・各フェーズも考慮して編成を検討する。</a:t>
            </a:r>
          </a:p>
        </p:txBody>
      </p:sp>
      <p:sp>
        <p:nvSpPr>
          <p:cNvPr id="73" name="四角形: 角を丸くする 72">
            <a:extLst>
              <a:ext uri="{FF2B5EF4-FFF2-40B4-BE49-F238E27FC236}">
                <a16:creationId xmlns:a16="http://schemas.microsoft.com/office/drawing/2014/main" id="{49C21C50-6187-1317-59A6-AE791AE58536}"/>
              </a:ext>
            </a:extLst>
          </p:cNvPr>
          <p:cNvSpPr/>
          <p:nvPr/>
        </p:nvSpPr>
        <p:spPr>
          <a:xfrm>
            <a:off x="2687704" y="5707457"/>
            <a:ext cx="1656184" cy="78449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一般廃棄物</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関係団体</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生活ごみ・し尿及び</a:t>
            </a:r>
            <a:endParaRPr kumimoji="1" lang="en-US" altLang="ja-JP"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片付けごみの収集運搬等</a:t>
            </a: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a:extLst>
              <a:ext uri="{FF2B5EF4-FFF2-40B4-BE49-F238E27FC236}">
                <a16:creationId xmlns:a16="http://schemas.microsoft.com/office/drawing/2014/main" id="{A1551916-636A-C49D-DC2D-18AC5B671A07}"/>
              </a:ext>
            </a:extLst>
          </p:cNvPr>
          <p:cNvSpPr txBox="1"/>
          <p:nvPr/>
        </p:nvSpPr>
        <p:spPr>
          <a:xfrm>
            <a:off x="2571880" y="4449008"/>
            <a:ext cx="10331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同行調整</a:t>
            </a:r>
          </a:p>
        </p:txBody>
      </p:sp>
      <p:sp>
        <p:nvSpPr>
          <p:cNvPr id="80" name="四角形: 角を丸くする 79">
            <a:extLst>
              <a:ext uri="{FF2B5EF4-FFF2-40B4-BE49-F238E27FC236}">
                <a16:creationId xmlns:a16="http://schemas.microsoft.com/office/drawing/2014/main" id="{A3D03838-3654-0A84-D867-8A5511476419}"/>
              </a:ext>
            </a:extLst>
          </p:cNvPr>
          <p:cNvSpPr/>
          <p:nvPr/>
        </p:nvSpPr>
        <p:spPr>
          <a:xfrm>
            <a:off x="6442449" y="4376859"/>
            <a:ext cx="1656184" cy="67664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その他の支援者</a:t>
            </a:r>
            <a:endPar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例：損壊家屋の解体手続きに係る士業</a:t>
            </a:r>
            <a:r>
              <a:rPr kumimoji="0"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等</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EB939B8F-09E1-705C-0ACF-FB8E2CA4C96C}"/>
              </a:ext>
            </a:extLst>
          </p:cNvPr>
          <p:cNvSpPr txBox="1"/>
          <p:nvPr/>
        </p:nvSpPr>
        <p:spPr>
          <a:xfrm>
            <a:off x="5268905" y="4458577"/>
            <a:ext cx="10331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同行調整</a:t>
            </a:r>
          </a:p>
        </p:txBody>
      </p:sp>
      <p:sp>
        <p:nvSpPr>
          <p:cNvPr id="83" name="四角形: 角を丸くする 82">
            <a:extLst>
              <a:ext uri="{FF2B5EF4-FFF2-40B4-BE49-F238E27FC236}">
                <a16:creationId xmlns:a16="http://schemas.microsoft.com/office/drawing/2014/main" id="{9C1225B9-8890-3984-61B0-D086A517694B}"/>
              </a:ext>
            </a:extLst>
          </p:cNvPr>
          <p:cNvSpPr/>
          <p:nvPr/>
        </p:nvSpPr>
        <p:spPr>
          <a:xfrm>
            <a:off x="866852" y="4352722"/>
            <a:ext cx="1656184" cy="676643"/>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人材バンク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被災自治体目線での</a:t>
            </a:r>
            <a:endPar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各種支援</a:t>
            </a:r>
            <a:r>
              <a:rPr kumimoji="0"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四角形: 角を丸くする 85">
            <a:extLst>
              <a:ext uri="{FF2B5EF4-FFF2-40B4-BE49-F238E27FC236}">
                <a16:creationId xmlns:a16="http://schemas.microsoft.com/office/drawing/2014/main" id="{DAA9E6E2-32BD-F76B-C3D4-963DD421176B}"/>
              </a:ext>
            </a:extLst>
          </p:cNvPr>
          <p:cNvSpPr/>
          <p:nvPr/>
        </p:nvSpPr>
        <p:spPr>
          <a:xfrm>
            <a:off x="6855957" y="3676506"/>
            <a:ext cx="1271704" cy="608843"/>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機能</a:t>
            </a:r>
            <a:r>
              <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（本部）</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a:extLst>
              <a:ext uri="{FF2B5EF4-FFF2-40B4-BE49-F238E27FC236}">
                <a16:creationId xmlns:a16="http://schemas.microsoft.com/office/drawing/2014/main" id="{FE4782F8-A842-1D12-DFBE-D02FCBCB1771}"/>
              </a:ext>
            </a:extLst>
          </p:cNvPr>
          <p:cNvSpPr txBox="1"/>
          <p:nvPr/>
        </p:nvSpPr>
        <p:spPr>
          <a:xfrm>
            <a:off x="6833427" y="3334424"/>
            <a:ext cx="1133856"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統括</a:t>
            </a:r>
            <a:endParaRPr kumimoji="0" lang="en-US" altLang="ja-JP"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監督等</a:t>
            </a:r>
            <a:endPar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89" name="直線矢印コネクタ 88">
            <a:extLst>
              <a:ext uri="{FF2B5EF4-FFF2-40B4-BE49-F238E27FC236}">
                <a16:creationId xmlns:a16="http://schemas.microsoft.com/office/drawing/2014/main" id="{04567756-F828-55D5-EE3E-16F427CA95EE}"/>
              </a:ext>
            </a:extLst>
          </p:cNvPr>
          <p:cNvCxnSpPr>
            <a:cxnSpLocks/>
          </p:cNvCxnSpPr>
          <p:nvPr/>
        </p:nvCxnSpPr>
        <p:spPr>
          <a:xfrm flipV="1">
            <a:off x="5463509" y="4006800"/>
            <a:ext cx="1297607" cy="281675"/>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0" name="テキスト ボックス 89">
            <a:extLst>
              <a:ext uri="{FF2B5EF4-FFF2-40B4-BE49-F238E27FC236}">
                <a16:creationId xmlns:a16="http://schemas.microsoft.com/office/drawing/2014/main" id="{2B28F5B4-A632-3C47-10CB-88BB2683B8A2}"/>
              </a:ext>
            </a:extLst>
          </p:cNvPr>
          <p:cNvSpPr txBox="1"/>
          <p:nvPr/>
        </p:nvSpPr>
        <p:spPr>
          <a:xfrm rot="20758538">
            <a:off x="5893172" y="3970687"/>
            <a:ext cx="47649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調整</a:t>
            </a:r>
            <a:endParaRPr kumimoji="1" lang="en-US" altLang="ja-JP"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AD8E0CE9-D1BB-8C4B-95E1-B90029D3D011}"/>
              </a:ext>
            </a:extLst>
          </p:cNvPr>
          <p:cNvSpPr txBox="1"/>
          <p:nvPr/>
        </p:nvSpPr>
        <p:spPr>
          <a:xfrm>
            <a:off x="3741325" y="6425230"/>
            <a:ext cx="15913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err="1">
                <a:ln>
                  <a:noFill/>
                </a:ln>
                <a:solidFill>
                  <a:prstClr val="black"/>
                </a:solidFill>
                <a:effectLst/>
                <a:uLnTx/>
                <a:uFillTx/>
                <a:latin typeface="Calibri" panose="020F0502020204030204"/>
                <a:ea typeface="メイリオ" panose="020B0604030504040204" pitchFamily="50" charset="-128"/>
                <a:cs typeface="+mn-cs"/>
              </a:rPr>
              <a:t>D.Waste</a:t>
            </a:r>
            <a:r>
              <a:rPr kumimoji="1" lang="en-US" altLang="ja-JP"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-Net</a:t>
            </a: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37" name="直線矢印コネクタ 36">
            <a:extLst>
              <a:ext uri="{FF2B5EF4-FFF2-40B4-BE49-F238E27FC236}">
                <a16:creationId xmlns:a16="http://schemas.microsoft.com/office/drawing/2014/main" id="{76996E93-06DB-AB2C-40BE-4A659A18BF16}"/>
              </a:ext>
            </a:extLst>
          </p:cNvPr>
          <p:cNvCxnSpPr>
            <a:cxnSpLocks/>
          </p:cNvCxnSpPr>
          <p:nvPr/>
        </p:nvCxnSpPr>
        <p:spPr>
          <a:xfrm flipH="1">
            <a:off x="7700139" y="7195203"/>
            <a:ext cx="1551736" cy="5536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CAAE93E-A6B3-7C4B-8E08-56815EAFD73D}"/>
              </a:ext>
            </a:extLst>
          </p:cNvPr>
          <p:cNvSpPr txBox="1"/>
          <p:nvPr/>
        </p:nvSpPr>
        <p:spPr>
          <a:xfrm>
            <a:off x="6470477" y="5058530"/>
            <a:ext cx="16727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司法書士、行政書士、</a:t>
            </a:r>
            <a:endParaRPr kumimoji="1" lang="en-US" altLang="ja-JP" sz="9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土地家屋調査士</a:t>
            </a:r>
            <a:endParaRPr kumimoji="1" lang="en-US" altLang="ja-JP" sz="9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建物性判断等の技術支援</a:t>
            </a:r>
            <a:r>
              <a:rPr kumimoji="0"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895BF575-63C8-1FB6-74AE-90DAFC6CEBC5}"/>
              </a:ext>
            </a:extLst>
          </p:cNvPr>
          <p:cNvCxnSpPr>
            <a:cxnSpLocks/>
          </p:cNvCxnSpPr>
          <p:nvPr/>
        </p:nvCxnSpPr>
        <p:spPr>
          <a:xfrm flipH="1">
            <a:off x="2561986" y="4692804"/>
            <a:ext cx="878977" cy="12392"/>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10" name="直線矢印コネクタ 9">
            <a:extLst>
              <a:ext uri="{FF2B5EF4-FFF2-40B4-BE49-F238E27FC236}">
                <a16:creationId xmlns:a16="http://schemas.microsoft.com/office/drawing/2014/main" id="{22952A7D-3FC4-B31A-A41D-9CA3BB3C8387}"/>
              </a:ext>
            </a:extLst>
          </p:cNvPr>
          <p:cNvCxnSpPr>
            <a:cxnSpLocks/>
          </p:cNvCxnSpPr>
          <p:nvPr/>
        </p:nvCxnSpPr>
        <p:spPr>
          <a:xfrm>
            <a:off x="5439799" y="4692804"/>
            <a:ext cx="878977" cy="12392"/>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11" name="直線矢印コネクタ 10">
            <a:extLst>
              <a:ext uri="{FF2B5EF4-FFF2-40B4-BE49-F238E27FC236}">
                <a16:creationId xmlns:a16="http://schemas.microsoft.com/office/drawing/2014/main" id="{1F93F700-5B3C-4780-0A5C-375980219F63}"/>
              </a:ext>
            </a:extLst>
          </p:cNvPr>
          <p:cNvCxnSpPr>
            <a:cxnSpLocks/>
          </p:cNvCxnSpPr>
          <p:nvPr/>
        </p:nvCxnSpPr>
        <p:spPr>
          <a:xfrm flipH="1">
            <a:off x="2438313" y="5080861"/>
            <a:ext cx="1085955" cy="650152"/>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13" name="直線矢印コネクタ 12">
            <a:extLst>
              <a:ext uri="{FF2B5EF4-FFF2-40B4-BE49-F238E27FC236}">
                <a16:creationId xmlns:a16="http://schemas.microsoft.com/office/drawing/2014/main" id="{16E22C3E-F885-DBF2-58C6-905CD115E7CE}"/>
              </a:ext>
            </a:extLst>
          </p:cNvPr>
          <p:cNvCxnSpPr>
            <a:cxnSpLocks/>
          </p:cNvCxnSpPr>
          <p:nvPr/>
        </p:nvCxnSpPr>
        <p:spPr>
          <a:xfrm>
            <a:off x="3856751" y="5126332"/>
            <a:ext cx="7882" cy="591116"/>
          </a:xfrm>
          <a:prstGeom prst="straightConnector1">
            <a:avLst/>
          </a:prstGeom>
          <a:noFill/>
          <a:ln w="76200" cap="flat" cmpd="sng" algn="ctr">
            <a:solidFill>
              <a:srgbClr val="AC353C"/>
            </a:solidFill>
            <a:prstDash val="sysDot"/>
            <a:miter lim="800000"/>
            <a:headEnd type="none" w="med" len="med"/>
            <a:tailEnd type="none" w="med" len="med"/>
          </a:ln>
          <a:effectLst/>
        </p:spPr>
      </p:cxnSp>
      <p:sp>
        <p:nvSpPr>
          <p:cNvPr id="77" name="テキスト ボックス 76">
            <a:extLst>
              <a:ext uri="{FF2B5EF4-FFF2-40B4-BE49-F238E27FC236}">
                <a16:creationId xmlns:a16="http://schemas.microsoft.com/office/drawing/2014/main" id="{4833048A-9E15-192A-112A-854068E58AF4}"/>
              </a:ext>
            </a:extLst>
          </p:cNvPr>
          <p:cNvSpPr txBox="1"/>
          <p:nvPr/>
        </p:nvSpPr>
        <p:spPr>
          <a:xfrm>
            <a:off x="3457356" y="5197784"/>
            <a:ext cx="846298" cy="276999"/>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同行調整</a:t>
            </a:r>
          </a:p>
        </p:txBody>
      </p:sp>
      <p:cxnSp>
        <p:nvCxnSpPr>
          <p:cNvPr id="15" name="直線矢印コネクタ 14">
            <a:extLst>
              <a:ext uri="{FF2B5EF4-FFF2-40B4-BE49-F238E27FC236}">
                <a16:creationId xmlns:a16="http://schemas.microsoft.com/office/drawing/2014/main" id="{4C7BABCE-AC99-098E-03E8-01E3F149DC00}"/>
              </a:ext>
            </a:extLst>
          </p:cNvPr>
          <p:cNvCxnSpPr>
            <a:cxnSpLocks/>
          </p:cNvCxnSpPr>
          <p:nvPr/>
        </p:nvCxnSpPr>
        <p:spPr>
          <a:xfrm>
            <a:off x="4964482" y="5126332"/>
            <a:ext cx="7882" cy="591116"/>
          </a:xfrm>
          <a:prstGeom prst="straightConnector1">
            <a:avLst/>
          </a:prstGeom>
          <a:noFill/>
          <a:ln w="76200" cap="flat" cmpd="sng" algn="ctr">
            <a:solidFill>
              <a:srgbClr val="AC353C"/>
            </a:solidFill>
            <a:prstDash val="sysDot"/>
            <a:miter lim="800000"/>
            <a:headEnd type="none" w="med" len="med"/>
            <a:tailEnd type="none" w="med" len="med"/>
          </a:ln>
          <a:effectLst/>
        </p:spPr>
      </p:cxnSp>
      <p:sp>
        <p:nvSpPr>
          <p:cNvPr id="16" name="テキスト ボックス 15">
            <a:extLst>
              <a:ext uri="{FF2B5EF4-FFF2-40B4-BE49-F238E27FC236}">
                <a16:creationId xmlns:a16="http://schemas.microsoft.com/office/drawing/2014/main" id="{B7E73D7A-258D-04F2-02E4-F687A65193FD}"/>
              </a:ext>
            </a:extLst>
          </p:cNvPr>
          <p:cNvSpPr txBox="1"/>
          <p:nvPr/>
        </p:nvSpPr>
        <p:spPr>
          <a:xfrm>
            <a:off x="4565087" y="5197784"/>
            <a:ext cx="846298" cy="276999"/>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同行調整</a:t>
            </a:r>
          </a:p>
        </p:txBody>
      </p:sp>
      <p:cxnSp>
        <p:nvCxnSpPr>
          <p:cNvPr id="18" name="直線矢印コネクタ 17">
            <a:extLst>
              <a:ext uri="{FF2B5EF4-FFF2-40B4-BE49-F238E27FC236}">
                <a16:creationId xmlns:a16="http://schemas.microsoft.com/office/drawing/2014/main" id="{5F7A8D63-448D-9777-38F3-55A170846A55}"/>
              </a:ext>
            </a:extLst>
          </p:cNvPr>
          <p:cNvCxnSpPr>
            <a:cxnSpLocks/>
          </p:cNvCxnSpPr>
          <p:nvPr/>
        </p:nvCxnSpPr>
        <p:spPr>
          <a:xfrm>
            <a:off x="5370640" y="5061271"/>
            <a:ext cx="1096806" cy="693094"/>
          </a:xfrm>
          <a:prstGeom prst="straightConnector1">
            <a:avLst/>
          </a:prstGeom>
          <a:noFill/>
          <a:ln w="76200" cap="flat" cmpd="sng" algn="ctr">
            <a:solidFill>
              <a:srgbClr val="AC353C"/>
            </a:solidFill>
            <a:prstDash val="sysDot"/>
            <a:miter lim="800000"/>
            <a:headEnd type="none" w="med" len="med"/>
            <a:tailEnd type="none" w="med" len="med"/>
          </a:ln>
          <a:effectLst/>
        </p:spPr>
      </p:cxnSp>
      <p:cxnSp>
        <p:nvCxnSpPr>
          <p:cNvPr id="20" name="直線矢印コネクタ 19">
            <a:extLst>
              <a:ext uri="{FF2B5EF4-FFF2-40B4-BE49-F238E27FC236}">
                <a16:creationId xmlns:a16="http://schemas.microsoft.com/office/drawing/2014/main" id="{A53058E4-1C03-CEF2-81AE-527C9CD29885}"/>
              </a:ext>
            </a:extLst>
          </p:cNvPr>
          <p:cNvCxnSpPr>
            <a:cxnSpLocks/>
          </p:cNvCxnSpPr>
          <p:nvPr/>
        </p:nvCxnSpPr>
        <p:spPr>
          <a:xfrm flipH="1" flipV="1">
            <a:off x="2606274" y="3441354"/>
            <a:ext cx="878872" cy="905438"/>
          </a:xfrm>
          <a:prstGeom prst="straightConnector1">
            <a:avLst/>
          </a:prstGeom>
          <a:noFill/>
          <a:ln w="76200" cap="flat" cmpd="sng" algn="ctr">
            <a:solidFill>
              <a:srgbClr val="AC353C"/>
            </a:solidFill>
            <a:prstDash val="sysDot"/>
            <a:miter lim="800000"/>
            <a:tailEnd type="triangle"/>
          </a:ln>
          <a:effectLst/>
        </p:spPr>
      </p:cxnSp>
      <p:cxnSp>
        <p:nvCxnSpPr>
          <p:cNvPr id="14" name="直線矢印コネクタ 13">
            <a:extLst>
              <a:ext uri="{FF2B5EF4-FFF2-40B4-BE49-F238E27FC236}">
                <a16:creationId xmlns:a16="http://schemas.microsoft.com/office/drawing/2014/main" id="{8F9D27E7-EFCC-54C4-5805-E2B4004CBB17}"/>
              </a:ext>
            </a:extLst>
          </p:cNvPr>
          <p:cNvCxnSpPr>
            <a:cxnSpLocks/>
          </p:cNvCxnSpPr>
          <p:nvPr/>
        </p:nvCxnSpPr>
        <p:spPr>
          <a:xfrm>
            <a:off x="2855725" y="3422555"/>
            <a:ext cx="742621" cy="786860"/>
          </a:xfrm>
          <a:prstGeom prst="straightConnector1">
            <a:avLst/>
          </a:prstGeom>
          <a:noFill/>
          <a:ln w="76200" cap="flat" cmpd="sng" algn="ctr">
            <a:solidFill>
              <a:srgbClr val="AC353C"/>
            </a:solidFill>
            <a:prstDash val="sysDot"/>
            <a:miter lim="800000"/>
            <a:tailEnd type="triangle"/>
          </a:ln>
          <a:effectLst/>
        </p:spPr>
      </p:cxnSp>
      <p:sp>
        <p:nvSpPr>
          <p:cNvPr id="19" name="テキスト ボックス 18">
            <a:extLst>
              <a:ext uri="{FF2B5EF4-FFF2-40B4-BE49-F238E27FC236}">
                <a16:creationId xmlns:a16="http://schemas.microsoft.com/office/drawing/2014/main" id="{4E227F0B-7BC3-2FB1-E983-B2E6C9EDCE15}"/>
              </a:ext>
            </a:extLst>
          </p:cNvPr>
          <p:cNvSpPr txBox="1"/>
          <p:nvPr/>
        </p:nvSpPr>
        <p:spPr>
          <a:xfrm>
            <a:off x="2128858" y="3470480"/>
            <a:ext cx="689572" cy="553998"/>
          </a:xfrm>
          <a:prstGeom prst="rect">
            <a:avLst/>
          </a:prstGeom>
          <a:noFill/>
        </p:spPr>
        <p:txBody>
          <a:bodyPr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　　　　　　　　　　結果報告</a:t>
            </a:r>
            <a:endParaRPr kumimoji="1" lang="en-US" altLang="ja-JP"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同行依頼　</a:t>
            </a:r>
          </a:p>
        </p:txBody>
      </p:sp>
      <p:sp>
        <p:nvSpPr>
          <p:cNvPr id="21" name="テキスト ボックス 20">
            <a:extLst>
              <a:ext uri="{FF2B5EF4-FFF2-40B4-BE49-F238E27FC236}">
                <a16:creationId xmlns:a16="http://schemas.microsoft.com/office/drawing/2014/main" id="{4D76F563-BE8D-C0AB-E373-C680473D852B}"/>
              </a:ext>
            </a:extLst>
          </p:cNvPr>
          <p:cNvSpPr txBox="1"/>
          <p:nvPr/>
        </p:nvSpPr>
        <p:spPr>
          <a:xfrm>
            <a:off x="3077747" y="3546117"/>
            <a:ext cx="94758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支援ニーズ</a:t>
            </a:r>
          </a:p>
        </p:txBody>
      </p:sp>
      <p:cxnSp>
        <p:nvCxnSpPr>
          <p:cNvPr id="36" name="直線矢印コネクタ 35">
            <a:extLst>
              <a:ext uri="{FF2B5EF4-FFF2-40B4-BE49-F238E27FC236}">
                <a16:creationId xmlns:a16="http://schemas.microsoft.com/office/drawing/2014/main" id="{EF6A8880-7E9F-5BDB-9BFF-F65EF0541C5C}"/>
              </a:ext>
            </a:extLst>
          </p:cNvPr>
          <p:cNvCxnSpPr>
            <a:cxnSpLocks/>
          </p:cNvCxnSpPr>
          <p:nvPr/>
        </p:nvCxnSpPr>
        <p:spPr>
          <a:xfrm>
            <a:off x="7662039" y="3405532"/>
            <a:ext cx="0" cy="238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9029161-3095-1FE4-8549-3F9F36B73717}"/>
              </a:ext>
            </a:extLst>
          </p:cNvPr>
          <p:cNvSpPr txBox="1"/>
          <p:nvPr/>
        </p:nvSpPr>
        <p:spPr>
          <a:xfrm>
            <a:off x="7613458" y="3427830"/>
            <a:ext cx="113385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状況報告等</a:t>
            </a:r>
            <a:endParaRPr kumimoji="1" lang="ja-JP" altLang="en-US" sz="105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22" name="テキスト ボックス 21">
            <a:extLst>
              <a:ext uri="{FF2B5EF4-FFF2-40B4-BE49-F238E27FC236}">
                <a16:creationId xmlns:a16="http://schemas.microsoft.com/office/drawing/2014/main" id="{658CA2DE-697B-F9D6-AB67-5898DF9FB0B8}"/>
              </a:ext>
            </a:extLst>
          </p:cNvPr>
          <p:cNvSpPr txBox="1"/>
          <p:nvPr/>
        </p:nvSpPr>
        <p:spPr>
          <a:xfrm rot="19190727">
            <a:off x="4900042" y="3613284"/>
            <a:ext cx="10331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同行調整</a:t>
            </a:r>
          </a:p>
        </p:txBody>
      </p:sp>
      <p:cxnSp>
        <p:nvCxnSpPr>
          <p:cNvPr id="25" name="直線矢印コネクタ 24">
            <a:extLst>
              <a:ext uri="{FF2B5EF4-FFF2-40B4-BE49-F238E27FC236}">
                <a16:creationId xmlns:a16="http://schemas.microsoft.com/office/drawing/2014/main" id="{460D9329-7ABB-573E-D887-F94BB3BD8791}"/>
              </a:ext>
            </a:extLst>
          </p:cNvPr>
          <p:cNvCxnSpPr>
            <a:cxnSpLocks/>
          </p:cNvCxnSpPr>
          <p:nvPr/>
        </p:nvCxnSpPr>
        <p:spPr>
          <a:xfrm flipH="1">
            <a:off x="5140166" y="3378437"/>
            <a:ext cx="910877" cy="841807"/>
          </a:xfrm>
          <a:prstGeom prst="straightConnector1">
            <a:avLst/>
          </a:prstGeom>
          <a:noFill/>
          <a:ln w="76200" cap="flat" cmpd="sng" algn="ctr">
            <a:solidFill>
              <a:srgbClr val="AC353C"/>
            </a:solidFill>
            <a:prstDash val="sysDot"/>
            <a:miter lim="800000"/>
            <a:headEnd type="none" w="med" len="med"/>
            <a:tailEnd type="none" w="med" len="med"/>
          </a:ln>
          <a:effectLst/>
        </p:spPr>
      </p:cxnSp>
      <p:sp>
        <p:nvSpPr>
          <p:cNvPr id="28" name="四角形: 角を丸くする 27">
            <a:extLst>
              <a:ext uri="{FF2B5EF4-FFF2-40B4-BE49-F238E27FC236}">
                <a16:creationId xmlns:a16="http://schemas.microsoft.com/office/drawing/2014/main" id="{FDB68495-D9D0-E0EC-9760-E626C63E4BA1}"/>
              </a:ext>
            </a:extLst>
          </p:cNvPr>
          <p:cNvSpPr/>
          <p:nvPr/>
        </p:nvSpPr>
        <p:spPr>
          <a:xfrm>
            <a:off x="425149" y="2728780"/>
            <a:ext cx="4267867" cy="587852"/>
          </a:xfrm>
          <a:prstGeom prst="roundRect">
            <a:avLst/>
          </a:prstGeom>
          <a:gradFill rotWithShape="1">
            <a:gsLst>
              <a:gs pos="0">
                <a:srgbClr val="43B99A">
                  <a:lumMod val="110000"/>
                  <a:satMod val="105000"/>
                  <a:tint val="67000"/>
                </a:srgbClr>
              </a:gs>
              <a:gs pos="50000">
                <a:srgbClr val="43B99A">
                  <a:lumMod val="105000"/>
                  <a:satMod val="103000"/>
                  <a:tint val="73000"/>
                </a:srgbClr>
              </a:gs>
              <a:gs pos="100000">
                <a:srgbClr val="43B99A">
                  <a:lumMod val="105000"/>
                  <a:satMod val="109000"/>
                  <a:tint val="81000"/>
                </a:srgbClr>
              </a:gs>
            </a:gsLst>
            <a:lin ang="5400000" scaled="0"/>
          </a:gradFill>
          <a:ln w="6350" cap="flat" cmpd="sng" algn="ctr">
            <a:solidFill>
              <a:srgbClr val="43B99A"/>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市町村・都道府県</a:t>
            </a: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（市町村から事務委託を受けた場合）</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四角形: 角を丸くする 38">
            <a:extLst>
              <a:ext uri="{FF2B5EF4-FFF2-40B4-BE49-F238E27FC236}">
                <a16:creationId xmlns:a16="http://schemas.microsoft.com/office/drawing/2014/main" id="{2EB3095A-24DC-B410-6B71-651DEF4B1D27}"/>
              </a:ext>
            </a:extLst>
          </p:cNvPr>
          <p:cNvSpPr/>
          <p:nvPr/>
        </p:nvSpPr>
        <p:spPr>
          <a:xfrm>
            <a:off x="5677668" y="2739552"/>
            <a:ext cx="1083448"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地方環境事務所</a:t>
            </a:r>
            <a:endParaRPr kumimoji="1"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本省派遣者）</a:t>
            </a:r>
          </a:p>
        </p:txBody>
      </p:sp>
      <p:sp>
        <p:nvSpPr>
          <p:cNvPr id="47" name="テキスト ボックス 46">
            <a:extLst>
              <a:ext uri="{FF2B5EF4-FFF2-40B4-BE49-F238E27FC236}">
                <a16:creationId xmlns:a16="http://schemas.microsoft.com/office/drawing/2014/main" id="{E6F2F485-4844-FCB2-1950-457302883F28}"/>
              </a:ext>
            </a:extLst>
          </p:cNvPr>
          <p:cNvSpPr txBox="1"/>
          <p:nvPr/>
        </p:nvSpPr>
        <p:spPr>
          <a:xfrm>
            <a:off x="4682999" y="2815201"/>
            <a:ext cx="99679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技術的助言</a:t>
            </a:r>
          </a:p>
        </p:txBody>
      </p:sp>
      <p:cxnSp>
        <p:nvCxnSpPr>
          <p:cNvPr id="50" name="直線矢印コネクタ 49">
            <a:extLst>
              <a:ext uri="{FF2B5EF4-FFF2-40B4-BE49-F238E27FC236}">
                <a16:creationId xmlns:a16="http://schemas.microsoft.com/office/drawing/2014/main" id="{C05B8D18-7566-DEFB-3DF5-5D3B21FCB647}"/>
              </a:ext>
            </a:extLst>
          </p:cNvPr>
          <p:cNvCxnSpPr>
            <a:cxnSpLocks/>
          </p:cNvCxnSpPr>
          <p:nvPr/>
        </p:nvCxnSpPr>
        <p:spPr>
          <a:xfrm flipH="1">
            <a:off x="4789748" y="3063321"/>
            <a:ext cx="770170" cy="0"/>
          </a:xfrm>
          <a:prstGeom prst="straightConnector1">
            <a:avLst/>
          </a:prstGeom>
          <a:noFill/>
          <a:ln w="12700" cap="flat" cmpd="sng" algn="ctr">
            <a:solidFill>
              <a:sysClr val="windowText" lastClr="000000"/>
            </a:solidFill>
            <a:prstDash val="solid"/>
            <a:miter lim="800000"/>
            <a:tailEnd type="triangle"/>
          </a:ln>
          <a:effectLst/>
        </p:spPr>
      </p:cxnSp>
      <p:cxnSp>
        <p:nvCxnSpPr>
          <p:cNvPr id="55" name="直線矢印コネクタ 54">
            <a:extLst>
              <a:ext uri="{FF2B5EF4-FFF2-40B4-BE49-F238E27FC236}">
                <a16:creationId xmlns:a16="http://schemas.microsoft.com/office/drawing/2014/main" id="{DDDD281E-4C76-E73B-4780-569B2E329CC6}"/>
              </a:ext>
            </a:extLst>
          </p:cNvPr>
          <p:cNvCxnSpPr>
            <a:cxnSpLocks/>
          </p:cNvCxnSpPr>
          <p:nvPr/>
        </p:nvCxnSpPr>
        <p:spPr>
          <a:xfrm flipH="1">
            <a:off x="6813309" y="3040802"/>
            <a:ext cx="515251" cy="96"/>
          </a:xfrm>
          <a:prstGeom prst="straightConnector1">
            <a:avLst/>
          </a:prstGeom>
          <a:noFill/>
          <a:ln w="12700" cap="flat" cmpd="sng" algn="ctr">
            <a:solidFill>
              <a:sysClr val="windowText" lastClr="000000"/>
            </a:solidFill>
            <a:prstDash val="solid"/>
            <a:miter lim="800000"/>
            <a:tailEnd type="triangle"/>
          </a:ln>
          <a:effectLst/>
        </p:spPr>
      </p:cxnSp>
      <p:sp>
        <p:nvSpPr>
          <p:cNvPr id="60" name="テキスト ボックス 59">
            <a:extLst>
              <a:ext uri="{FF2B5EF4-FFF2-40B4-BE49-F238E27FC236}">
                <a16:creationId xmlns:a16="http://schemas.microsoft.com/office/drawing/2014/main" id="{172C6E69-C2BD-D61B-02AD-298C3D0FB000}"/>
              </a:ext>
            </a:extLst>
          </p:cNvPr>
          <p:cNvSpPr txBox="1"/>
          <p:nvPr/>
        </p:nvSpPr>
        <p:spPr>
          <a:xfrm>
            <a:off x="6593559" y="2822395"/>
            <a:ext cx="99679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指示</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調整</a:t>
            </a:r>
          </a:p>
        </p:txBody>
      </p:sp>
      <p:sp>
        <p:nvSpPr>
          <p:cNvPr id="66" name="テキスト ボックス 65">
            <a:extLst>
              <a:ext uri="{FF2B5EF4-FFF2-40B4-BE49-F238E27FC236}">
                <a16:creationId xmlns:a16="http://schemas.microsoft.com/office/drawing/2014/main" id="{E25220AA-999A-E0BD-3C27-B2705FE58F44}"/>
              </a:ext>
            </a:extLst>
          </p:cNvPr>
          <p:cNvSpPr txBox="1"/>
          <p:nvPr/>
        </p:nvSpPr>
        <p:spPr>
          <a:xfrm>
            <a:off x="4602007" y="3069621"/>
            <a:ext cx="11880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意思決定支援等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endPar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67" name="四角形: 角を丸くする 66">
            <a:extLst>
              <a:ext uri="{FF2B5EF4-FFF2-40B4-BE49-F238E27FC236}">
                <a16:creationId xmlns:a16="http://schemas.microsoft.com/office/drawing/2014/main" id="{F2965489-2B7D-D07A-4C1C-408C5C34F3C5}"/>
              </a:ext>
            </a:extLst>
          </p:cNvPr>
          <p:cNvSpPr/>
          <p:nvPr/>
        </p:nvSpPr>
        <p:spPr>
          <a:xfrm>
            <a:off x="7373276" y="2759341"/>
            <a:ext cx="689969"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環境本省</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4" name="直線矢印コネクタ 83">
            <a:extLst>
              <a:ext uri="{FF2B5EF4-FFF2-40B4-BE49-F238E27FC236}">
                <a16:creationId xmlns:a16="http://schemas.microsoft.com/office/drawing/2014/main" id="{8C2E3EF3-7147-F91A-5095-168812A357F5}"/>
              </a:ext>
            </a:extLst>
          </p:cNvPr>
          <p:cNvCxnSpPr>
            <a:cxnSpLocks/>
          </p:cNvCxnSpPr>
          <p:nvPr/>
        </p:nvCxnSpPr>
        <p:spPr>
          <a:xfrm flipV="1">
            <a:off x="7772400" y="3392832"/>
            <a:ext cx="0" cy="238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E2947E6E-2054-7EE9-185D-C3073F74BFE5}"/>
              </a:ext>
            </a:extLst>
          </p:cNvPr>
          <p:cNvCxnSpPr>
            <a:cxnSpLocks/>
          </p:cNvCxnSpPr>
          <p:nvPr/>
        </p:nvCxnSpPr>
        <p:spPr>
          <a:xfrm>
            <a:off x="8898918" y="3053227"/>
            <a:ext cx="0" cy="3129188"/>
          </a:xfrm>
          <a:prstGeom prst="straightConnector1">
            <a:avLst/>
          </a:prstGeom>
          <a:noFill/>
          <a:ln w="73025" cap="flat" cmpd="sng" algn="ctr">
            <a:solidFill>
              <a:schemeClr val="tx1"/>
            </a:solidFill>
            <a:prstDash val="solid"/>
            <a:miter lim="800000"/>
            <a:tailEnd type="triangle"/>
          </a:ln>
          <a:effectLst/>
        </p:spPr>
      </p:cxnSp>
      <p:cxnSp>
        <p:nvCxnSpPr>
          <p:cNvPr id="100" name="直線矢印コネクタ 99">
            <a:extLst>
              <a:ext uri="{FF2B5EF4-FFF2-40B4-BE49-F238E27FC236}">
                <a16:creationId xmlns:a16="http://schemas.microsoft.com/office/drawing/2014/main" id="{31213350-2B7A-F2B3-354B-590FD5127C79}"/>
              </a:ext>
            </a:extLst>
          </p:cNvPr>
          <p:cNvCxnSpPr>
            <a:cxnSpLocks/>
            <a:endCxn id="6" idx="3"/>
          </p:cNvCxnSpPr>
          <p:nvPr/>
        </p:nvCxnSpPr>
        <p:spPr>
          <a:xfrm flipH="1">
            <a:off x="8313779" y="6145908"/>
            <a:ext cx="551737" cy="1805"/>
          </a:xfrm>
          <a:prstGeom prst="straightConnector1">
            <a:avLst/>
          </a:prstGeom>
          <a:noFill/>
          <a:ln w="73025" cap="flat" cmpd="sng" algn="ctr">
            <a:solidFill>
              <a:schemeClr val="tx1"/>
            </a:solidFill>
            <a:prstDash val="solid"/>
            <a:miter lim="800000"/>
            <a:tailEnd type="triangle"/>
          </a:ln>
          <a:effectLst/>
        </p:spPr>
      </p:cxnSp>
      <p:sp>
        <p:nvSpPr>
          <p:cNvPr id="101" name="テキスト ボックス 100">
            <a:extLst>
              <a:ext uri="{FF2B5EF4-FFF2-40B4-BE49-F238E27FC236}">
                <a16:creationId xmlns:a16="http://schemas.microsoft.com/office/drawing/2014/main" id="{355B01F3-8B0A-B239-0E72-7DD7F782A6B2}"/>
              </a:ext>
            </a:extLst>
          </p:cNvPr>
          <p:cNvSpPr txBox="1"/>
          <p:nvPr/>
        </p:nvSpPr>
        <p:spPr>
          <a:xfrm>
            <a:off x="8603101" y="5877515"/>
            <a:ext cx="491719" cy="430888"/>
          </a:xfrm>
          <a:prstGeom prst="rect">
            <a:avLst/>
          </a:prstGeom>
          <a:ln w="349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支援</a:t>
            </a:r>
            <a:endParaRPr kumimoji="1" lang="en-US" altLang="ja-JP" sz="105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要請</a:t>
            </a:r>
            <a:endParaRPr kumimoji="1" lang="en-US" altLang="ja-JP" sz="105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cxnSp>
        <p:nvCxnSpPr>
          <p:cNvPr id="106" name="直線コネクタ 105">
            <a:extLst>
              <a:ext uri="{FF2B5EF4-FFF2-40B4-BE49-F238E27FC236}">
                <a16:creationId xmlns:a16="http://schemas.microsoft.com/office/drawing/2014/main" id="{8BF94D2E-BDCA-81C4-8059-8587E181011E}"/>
              </a:ext>
            </a:extLst>
          </p:cNvPr>
          <p:cNvCxnSpPr>
            <a:cxnSpLocks/>
          </p:cNvCxnSpPr>
          <p:nvPr/>
        </p:nvCxnSpPr>
        <p:spPr>
          <a:xfrm>
            <a:off x="8098633" y="3058879"/>
            <a:ext cx="838992" cy="0"/>
          </a:xfrm>
          <a:prstGeom prst="line">
            <a:avLst/>
          </a:prstGeom>
          <a:ln w="82550">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フリーフォーム: 図形 109">
            <a:extLst>
              <a:ext uri="{FF2B5EF4-FFF2-40B4-BE49-F238E27FC236}">
                <a16:creationId xmlns:a16="http://schemas.microsoft.com/office/drawing/2014/main" id="{3B73FC32-C79D-D621-9855-1FD102F6B950}"/>
              </a:ext>
            </a:extLst>
          </p:cNvPr>
          <p:cNvSpPr/>
          <p:nvPr/>
        </p:nvSpPr>
        <p:spPr>
          <a:xfrm>
            <a:off x="493487" y="2641600"/>
            <a:ext cx="7997371" cy="4107543"/>
          </a:xfrm>
          <a:custGeom>
            <a:avLst/>
            <a:gdLst>
              <a:gd name="connsiteX0" fmla="*/ 7968342 w 7997371"/>
              <a:gd name="connsiteY0" fmla="*/ 4107543 h 4107543"/>
              <a:gd name="connsiteX1" fmla="*/ 0 w 7997371"/>
              <a:gd name="connsiteY1" fmla="*/ 4107543 h 4107543"/>
              <a:gd name="connsiteX2" fmla="*/ 0 w 7997371"/>
              <a:gd name="connsiteY2" fmla="*/ 1335314 h 4107543"/>
              <a:gd name="connsiteX3" fmla="*/ 4513942 w 7997371"/>
              <a:gd name="connsiteY3" fmla="*/ 1335314 h 4107543"/>
              <a:gd name="connsiteX4" fmla="*/ 4513942 w 7997371"/>
              <a:gd name="connsiteY4" fmla="*/ 0 h 4107543"/>
              <a:gd name="connsiteX5" fmla="*/ 6328228 w 7997371"/>
              <a:gd name="connsiteY5" fmla="*/ 0 h 4107543"/>
              <a:gd name="connsiteX6" fmla="*/ 6328228 w 7997371"/>
              <a:gd name="connsiteY6" fmla="*/ 1698171 h 4107543"/>
              <a:gd name="connsiteX7" fmla="*/ 7997371 w 7997371"/>
              <a:gd name="connsiteY7" fmla="*/ 1698171 h 4107543"/>
              <a:gd name="connsiteX8" fmla="*/ 7968342 w 7997371"/>
              <a:gd name="connsiteY8" fmla="*/ 4107543 h 41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7371" h="4107543">
                <a:moveTo>
                  <a:pt x="7968342" y="4107543"/>
                </a:moveTo>
                <a:lnTo>
                  <a:pt x="0" y="4107543"/>
                </a:lnTo>
                <a:lnTo>
                  <a:pt x="0" y="1335314"/>
                </a:lnTo>
                <a:lnTo>
                  <a:pt x="4513942" y="1335314"/>
                </a:lnTo>
                <a:lnTo>
                  <a:pt x="4513942" y="0"/>
                </a:lnTo>
                <a:lnTo>
                  <a:pt x="6328228" y="0"/>
                </a:lnTo>
                <a:lnTo>
                  <a:pt x="6328228" y="1698171"/>
                </a:lnTo>
                <a:lnTo>
                  <a:pt x="7997371" y="1698171"/>
                </a:lnTo>
                <a:lnTo>
                  <a:pt x="7968342" y="4107543"/>
                </a:lnTo>
                <a:close/>
              </a:path>
            </a:pathLst>
          </a:custGeom>
          <a:solidFill>
            <a:srgbClr val="0070C0">
              <a:alpha val="2000"/>
            </a:srgbClr>
          </a:solidFill>
          <a:ln w="508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7B46F580-3B27-3B93-61EE-10E2CB16AE44}"/>
              </a:ext>
            </a:extLst>
          </p:cNvPr>
          <p:cNvSpPr txBox="1"/>
          <p:nvPr/>
        </p:nvSpPr>
        <p:spPr>
          <a:xfrm>
            <a:off x="51711" y="3601685"/>
            <a:ext cx="1754651" cy="584775"/>
          </a:xfrm>
          <a:prstGeom prst="rect">
            <a:avLst/>
          </a:prstGeom>
          <a:solidFill>
            <a:srgbClr val="0070C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rPr>
              <a:t>初動期</a:t>
            </a:r>
            <a:endParaRPr kumimoji="1" lang="en-US" altLang="ja-JP" sz="16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rPr>
              <a:t>現地調査チーム</a:t>
            </a:r>
            <a:endParaRPr kumimoji="0" lang="ja-JP" altLang="en-US" sz="16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39762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FC4C-9D1E-3B55-676A-2C6EFE5A3C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AAD7FC9-9EB1-3EEE-D666-5A643CAD5D82}"/>
              </a:ext>
            </a:extLst>
          </p:cNvPr>
          <p:cNvSpPr>
            <a:spLocks noGrp="1"/>
          </p:cNvSpPr>
          <p:nvPr>
            <p:ph type="title"/>
          </p:nvPr>
        </p:nvSpPr>
        <p:spPr>
          <a:xfrm>
            <a:off x="83126" y="188913"/>
            <a:ext cx="8201890" cy="587854"/>
          </a:xfrm>
        </p:spPr>
        <p:txBody>
          <a:bodyPr/>
          <a:lstStyle/>
          <a:p>
            <a:r>
              <a:rPr kumimoji="1" lang="ja-JP" altLang="en-US" sz="1800"/>
              <a:t>専門支援機能</a:t>
            </a:r>
            <a:r>
              <a:rPr lang="en-US" altLang="ja-JP" sz="1800"/>
              <a:t>(</a:t>
            </a:r>
            <a:r>
              <a:rPr kumimoji="1" lang="ja-JP" altLang="en-US" sz="1800"/>
              <a:t>機関</a:t>
            </a:r>
            <a:r>
              <a:rPr kumimoji="1" lang="en-US" altLang="ja-JP" sz="1800"/>
              <a:t>)</a:t>
            </a:r>
            <a:r>
              <a:rPr kumimoji="1" lang="ja-JP" altLang="en-US" sz="1800"/>
              <a:t>の役割③　発災時：被災自治体への各種事務支援（案）</a:t>
            </a:r>
          </a:p>
        </p:txBody>
      </p:sp>
      <p:sp>
        <p:nvSpPr>
          <p:cNvPr id="3" name="四角形: 角を丸くする 2">
            <a:extLst>
              <a:ext uri="{FF2B5EF4-FFF2-40B4-BE49-F238E27FC236}">
                <a16:creationId xmlns:a16="http://schemas.microsoft.com/office/drawing/2014/main" id="{EA6D6A21-4BB3-2976-F719-651518FC8008}"/>
              </a:ext>
            </a:extLst>
          </p:cNvPr>
          <p:cNvSpPr/>
          <p:nvPr/>
        </p:nvSpPr>
        <p:spPr>
          <a:xfrm>
            <a:off x="180975" y="892608"/>
            <a:ext cx="8853003" cy="1421485"/>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66462" rtlCol="0" anchor="ctr"/>
          <a:lstStyle/>
          <a:p>
            <a:pPr marL="285750"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被災自治体は、公費解体から災害廃棄物処理に至る膨大な調整業務を一手に引き受けてきたが、横断的な専門支援機能（機関）の役割として、市町村から委託を受け、補償コン、解体業者、廃棄物処理業者との調整等を実施。</a:t>
            </a:r>
            <a:endParaRPr kumimoji="0"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これら</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多岐にわたる調整･連携を専門支援機能（機関）が補助・代行</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することで、被災自治体における円滑・迅速な公費解体・災害廃棄物処理の体制構築・運営を推進する。</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これは、</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建設分野における</a:t>
            </a:r>
            <a:r>
              <a:rPr kumimoji="1" lang="en-US" altLang="ja-JP"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CM</a:t>
            </a:r>
            <a:r>
              <a:rPr kumimoji="1"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（コンストラクション・マネジメント）方式</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に近い。</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 name="四角形: 角を丸くする 44">
            <a:extLst>
              <a:ext uri="{FF2B5EF4-FFF2-40B4-BE49-F238E27FC236}">
                <a16:creationId xmlns:a16="http://schemas.microsoft.com/office/drawing/2014/main" id="{66072A84-82A7-AC24-8537-E07B734D2936}"/>
              </a:ext>
            </a:extLst>
          </p:cNvPr>
          <p:cNvSpPr/>
          <p:nvPr/>
        </p:nvSpPr>
        <p:spPr>
          <a:xfrm>
            <a:off x="1835696" y="6254265"/>
            <a:ext cx="1656184" cy="472279"/>
          </a:xfrm>
          <a:prstGeom prst="roundRect">
            <a:avLst/>
          </a:prstGeom>
          <a:gradFill rotWithShape="1">
            <a:gsLst>
              <a:gs pos="0">
                <a:srgbClr val="83A4D1">
                  <a:lumMod val="110000"/>
                  <a:satMod val="105000"/>
                  <a:tint val="67000"/>
                </a:srgbClr>
              </a:gs>
              <a:gs pos="50000">
                <a:srgbClr val="83A4D1">
                  <a:lumMod val="105000"/>
                  <a:satMod val="103000"/>
                  <a:tint val="73000"/>
                </a:srgbClr>
              </a:gs>
              <a:gs pos="100000">
                <a:srgbClr val="83A4D1">
                  <a:lumMod val="105000"/>
                  <a:satMod val="109000"/>
                  <a:tint val="81000"/>
                </a:srgbClr>
              </a:gs>
            </a:gsLst>
            <a:lin ang="5400000" scaled="0"/>
          </a:gradFill>
          <a:ln w="6350" cap="flat" cmpd="sng" algn="ctr">
            <a:solidFill>
              <a:srgbClr val="83A4D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解体業者・団体</a:t>
            </a:r>
          </a:p>
        </p:txBody>
      </p:sp>
      <p:sp>
        <p:nvSpPr>
          <p:cNvPr id="46" name="四角形: 角を丸くする 45">
            <a:extLst>
              <a:ext uri="{FF2B5EF4-FFF2-40B4-BE49-F238E27FC236}">
                <a16:creationId xmlns:a16="http://schemas.microsoft.com/office/drawing/2014/main" id="{8486F07D-67F1-7DBA-8A0A-45B6425EFCF5}"/>
              </a:ext>
            </a:extLst>
          </p:cNvPr>
          <p:cNvSpPr/>
          <p:nvPr/>
        </p:nvSpPr>
        <p:spPr>
          <a:xfrm>
            <a:off x="4211960" y="6254265"/>
            <a:ext cx="2016223" cy="472279"/>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廃棄物処理業者・団体</a:t>
            </a:r>
          </a:p>
        </p:txBody>
      </p:sp>
      <p:sp>
        <p:nvSpPr>
          <p:cNvPr id="47" name="四角形: 角を丸くする 46">
            <a:extLst>
              <a:ext uri="{FF2B5EF4-FFF2-40B4-BE49-F238E27FC236}">
                <a16:creationId xmlns:a16="http://schemas.microsoft.com/office/drawing/2014/main" id="{4C78D94D-5F3D-E87C-12B9-5B49208384B5}"/>
              </a:ext>
            </a:extLst>
          </p:cNvPr>
          <p:cNvSpPr/>
          <p:nvPr/>
        </p:nvSpPr>
        <p:spPr>
          <a:xfrm>
            <a:off x="35496" y="4509490"/>
            <a:ext cx="1656184" cy="472279"/>
          </a:xfrm>
          <a:prstGeom prst="roundRect">
            <a:avLst/>
          </a:prstGeom>
          <a:gradFill rotWithShape="1">
            <a:gsLst>
              <a:gs pos="0">
                <a:srgbClr val="38BEE2">
                  <a:lumMod val="110000"/>
                  <a:satMod val="105000"/>
                  <a:tint val="67000"/>
                </a:srgbClr>
              </a:gs>
              <a:gs pos="50000">
                <a:srgbClr val="38BEE2">
                  <a:lumMod val="105000"/>
                  <a:satMod val="103000"/>
                  <a:tint val="73000"/>
                </a:srgbClr>
              </a:gs>
              <a:gs pos="100000">
                <a:srgbClr val="38BEE2">
                  <a:lumMod val="105000"/>
                  <a:satMod val="109000"/>
                  <a:tint val="81000"/>
                </a:srgbClr>
              </a:gs>
            </a:gsLst>
            <a:lin ang="5400000" scaled="0"/>
          </a:gradFill>
          <a:ln w="6350" cap="flat" cmpd="sng" algn="ctr">
            <a:solidFill>
              <a:srgbClr val="38BEE2"/>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補償コン・団体</a:t>
            </a:r>
          </a:p>
        </p:txBody>
      </p:sp>
      <p:cxnSp>
        <p:nvCxnSpPr>
          <p:cNvPr id="48" name="直線矢印コネクタ 47">
            <a:extLst>
              <a:ext uri="{FF2B5EF4-FFF2-40B4-BE49-F238E27FC236}">
                <a16:creationId xmlns:a16="http://schemas.microsoft.com/office/drawing/2014/main" id="{939C211A-50C8-BCE7-8615-7E7A35FF8533}"/>
              </a:ext>
            </a:extLst>
          </p:cNvPr>
          <p:cNvCxnSpPr>
            <a:cxnSpLocks/>
          </p:cNvCxnSpPr>
          <p:nvPr/>
        </p:nvCxnSpPr>
        <p:spPr>
          <a:xfrm>
            <a:off x="1511660" y="3974758"/>
            <a:ext cx="0" cy="486371"/>
          </a:xfrm>
          <a:prstGeom prst="straightConnector1">
            <a:avLst/>
          </a:prstGeom>
          <a:noFill/>
          <a:ln w="57150" cap="flat" cmpd="sng" algn="ctr">
            <a:solidFill>
              <a:srgbClr val="009C89"/>
            </a:solidFill>
            <a:prstDash val="solid"/>
            <a:miter lim="800000"/>
            <a:tailEnd type="triangle"/>
          </a:ln>
          <a:effectLst/>
        </p:spPr>
      </p:cxnSp>
      <p:cxnSp>
        <p:nvCxnSpPr>
          <p:cNvPr id="49" name="直線矢印コネクタ 48">
            <a:extLst>
              <a:ext uri="{FF2B5EF4-FFF2-40B4-BE49-F238E27FC236}">
                <a16:creationId xmlns:a16="http://schemas.microsoft.com/office/drawing/2014/main" id="{B1E3AA18-8346-4950-F1C6-854A2799082E}"/>
              </a:ext>
            </a:extLst>
          </p:cNvPr>
          <p:cNvCxnSpPr>
            <a:cxnSpLocks/>
          </p:cNvCxnSpPr>
          <p:nvPr/>
        </p:nvCxnSpPr>
        <p:spPr>
          <a:xfrm>
            <a:off x="3567363" y="3974757"/>
            <a:ext cx="0" cy="486371"/>
          </a:xfrm>
          <a:prstGeom prst="straightConnector1">
            <a:avLst/>
          </a:prstGeom>
          <a:noFill/>
          <a:ln w="76200" cap="flat" cmpd="dbl" algn="ctr">
            <a:solidFill>
              <a:srgbClr val="009C89"/>
            </a:solidFill>
            <a:prstDash val="solid"/>
            <a:miter lim="800000"/>
            <a:tailEnd type="triangle"/>
          </a:ln>
          <a:effectLst/>
        </p:spPr>
      </p:cxnSp>
      <p:cxnSp>
        <p:nvCxnSpPr>
          <p:cNvPr id="50" name="直線矢印コネクタ 49">
            <a:extLst>
              <a:ext uri="{FF2B5EF4-FFF2-40B4-BE49-F238E27FC236}">
                <a16:creationId xmlns:a16="http://schemas.microsoft.com/office/drawing/2014/main" id="{DAFA15C8-37DD-8A0C-3F87-6750B4C17B46}"/>
              </a:ext>
            </a:extLst>
          </p:cNvPr>
          <p:cNvCxnSpPr>
            <a:cxnSpLocks/>
            <a:endCxn id="47" idx="3"/>
          </p:cNvCxnSpPr>
          <p:nvPr/>
        </p:nvCxnSpPr>
        <p:spPr>
          <a:xfrm flipH="1" flipV="1">
            <a:off x="1691680" y="4745630"/>
            <a:ext cx="1518410" cy="5563"/>
          </a:xfrm>
          <a:prstGeom prst="straightConnector1">
            <a:avLst/>
          </a:prstGeom>
          <a:noFill/>
          <a:ln w="76200" cap="flat" cmpd="sng" algn="ctr">
            <a:solidFill>
              <a:srgbClr val="AC353C"/>
            </a:solidFill>
            <a:prstDash val="sysDot"/>
            <a:miter lim="800000"/>
            <a:tailEnd type="triangle"/>
          </a:ln>
          <a:effectLst/>
        </p:spPr>
      </p:cxnSp>
      <p:cxnSp>
        <p:nvCxnSpPr>
          <p:cNvPr id="51" name="直線矢印コネクタ 50">
            <a:extLst>
              <a:ext uri="{FF2B5EF4-FFF2-40B4-BE49-F238E27FC236}">
                <a16:creationId xmlns:a16="http://schemas.microsoft.com/office/drawing/2014/main" id="{D98FC551-A0A2-B627-9EF6-39840DBD7D0D}"/>
              </a:ext>
            </a:extLst>
          </p:cNvPr>
          <p:cNvCxnSpPr>
            <a:cxnSpLocks/>
          </p:cNvCxnSpPr>
          <p:nvPr/>
        </p:nvCxnSpPr>
        <p:spPr>
          <a:xfrm>
            <a:off x="5184068" y="3764554"/>
            <a:ext cx="0" cy="2450419"/>
          </a:xfrm>
          <a:prstGeom prst="straightConnector1">
            <a:avLst/>
          </a:prstGeom>
          <a:noFill/>
          <a:ln w="57150" cap="flat" cmpd="sng" algn="ctr">
            <a:solidFill>
              <a:srgbClr val="009C89"/>
            </a:solidFill>
            <a:prstDash val="solid"/>
            <a:miter lim="800000"/>
            <a:tailEnd type="triangle"/>
          </a:ln>
          <a:effectLst/>
        </p:spPr>
      </p:cxnSp>
      <p:cxnSp>
        <p:nvCxnSpPr>
          <p:cNvPr id="52" name="直線矢印コネクタ 51">
            <a:extLst>
              <a:ext uri="{FF2B5EF4-FFF2-40B4-BE49-F238E27FC236}">
                <a16:creationId xmlns:a16="http://schemas.microsoft.com/office/drawing/2014/main" id="{76D68841-C2DB-3602-ADDE-9A5A65AA9351}"/>
              </a:ext>
            </a:extLst>
          </p:cNvPr>
          <p:cNvCxnSpPr>
            <a:cxnSpLocks/>
          </p:cNvCxnSpPr>
          <p:nvPr/>
        </p:nvCxnSpPr>
        <p:spPr>
          <a:xfrm>
            <a:off x="4767071" y="5028977"/>
            <a:ext cx="0" cy="1176944"/>
          </a:xfrm>
          <a:prstGeom prst="straightConnector1">
            <a:avLst/>
          </a:prstGeom>
          <a:noFill/>
          <a:ln w="76200" cap="flat" cmpd="sng" algn="ctr">
            <a:solidFill>
              <a:srgbClr val="AC353C"/>
            </a:solidFill>
            <a:prstDash val="sysDot"/>
            <a:miter lim="800000"/>
            <a:tailEnd type="triangle"/>
          </a:ln>
          <a:effectLst/>
        </p:spPr>
      </p:cxnSp>
      <p:cxnSp>
        <p:nvCxnSpPr>
          <p:cNvPr id="53" name="直線矢印コネクタ 52">
            <a:extLst>
              <a:ext uri="{FF2B5EF4-FFF2-40B4-BE49-F238E27FC236}">
                <a16:creationId xmlns:a16="http://schemas.microsoft.com/office/drawing/2014/main" id="{5BC19D5E-983E-5D74-B9CA-2A23DE7FF62F}"/>
              </a:ext>
            </a:extLst>
          </p:cNvPr>
          <p:cNvCxnSpPr>
            <a:cxnSpLocks/>
            <a:endCxn id="129" idx="3"/>
          </p:cNvCxnSpPr>
          <p:nvPr/>
        </p:nvCxnSpPr>
        <p:spPr>
          <a:xfrm flipH="1">
            <a:off x="4866274" y="3973376"/>
            <a:ext cx="1666476" cy="781680"/>
          </a:xfrm>
          <a:prstGeom prst="straightConnector1">
            <a:avLst/>
          </a:prstGeom>
          <a:noFill/>
          <a:ln w="12700" cap="flat" cmpd="sng" algn="ctr">
            <a:solidFill>
              <a:sysClr val="windowText" lastClr="000000"/>
            </a:solidFill>
            <a:prstDash val="solid"/>
            <a:miter lim="800000"/>
            <a:tailEnd type="triangle"/>
          </a:ln>
          <a:effectLst/>
        </p:spPr>
      </p:cxnSp>
      <p:sp>
        <p:nvSpPr>
          <p:cNvPr id="54" name="テキスト ボックス 53">
            <a:extLst>
              <a:ext uri="{FF2B5EF4-FFF2-40B4-BE49-F238E27FC236}">
                <a16:creationId xmlns:a16="http://schemas.microsoft.com/office/drawing/2014/main" id="{1EC2780F-4E82-CCED-3352-67BC46FC4EC4}"/>
              </a:ext>
            </a:extLst>
          </p:cNvPr>
          <p:cNvSpPr txBox="1"/>
          <p:nvPr/>
        </p:nvSpPr>
        <p:spPr>
          <a:xfrm>
            <a:off x="3498122" y="4019658"/>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55" name="テキスト ボックス 54">
            <a:extLst>
              <a:ext uri="{FF2B5EF4-FFF2-40B4-BE49-F238E27FC236}">
                <a16:creationId xmlns:a16="http://schemas.microsoft.com/office/drawing/2014/main" id="{5E77F19D-DBCC-28D5-391F-8644BD147789}"/>
              </a:ext>
            </a:extLst>
          </p:cNvPr>
          <p:cNvSpPr txBox="1"/>
          <p:nvPr/>
        </p:nvSpPr>
        <p:spPr>
          <a:xfrm>
            <a:off x="2555776" y="4043776"/>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56" name="テキスト ボックス 55">
            <a:extLst>
              <a:ext uri="{FF2B5EF4-FFF2-40B4-BE49-F238E27FC236}">
                <a16:creationId xmlns:a16="http://schemas.microsoft.com/office/drawing/2014/main" id="{0445833A-4621-A1E3-EB44-EF3D825AF5B0}"/>
              </a:ext>
            </a:extLst>
          </p:cNvPr>
          <p:cNvSpPr txBox="1"/>
          <p:nvPr/>
        </p:nvSpPr>
        <p:spPr>
          <a:xfrm>
            <a:off x="1498517" y="4043776"/>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57" name="テキスト ボックス 56">
            <a:extLst>
              <a:ext uri="{FF2B5EF4-FFF2-40B4-BE49-F238E27FC236}">
                <a16:creationId xmlns:a16="http://schemas.microsoft.com/office/drawing/2014/main" id="{C7123306-BE9F-7AA6-BF98-5B8649F0FFB5}"/>
              </a:ext>
            </a:extLst>
          </p:cNvPr>
          <p:cNvSpPr txBox="1"/>
          <p:nvPr/>
        </p:nvSpPr>
        <p:spPr>
          <a:xfrm>
            <a:off x="4646495" y="4038846"/>
            <a:ext cx="6418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委託</a:t>
            </a:r>
          </a:p>
        </p:txBody>
      </p:sp>
      <p:sp>
        <p:nvSpPr>
          <p:cNvPr id="58" name="テキスト ボックス 57">
            <a:extLst>
              <a:ext uri="{FF2B5EF4-FFF2-40B4-BE49-F238E27FC236}">
                <a16:creationId xmlns:a16="http://schemas.microsoft.com/office/drawing/2014/main" id="{FEE6C89D-E7D4-3D16-525E-F76BC8F4E23E}"/>
              </a:ext>
            </a:extLst>
          </p:cNvPr>
          <p:cNvSpPr txBox="1"/>
          <p:nvPr/>
        </p:nvSpPr>
        <p:spPr>
          <a:xfrm>
            <a:off x="5688125" y="4248211"/>
            <a:ext cx="97200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指揮監督等</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59" name="テキスト ボックス 58">
            <a:extLst>
              <a:ext uri="{FF2B5EF4-FFF2-40B4-BE49-F238E27FC236}">
                <a16:creationId xmlns:a16="http://schemas.microsoft.com/office/drawing/2014/main" id="{7591E799-0F1B-7CC1-D75C-BD8AF8C7542B}"/>
              </a:ext>
            </a:extLst>
          </p:cNvPr>
          <p:cNvSpPr txBox="1"/>
          <p:nvPr/>
        </p:nvSpPr>
        <p:spPr>
          <a:xfrm>
            <a:off x="5518695" y="3455706"/>
            <a:ext cx="99679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技術的助言</a:t>
            </a:r>
          </a:p>
        </p:txBody>
      </p:sp>
      <p:cxnSp>
        <p:nvCxnSpPr>
          <p:cNvPr id="60" name="直線矢印コネクタ 59">
            <a:extLst>
              <a:ext uri="{FF2B5EF4-FFF2-40B4-BE49-F238E27FC236}">
                <a16:creationId xmlns:a16="http://schemas.microsoft.com/office/drawing/2014/main" id="{EDD8A67B-73C0-9996-691F-403BDBAFCAFF}"/>
              </a:ext>
            </a:extLst>
          </p:cNvPr>
          <p:cNvCxnSpPr>
            <a:cxnSpLocks/>
          </p:cNvCxnSpPr>
          <p:nvPr/>
        </p:nvCxnSpPr>
        <p:spPr>
          <a:xfrm>
            <a:off x="2663788" y="3764554"/>
            <a:ext cx="0" cy="2450419"/>
          </a:xfrm>
          <a:prstGeom prst="straightConnector1">
            <a:avLst/>
          </a:prstGeom>
          <a:noFill/>
          <a:ln w="57150" cap="flat" cmpd="sng" algn="ctr">
            <a:solidFill>
              <a:srgbClr val="009C89"/>
            </a:solidFill>
            <a:prstDash val="solid"/>
            <a:miter lim="800000"/>
            <a:tailEnd type="triangle"/>
          </a:ln>
          <a:effectLst/>
        </p:spPr>
      </p:cxnSp>
      <p:sp>
        <p:nvSpPr>
          <p:cNvPr id="61" name="四角形: 角を丸くする 60">
            <a:extLst>
              <a:ext uri="{FF2B5EF4-FFF2-40B4-BE49-F238E27FC236}">
                <a16:creationId xmlns:a16="http://schemas.microsoft.com/office/drawing/2014/main" id="{B4C455A6-19D6-1B26-62C8-C057B7AE8290}"/>
              </a:ext>
            </a:extLst>
          </p:cNvPr>
          <p:cNvSpPr/>
          <p:nvPr/>
        </p:nvSpPr>
        <p:spPr>
          <a:xfrm>
            <a:off x="1079612" y="3386904"/>
            <a:ext cx="4392488" cy="587852"/>
          </a:xfrm>
          <a:prstGeom prst="roundRect">
            <a:avLst/>
          </a:prstGeom>
          <a:gradFill rotWithShape="1">
            <a:gsLst>
              <a:gs pos="0">
                <a:srgbClr val="43B99A">
                  <a:lumMod val="110000"/>
                  <a:satMod val="105000"/>
                  <a:tint val="67000"/>
                </a:srgbClr>
              </a:gs>
              <a:gs pos="50000">
                <a:srgbClr val="43B99A">
                  <a:lumMod val="105000"/>
                  <a:satMod val="103000"/>
                  <a:tint val="73000"/>
                </a:srgbClr>
              </a:gs>
              <a:gs pos="100000">
                <a:srgbClr val="43B99A">
                  <a:lumMod val="105000"/>
                  <a:satMod val="109000"/>
                  <a:tint val="81000"/>
                </a:srgbClr>
              </a:gs>
            </a:gsLst>
            <a:lin ang="5400000" scaled="0"/>
          </a:gradFill>
          <a:ln w="6350" cap="flat" cmpd="sng" algn="ctr">
            <a:solidFill>
              <a:srgbClr val="43B99A"/>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市町村・都道府県</a:t>
            </a: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（市町村から事務委託を受けた場合）</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2" name="直線矢印コネクタ 61">
            <a:extLst>
              <a:ext uri="{FF2B5EF4-FFF2-40B4-BE49-F238E27FC236}">
                <a16:creationId xmlns:a16="http://schemas.microsoft.com/office/drawing/2014/main" id="{B6165CCF-9548-3CCF-76F0-E87E888720AF}"/>
              </a:ext>
            </a:extLst>
          </p:cNvPr>
          <p:cNvCxnSpPr>
            <a:cxnSpLocks/>
          </p:cNvCxnSpPr>
          <p:nvPr/>
        </p:nvCxnSpPr>
        <p:spPr>
          <a:xfrm>
            <a:off x="3326911" y="5028977"/>
            <a:ext cx="0" cy="1176944"/>
          </a:xfrm>
          <a:prstGeom prst="straightConnector1">
            <a:avLst/>
          </a:prstGeom>
          <a:noFill/>
          <a:ln w="76200" cap="flat" cmpd="sng" algn="ctr">
            <a:solidFill>
              <a:srgbClr val="AC353C"/>
            </a:solidFill>
            <a:prstDash val="sysDot"/>
            <a:miter lim="800000"/>
            <a:tailEnd type="triangle"/>
          </a:ln>
          <a:effectLst/>
        </p:spPr>
      </p:cxnSp>
      <p:sp>
        <p:nvSpPr>
          <p:cNvPr id="63" name="テキスト ボックス 62">
            <a:extLst>
              <a:ext uri="{FF2B5EF4-FFF2-40B4-BE49-F238E27FC236}">
                <a16:creationId xmlns:a16="http://schemas.microsoft.com/office/drawing/2014/main" id="{84060664-C285-752D-2134-1A5BE1CF6F2C}"/>
              </a:ext>
            </a:extLst>
          </p:cNvPr>
          <p:cNvSpPr txBox="1"/>
          <p:nvPr/>
        </p:nvSpPr>
        <p:spPr>
          <a:xfrm>
            <a:off x="2872313" y="5451414"/>
            <a:ext cx="92084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施工監理</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sp>
        <p:nvSpPr>
          <p:cNvPr id="128" name="テキスト ボックス 127">
            <a:extLst>
              <a:ext uri="{FF2B5EF4-FFF2-40B4-BE49-F238E27FC236}">
                <a16:creationId xmlns:a16="http://schemas.microsoft.com/office/drawing/2014/main" id="{EF988C0E-7BD5-A740-D59B-2BDD6844DE65}"/>
              </a:ext>
            </a:extLst>
          </p:cNvPr>
          <p:cNvSpPr txBox="1"/>
          <p:nvPr/>
        </p:nvSpPr>
        <p:spPr>
          <a:xfrm>
            <a:off x="4312820" y="5451414"/>
            <a:ext cx="92084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施工監理</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sp>
        <p:nvSpPr>
          <p:cNvPr id="129" name="四角形: 角を丸くする 128">
            <a:extLst>
              <a:ext uri="{FF2B5EF4-FFF2-40B4-BE49-F238E27FC236}">
                <a16:creationId xmlns:a16="http://schemas.microsoft.com/office/drawing/2014/main" id="{382FDFBB-E2FB-9B50-77D4-20A55E412BB4}"/>
              </a:ext>
            </a:extLst>
          </p:cNvPr>
          <p:cNvSpPr/>
          <p:nvPr/>
        </p:nvSpPr>
        <p:spPr>
          <a:xfrm>
            <a:off x="3210090" y="4461129"/>
            <a:ext cx="1656184" cy="587854"/>
          </a:xfrm>
          <a:prstGeom prst="roundRect">
            <a:avLst/>
          </a:prstGeom>
          <a:gradFill rotWithShape="1">
            <a:gsLst>
              <a:gs pos="0">
                <a:srgbClr val="AC353C">
                  <a:satMod val="103000"/>
                  <a:lumMod val="102000"/>
                  <a:tint val="94000"/>
                </a:srgbClr>
              </a:gs>
              <a:gs pos="50000">
                <a:srgbClr val="AC353C">
                  <a:satMod val="110000"/>
                  <a:lumMod val="100000"/>
                  <a:shade val="100000"/>
                </a:srgbClr>
              </a:gs>
              <a:gs pos="100000">
                <a:srgbClr val="AC353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専門支援機能</a:t>
            </a:r>
            <a:r>
              <a:rPr kumimoji="1" lang="en-US" altLang="zh-TW"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zh-TW"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（現地支部）</a:t>
            </a:r>
            <a:endParaRPr kumimoji="1" lang="ja-JP" altLang="en-US" sz="2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0" name="テキスト ボックス 129">
            <a:extLst>
              <a:ext uri="{FF2B5EF4-FFF2-40B4-BE49-F238E27FC236}">
                <a16:creationId xmlns:a16="http://schemas.microsoft.com/office/drawing/2014/main" id="{EE5E001B-113C-67D3-746A-2B41CD98489F}"/>
              </a:ext>
            </a:extLst>
          </p:cNvPr>
          <p:cNvSpPr txBox="1"/>
          <p:nvPr/>
        </p:nvSpPr>
        <p:spPr>
          <a:xfrm>
            <a:off x="1819432" y="4534415"/>
            <a:ext cx="92084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業務管理</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sp>
        <p:nvSpPr>
          <p:cNvPr id="131" name="テキスト ボックス 130">
            <a:extLst>
              <a:ext uri="{FF2B5EF4-FFF2-40B4-BE49-F238E27FC236}">
                <a16:creationId xmlns:a16="http://schemas.microsoft.com/office/drawing/2014/main" id="{D3147682-D5AD-B7AF-75F7-3B1DD622F4A0}"/>
              </a:ext>
            </a:extLst>
          </p:cNvPr>
          <p:cNvSpPr txBox="1"/>
          <p:nvPr/>
        </p:nvSpPr>
        <p:spPr>
          <a:xfrm>
            <a:off x="180975" y="2393723"/>
            <a:ext cx="8853004" cy="830997"/>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市町村のみでは災害廃棄物処理の対応が困難な場合や、市町村から都道府県に事務委託が行われた場合に、市町村又は都道府県が補償コンや解体業者、廃棄物処理業者へ委託し、施工監理・各種調整等を専門支援機能</a:t>
            </a:r>
            <a:r>
              <a:rPr kumimoji="1" lang="en-US" altLang="ja-JP"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機関</a:t>
            </a:r>
            <a:r>
              <a:rPr kumimoji="1" lang="en-US" altLang="ja-JP"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が実施する。　　</a:t>
            </a:r>
            <a:r>
              <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災害規模のみでなく災害の種類や被災自治体の体制も考慮が必要</a:t>
            </a:r>
            <a:endPar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36" name="四角形: 角を丸くする 135">
            <a:extLst>
              <a:ext uri="{FF2B5EF4-FFF2-40B4-BE49-F238E27FC236}">
                <a16:creationId xmlns:a16="http://schemas.microsoft.com/office/drawing/2014/main" id="{A70BD6A7-2A78-76B4-A980-B91705BC1483}"/>
              </a:ext>
            </a:extLst>
          </p:cNvPr>
          <p:cNvSpPr/>
          <p:nvPr/>
        </p:nvSpPr>
        <p:spPr>
          <a:xfrm>
            <a:off x="6527019" y="3381009"/>
            <a:ext cx="1083448"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地方環境事務所</a:t>
            </a:r>
            <a:endParaRPr kumimoji="1"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本省派遣者）</a:t>
            </a:r>
          </a:p>
        </p:txBody>
      </p:sp>
      <p:cxnSp>
        <p:nvCxnSpPr>
          <p:cNvPr id="137" name="直線矢印コネクタ 136">
            <a:extLst>
              <a:ext uri="{FF2B5EF4-FFF2-40B4-BE49-F238E27FC236}">
                <a16:creationId xmlns:a16="http://schemas.microsoft.com/office/drawing/2014/main" id="{595BB1A1-8DAF-CDF0-A269-344D0CE5EDA1}"/>
              </a:ext>
            </a:extLst>
          </p:cNvPr>
          <p:cNvCxnSpPr>
            <a:cxnSpLocks/>
          </p:cNvCxnSpPr>
          <p:nvPr/>
        </p:nvCxnSpPr>
        <p:spPr>
          <a:xfrm flipH="1">
            <a:off x="5476930" y="3695993"/>
            <a:ext cx="1008000" cy="96"/>
          </a:xfrm>
          <a:prstGeom prst="straightConnector1">
            <a:avLst/>
          </a:prstGeom>
          <a:noFill/>
          <a:ln w="12700" cap="flat" cmpd="sng" algn="ctr">
            <a:solidFill>
              <a:sysClr val="windowText" lastClr="000000"/>
            </a:solidFill>
            <a:prstDash val="solid"/>
            <a:miter lim="800000"/>
            <a:tailEnd type="triangle"/>
          </a:ln>
          <a:effectLst/>
        </p:spPr>
      </p:cxnSp>
      <p:sp>
        <p:nvSpPr>
          <p:cNvPr id="138" name="四角形: 角を丸くする 137">
            <a:extLst>
              <a:ext uri="{FF2B5EF4-FFF2-40B4-BE49-F238E27FC236}">
                <a16:creationId xmlns:a16="http://schemas.microsoft.com/office/drawing/2014/main" id="{96C1D797-4887-DE84-70FA-C6D6841866B8}"/>
              </a:ext>
            </a:extLst>
          </p:cNvPr>
          <p:cNvSpPr/>
          <p:nvPr/>
        </p:nvSpPr>
        <p:spPr>
          <a:xfrm>
            <a:off x="8141306" y="3376479"/>
            <a:ext cx="689969"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環境本省</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9" name="直線矢印コネクタ 138">
            <a:extLst>
              <a:ext uri="{FF2B5EF4-FFF2-40B4-BE49-F238E27FC236}">
                <a16:creationId xmlns:a16="http://schemas.microsoft.com/office/drawing/2014/main" id="{136C6894-FB39-7600-C1FD-DD2CEFEA2F41}"/>
              </a:ext>
            </a:extLst>
          </p:cNvPr>
          <p:cNvCxnSpPr>
            <a:cxnSpLocks/>
          </p:cNvCxnSpPr>
          <p:nvPr/>
        </p:nvCxnSpPr>
        <p:spPr>
          <a:xfrm flipH="1">
            <a:off x="7598029" y="3691962"/>
            <a:ext cx="515251" cy="96"/>
          </a:xfrm>
          <a:prstGeom prst="straightConnector1">
            <a:avLst/>
          </a:prstGeom>
          <a:noFill/>
          <a:ln w="12700" cap="flat" cmpd="sng" algn="ctr">
            <a:solidFill>
              <a:sysClr val="windowText" lastClr="000000"/>
            </a:solidFill>
            <a:prstDash val="solid"/>
            <a:miter lim="800000"/>
            <a:tailEnd type="triangle"/>
          </a:ln>
          <a:effectLst/>
        </p:spPr>
      </p:cxnSp>
      <p:sp>
        <p:nvSpPr>
          <p:cNvPr id="140" name="テキスト ボックス 139">
            <a:extLst>
              <a:ext uri="{FF2B5EF4-FFF2-40B4-BE49-F238E27FC236}">
                <a16:creationId xmlns:a16="http://schemas.microsoft.com/office/drawing/2014/main" id="{580B06AC-9CD2-9806-9C8A-464425A61F45}"/>
              </a:ext>
            </a:extLst>
          </p:cNvPr>
          <p:cNvSpPr txBox="1"/>
          <p:nvPr/>
        </p:nvSpPr>
        <p:spPr>
          <a:xfrm>
            <a:off x="7378279" y="3460855"/>
            <a:ext cx="99679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指示</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調整</a:t>
            </a:r>
          </a:p>
        </p:txBody>
      </p:sp>
      <p:cxnSp>
        <p:nvCxnSpPr>
          <p:cNvPr id="142" name="直線矢印コネクタ 141">
            <a:extLst>
              <a:ext uri="{FF2B5EF4-FFF2-40B4-BE49-F238E27FC236}">
                <a16:creationId xmlns:a16="http://schemas.microsoft.com/office/drawing/2014/main" id="{75101558-0843-FD03-33F2-3F3FA2206FB9}"/>
              </a:ext>
            </a:extLst>
          </p:cNvPr>
          <p:cNvCxnSpPr>
            <a:cxnSpLocks/>
          </p:cNvCxnSpPr>
          <p:nvPr/>
        </p:nvCxnSpPr>
        <p:spPr>
          <a:xfrm flipH="1">
            <a:off x="4870423" y="4751193"/>
            <a:ext cx="2988000" cy="96"/>
          </a:xfrm>
          <a:prstGeom prst="straightConnector1">
            <a:avLst/>
          </a:prstGeom>
          <a:noFill/>
          <a:ln w="12700" cap="flat" cmpd="sng" algn="ctr">
            <a:solidFill>
              <a:sysClr val="windowText" lastClr="000000"/>
            </a:solidFill>
            <a:prstDash val="solid"/>
            <a:miter lim="800000"/>
            <a:headEnd type="triangle" w="med" len="med"/>
            <a:tailEnd type="triangle" w="med" len="med"/>
          </a:ln>
          <a:effectLst/>
        </p:spPr>
      </p:cxnSp>
      <p:sp>
        <p:nvSpPr>
          <p:cNvPr id="143" name="テキスト ボックス 142">
            <a:extLst>
              <a:ext uri="{FF2B5EF4-FFF2-40B4-BE49-F238E27FC236}">
                <a16:creationId xmlns:a16="http://schemas.microsoft.com/office/drawing/2014/main" id="{89549DAE-746C-B744-6FBC-B044970268D2}"/>
              </a:ext>
            </a:extLst>
          </p:cNvPr>
          <p:cNvSpPr txBox="1"/>
          <p:nvPr/>
        </p:nvSpPr>
        <p:spPr>
          <a:xfrm>
            <a:off x="6156176" y="4773047"/>
            <a:ext cx="79363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cxnSp>
        <p:nvCxnSpPr>
          <p:cNvPr id="144" name="直線矢印コネクタ 143">
            <a:extLst>
              <a:ext uri="{FF2B5EF4-FFF2-40B4-BE49-F238E27FC236}">
                <a16:creationId xmlns:a16="http://schemas.microsoft.com/office/drawing/2014/main" id="{06BC5AD1-B11A-2E0B-8DA5-969A2996138F}"/>
              </a:ext>
            </a:extLst>
          </p:cNvPr>
          <p:cNvCxnSpPr>
            <a:cxnSpLocks/>
          </p:cNvCxnSpPr>
          <p:nvPr/>
        </p:nvCxnSpPr>
        <p:spPr>
          <a:xfrm flipH="1">
            <a:off x="8345564" y="4008787"/>
            <a:ext cx="146406" cy="447124"/>
          </a:xfrm>
          <a:prstGeom prst="straightConnector1">
            <a:avLst/>
          </a:prstGeom>
          <a:noFill/>
          <a:ln w="12700" cap="flat" cmpd="sng" algn="ctr">
            <a:solidFill>
              <a:sysClr val="windowText" lastClr="000000"/>
            </a:solidFill>
            <a:prstDash val="solid"/>
            <a:miter lim="800000"/>
            <a:tailEnd type="triangle"/>
          </a:ln>
          <a:effectLst/>
        </p:spPr>
      </p:cxnSp>
      <p:sp>
        <p:nvSpPr>
          <p:cNvPr id="145" name="テキスト ボックス 144">
            <a:extLst>
              <a:ext uri="{FF2B5EF4-FFF2-40B4-BE49-F238E27FC236}">
                <a16:creationId xmlns:a16="http://schemas.microsoft.com/office/drawing/2014/main" id="{27E28598-1419-7C09-4442-7FB5A8B946E4}"/>
              </a:ext>
            </a:extLst>
          </p:cNvPr>
          <p:cNvSpPr txBox="1"/>
          <p:nvPr/>
        </p:nvSpPr>
        <p:spPr>
          <a:xfrm>
            <a:off x="7884368" y="4114250"/>
            <a:ext cx="97200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指揮監督等</a:t>
            </a:r>
          </a:p>
        </p:txBody>
      </p:sp>
      <p:sp>
        <p:nvSpPr>
          <p:cNvPr id="146" name="テキスト ボックス 145">
            <a:extLst>
              <a:ext uri="{FF2B5EF4-FFF2-40B4-BE49-F238E27FC236}">
                <a16:creationId xmlns:a16="http://schemas.microsoft.com/office/drawing/2014/main" id="{C19CB4EE-9B33-A6D5-B538-C3701D2E80C8}"/>
              </a:ext>
            </a:extLst>
          </p:cNvPr>
          <p:cNvSpPr txBox="1"/>
          <p:nvPr/>
        </p:nvSpPr>
        <p:spPr>
          <a:xfrm>
            <a:off x="5404923" y="3670452"/>
            <a:ext cx="11880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意思決定支援等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endPar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47" name="テキスト ボックス 146">
            <a:extLst>
              <a:ext uri="{FF2B5EF4-FFF2-40B4-BE49-F238E27FC236}">
                <a16:creationId xmlns:a16="http://schemas.microsoft.com/office/drawing/2014/main" id="{CE17C3D6-4D43-1CBE-D1D0-856D8C1E056F}"/>
              </a:ext>
            </a:extLst>
          </p:cNvPr>
          <p:cNvSpPr txBox="1"/>
          <p:nvPr/>
        </p:nvSpPr>
        <p:spPr>
          <a:xfrm>
            <a:off x="233842" y="5280581"/>
            <a:ext cx="2078579" cy="738664"/>
          </a:xfrm>
          <a:prstGeom prst="rect">
            <a:avLst/>
          </a:prstGeom>
          <a:noFill/>
          <a:ln>
            <a:solidFill>
              <a:sysClr val="windowText" lastClr="000000"/>
            </a:solidFill>
            <a:prstDash val="dash"/>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このケースは、</a:t>
            </a:r>
            <a:endParaRPr kumimoji="1" lang="en-US" altLang="ja-JP"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 専門支援機能（機関）は</a:t>
            </a:r>
            <a:endParaRPr kumimoji="1" lang="en-US" altLang="ja-JP"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ピュア</a:t>
            </a:r>
            <a:r>
              <a:rPr kumimoji="1" lang="en-US" altLang="ja-JP"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CM</a:t>
            </a:r>
            <a:r>
              <a:rPr kumimoji="1" lang="ja-JP" altLang="en-US" sz="1400" b="1" i="0" u="none" strike="noStrike" kern="0" cap="none" spc="0" normalizeH="0" baseline="0" noProof="0">
                <a:ln>
                  <a:noFill/>
                </a:ln>
                <a:solidFill>
                  <a:prstClr val="black"/>
                </a:solidFill>
                <a:effectLst/>
                <a:uLnTx/>
                <a:uFillTx/>
                <a:latin typeface="Arial" pitchFamily="34" charset="0"/>
                <a:ea typeface="ＭＳ Ｐゴシック" pitchFamily="50" charset="-128"/>
                <a:cs typeface="+mn-cs"/>
              </a:rPr>
              <a:t>に相当</a:t>
            </a:r>
          </a:p>
        </p:txBody>
      </p:sp>
      <p:sp>
        <p:nvSpPr>
          <p:cNvPr id="148" name="テキスト ボックス 147">
            <a:extLst>
              <a:ext uri="{FF2B5EF4-FFF2-40B4-BE49-F238E27FC236}">
                <a16:creationId xmlns:a16="http://schemas.microsoft.com/office/drawing/2014/main" id="{E32FA3B1-86DF-E9CF-54FA-D05617006B66}"/>
              </a:ext>
            </a:extLst>
          </p:cNvPr>
          <p:cNvSpPr txBox="1"/>
          <p:nvPr/>
        </p:nvSpPr>
        <p:spPr>
          <a:xfrm>
            <a:off x="3536832" y="5060437"/>
            <a:ext cx="125743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発注支援を含む</a:t>
            </a:r>
          </a:p>
        </p:txBody>
      </p:sp>
      <p:cxnSp>
        <p:nvCxnSpPr>
          <p:cNvPr id="149" name="直線矢印コネクタ 148">
            <a:extLst>
              <a:ext uri="{FF2B5EF4-FFF2-40B4-BE49-F238E27FC236}">
                <a16:creationId xmlns:a16="http://schemas.microsoft.com/office/drawing/2014/main" id="{62F6342D-564F-02E1-2B17-7B7F57D79428}"/>
              </a:ext>
            </a:extLst>
          </p:cNvPr>
          <p:cNvCxnSpPr>
            <a:cxnSpLocks/>
          </p:cNvCxnSpPr>
          <p:nvPr/>
        </p:nvCxnSpPr>
        <p:spPr>
          <a:xfrm flipV="1">
            <a:off x="4211960" y="4009698"/>
            <a:ext cx="0" cy="468000"/>
          </a:xfrm>
          <a:prstGeom prst="straightConnector1">
            <a:avLst/>
          </a:prstGeom>
          <a:noFill/>
          <a:ln w="76200" cap="flat" cmpd="sng" algn="ctr">
            <a:solidFill>
              <a:srgbClr val="AC353C"/>
            </a:solidFill>
            <a:prstDash val="sysDot"/>
            <a:miter lim="800000"/>
            <a:tailEnd type="triangle"/>
          </a:ln>
          <a:effectLst/>
        </p:spPr>
      </p:cxnSp>
      <p:sp>
        <p:nvSpPr>
          <p:cNvPr id="150" name="テキスト ボックス 149">
            <a:extLst>
              <a:ext uri="{FF2B5EF4-FFF2-40B4-BE49-F238E27FC236}">
                <a16:creationId xmlns:a16="http://schemas.microsoft.com/office/drawing/2014/main" id="{B41A1C73-8A14-BCC9-0166-F8283C84008B}"/>
              </a:ext>
            </a:extLst>
          </p:cNvPr>
          <p:cNvSpPr txBox="1"/>
          <p:nvPr/>
        </p:nvSpPr>
        <p:spPr>
          <a:xfrm>
            <a:off x="4114834" y="3968863"/>
            <a:ext cx="74936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発注</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支援等</a:t>
            </a:r>
          </a:p>
        </p:txBody>
      </p:sp>
      <p:sp>
        <p:nvSpPr>
          <p:cNvPr id="4" name="四角形: 角を丸くする 3">
            <a:extLst>
              <a:ext uri="{FF2B5EF4-FFF2-40B4-BE49-F238E27FC236}">
                <a16:creationId xmlns:a16="http://schemas.microsoft.com/office/drawing/2014/main" id="{E454E7D7-652D-F107-5532-0D9B9D605536}"/>
              </a:ext>
            </a:extLst>
          </p:cNvPr>
          <p:cNvSpPr/>
          <p:nvPr/>
        </p:nvSpPr>
        <p:spPr>
          <a:xfrm>
            <a:off x="7866805" y="4472358"/>
            <a:ext cx="1106444" cy="669727"/>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a:t>
            </a:r>
            <a:endPar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機能</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（本部）</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823B03CE-CB7C-BA61-114E-C02CAEE064DF}"/>
              </a:ext>
            </a:extLst>
          </p:cNvPr>
          <p:cNvSpPr txBox="1"/>
          <p:nvPr/>
        </p:nvSpPr>
        <p:spPr>
          <a:xfrm>
            <a:off x="6364423" y="5602378"/>
            <a:ext cx="2720540"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なお、複数の都道府県が大規模に被災するような災害時には、市町村又は都道府県がゼネコン等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JV</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（ゼネコン等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JV</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が補償コン、解体業者、廃棄物処理業者の施工管理・各種調整を実施）へ委託し、ゼネコン等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JV</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の進捗管理・各種調整を専門支援機能（機関）が実施する場合も想定される。</a:t>
            </a:r>
            <a:endPar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17777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normAutofit/>
          </a:bodyPr>
          <a:lstStyle/>
          <a:p>
            <a:r>
              <a:rPr kumimoji="1" lang="ja-JP" altLang="en-US"/>
              <a:t>災害廃棄物とは</a:t>
            </a:r>
          </a:p>
        </p:txBody>
      </p:sp>
      <p:sp>
        <p:nvSpPr>
          <p:cNvPr id="3" name="テキスト ボックス 2"/>
          <p:cNvSpPr txBox="1"/>
          <p:nvPr/>
        </p:nvSpPr>
        <p:spPr>
          <a:xfrm>
            <a:off x="392459" y="1268760"/>
            <a:ext cx="8357735" cy="1908215"/>
          </a:xfrm>
          <a:prstGeom prst="rect">
            <a:avLst/>
          </a:prstGeom>
          <a:noFill/>
          <a:ln w="22225">
            <a:solidFill>
              <a:schemeClr val="bg2"/>
            </a:solidFill>
          </a:ln>
        </p:spPr>
        <p:txBody>
          <a:bodyPr wrap="square" rtlCol="0">
            <a:spAutoFit/>
          </a:bodyPr>
          <a:lstStyle/>
          <a:p>
            <a:pPr>
              <a:spcAft>
                <a:spcPts val="600"/>
              </a:spcAft>
            </a:pPr>
            <a:r>
              <a:rPr lang="ja-JP" altLang="en-US">
                <a:latin typeface="メイリオ" panose="020B0604030504040204" pitchFamily="50" charset="-128"/>
              </a:rPr>
              <a:t>○災害廃棄物とは、自然災害に起因して発生する</a:t>
            </a:r>
            <a:r>
              <a:rPr lang="ja-JP" altLang="en-US" b="1" u="sng">
                <a:solidFill>
                  <a:srgbClr val="C00000"/>
                </a:solidFill>
                <a:latin typeface="メイリオ" panose="020B0604030504040204" pitchFamily="50" charset="-128"/>
              </a:rPr>
              <a:t>一般廃棄物</a:t>
            </a:r>
            <a:r>
              <a:rPr lang="ja-JP" altLang="en-US">
                <a:latin typeface="メイリオ" panose="020B0604030504040204" pitchFamily="50" charset="-128"/>
              </a:rPr>
              <a:t>。</a:t>
            </a:r>
            <a:endParaRPr lang="en-US" altLang="ja-JP">
              <a:latin typeface="メイリオ" panose="020B0604030504040204" pitchFamily="50" charset="-128"/>
            </a:endParaRPr>
          </a:p>
          <a:p>
            <a:pPr>
              <a:spcAft>
                <a:spcPts val="600"/>
              </a:spcAft>
            </a:pPr>
            <a:r>
              <a:rPr lang="ja-JP" altLang="en-US">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rPr>
              <a:t>廃棄物の処理及び清掃に関する法律（以下「廃棄物処理法」という。）に則り、</a:t>
            </a:r>
            <a:r>
              <a:rPr lang="ja-JP" altLang="en-US" b="1" u="sng">
                <a:solidFill>
                  <a:srgbClr val="C00000"/>
                </a:solidFill>
                <a:latin typeface="メイリオ" panose="020B0604030504040204" pitchFamily="50" charset="-128"/>
              </a:rPr>
              <a:t>一般廃棄物の処理責任を有する市町村</a:t>
            </a:r>
            <a:r>
              <a:rPr lang="ja-JP" altLang="en-US">
                <a:latin typeface="メイリオ" panose="020B0604030504040204" pitchFamily="50" charset="-128"/>
              </a:rPr>
              <a:t>が収集・運搬し、適正に処理を行う必要がある。</a:t>
            </a:r>
            <a:endParaRPr lang="en-US" altLang="ja-JP">
              <a:latin typeface="メイリオ" panose="020B0604030504040204" pitchFamily="50" charset="-128"/>
            </a:endParaRPr>
          </a:p>
          <a:p>
            <a:pPr>
              <a:spcAft>
                <a:spcPts val="600"/>
              </a:spcAft>
            </a:pPr>
            <a:r>
              <a:rPr lang="ja-JP" altLang="en-US">
                <a:latin typeface="メイリオ" panose="020B0604030504040204" pitchFamily="50" charset="-128"/>
              </a:rPr>
              <a:t>○ただし、大規模災害など市町村による処理が困難な場合には、処理の一部について、都道府県への事務委託又は国による代行処理を行う場合がある。</a:t>
            </a:r>
            <a:endParaRPr lang="en-US" altLang="ja-JP">
              <a:latin typeface="メイリオ" panose="020B0604030504040204" pitchFamily="50" charset="-128"/>
            </a:endParaRPr>
          </a:p>
        </p:txBody>
      </p:sp>
      <p:grpSp>
        <p:nvGrpSpPr>
          <p:cNvPr id="8" name="グループ化 7"/>
          <p:cNvGrpSpPr/>
          <p:nvPr/>
        </p:nvGrpSpPr>
        <p:grpSpPr>
          <a:xfrm>
            <a:off x="393807" y="3408683"/>
            <a:ext cx="8356387" cy="3048385"/>
            <a:chOff x="390728" y="3347309"/>
            <a:chExt cx="8356387" cy="3048385"/>
          </a:xfrm>
        </p:grpSpPr>
        <p:sp>
          <p:nvSpPr>
            <p:cNvPr id="4" name="テキスト ボックス 3"/>
            <p:cNvSpPr txBox="1"/>
            <p:nvPr/>
          </p:nvSpPr>
          <p:spPr>
            <a:xfrm>
              <a:off x="390728" y="3347309"/>
              <a:ext cx="8140363" cy="369332"/>
            </a:xfrm>
            <a:prstGeom prst="rect">
              <a:avLst/>
            </a:prstGeom>
            <a:noFill/>
          </p:spPr>
          <p:txBody>
            <a:bodyPr wrap="square" rtlCol="0">
              <a:spAutoFit/>
            </a:bodyPr>
            <a:lstStyle/>
            <a:p>
              <a:r>
                <a:rPr lang="ja-JP" altLang="en-US"/>
                <a:t>＜関連規定の抜粋（廃棄物処理法）＞</a:t>
              </a:r>
            </a:p>
          </p:txBody>
        </p:sp>
        <p:sp>
          <p:nvSpPr>
            <p:cNvPr id="5" name="正方形/長方形 3"/>
            <p:cNvSpPr>
              <a:spLocks noChangeArrowheads="1"/>
            </p:cNvSpPr>
            <p:nvPr/>
          </p:nvSpPr>
          <p:spPr bwMode="auto">
            <a:xfrm>
              <a:off x="390728" y="3687935"/>
              <a:ext cx="835638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メイリオ" panose="020B0604030504040204" pitchFamily="50" charset="-128"/>
                  <a:ea typeface="メイリオ" panose="020B0604030504040204" pitchFamily="50" charset="-128"/>
                </a:rPr>
                <a:t>第一条</a:t>
              </a:r>
              <a:r>
                <a:rPr lang="ja-JP" altLang="en-US" sz="1600">
                  <a:latin typeface="メイリオ" panose="020B0604030504040204" pitchFamily="50" charset="-128"/>
                  <a:ea typeface="メイリオ" panose="020B0604030504040204" pitchFamily="50" charset="-128"/>
                </a:rPr>
                <a:t> 　この法律は、廃棄物の排出を抑制し、及び廃棄物の適正な分別、保管、収集、運搬、再生、処分等の処理をし、並びに</a:t>
              </a:r>
              <a:r>
                <a:rPr lang="ja-JP" altLang="en-US" sz="1600" b="1" u="sng">
                  <a:solidFill>
                    <a:srgbClr val="C00000"/>
                  </a:solidFill>
                  <a:latin typeface="メイリオ" panose="020B0604030504040204" pitchFamily="50" charset="-128"/>
                  <a:ea typeface="メイリオ" panose="020B0604030504040204" pitchFamily="50" charset="-128"/>
                </a:rPr>
                <a:t>生活環境を清潔にすることにより、生活環境の保全及び公衆衛生の向上を図ることを目的</a:t>
              </a:r>
              <a:r>
                <a:rPr lang="ja-JP" altLang="en-US" sz="1600">
                  <a:latin typeface="メイリオ" panose="020B0604030504040204" pitchFamily="50" charset="-128"/>
                  <a:ea typeface="メイリオ" panose="020B0604030504040204" pitchFamily="50" charset="-128"/>
                </a:rPr>
                <a:t>とする。 </a:t>
              </a:r>
            </a:p>
          </p:txBody>
        </p:sp>
        <p:sp>
          <p:nvSpPr>
            <p:cNvPr id="6" name="正方形/長方形 3"/>
            <p:cNvSpPr>
              <a:spLocks noChangeArrowheads="1"/>
            </p:cNvSpPr>
            <p:nvPr/>
          </p:nvSpPr>
          <p:spPr bwMode="auto">
            <a:xfrm>
              <a:off x="390728" y="4620226"/>
              <a:ext cx="8356387"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メイリオ" panose="020B0604030504040204" pitchFamily="50" charset="-128"/>
                  <a:ea typeface="メイリオ" panose="020B0604030504040204" pitchFamily="50" charset="-128"/>
                </a:rPr>
                <a:t>第二条の三</a:t>
              </a:r>
              <a:r>
                <a:rPr lang="ja-JP" altLang="en-US" sz="1600">
                  <a:latin typeface="メイリオ" panose="020B0604030504040204" pitchFamily="50" charset="-128"/>
                  <a:ea typeface="メイリオ" panose="020B0604030504040204" pitchFamily="50" charset="-128"/>
                </a:rPr>
                <a:t> 　</a:t>
              </a:r>
              <a:r>
                <a:rPr lang="ja-JP" altLang="en-US" sz="1600" b="1" u="sng">
                  <a:solidFill>
                    <a:srgbClr val="C00000"/>
                  </a:solidFill>
                  <a:latin typeface="メイリオ" panose="020B0604030504040204" pitchFamily="50" charset="-128"/>
                  <a:ea typeface="メイリオ" panose="020B0604030504040204" pitchFamily="50" charset="-128"/>
                </a:rPr>
                <a:t>非常災害により生じた廃棄物</a:t>
              </a:r>
              <a:r>
                <a:rPr lang="ja-JP" altLang="en-US" sz="1600">
                  <a:latin typeface="メイリオ" panose="020B0604030504040204" pitchFamily="50" charset="-128"/>
                  <a:ea typeface="メイリオ" panose="020B0604030504040204" pitchFamily="50" charset="-128"/>
                </a:rPr>
                <a:t>は、人の健康又は生活環境に重大な被害を生じさせるものを含むおそれがあることを踏まえ、</a:t>
              </a:r>
              <a:r>
                <a:rPr lang="ja-JP" altLang="en-US" sz="1600" b="1" u="sng">
                  <a:solidFill>
                    <a:srgbClr val="C00000"/>
                  </a:solidFill>
                  <a:latin typeface="メイリオ" panose="020B0604030504040204" pitchFamily="50" charset="-128"/>
                  <a:ea typeface="メイリオ" panose="020B0604030504040204" pitchFamily="50" charset="-128"/>
                </a:rPr>
                <a:t>生活環境の保全及び公衆衛生上の支障を防止</a:t>
              </a:r>
              <a:r>
                <a:rPr lang="ja-JP" altLang="en-US" sz="1600">
                  <a:latin typeface="メイリオ" panose="020B0604030504040204" pitchFamily="50" charset="-128"/>
                  <a:ea typeface="メイリオ" panose="020B0604030504040204" pitchFamily="50" charset="-128"/>
                </a:rPr>
                <a:t>しつつ、その適正な処理を確保することを旨として、円滑かつ迅速に処理されなければならない。</a:t>
              </a:r>
            </a:p>
          </p:txBody>
        </p:sp>
        <p:sp>
          <p:nvSpPr>
            <p:cNvPr id="7" name="正方形/長方形 3"/>
            <p:cNvSpPr>
              <a:spLocks noChangeArrowheads="1"/>
            </p:cNvSpPr>
            <p:nvPr/>
          </p:nvSpPr>
          <p:spPr bwMode="auto">
            <a:xfrm>
              <a:off x="390728" y="5810919"/>
              <a:ext cx="8356387"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メイリオ" panose="020B0604030504040204" pitchFamily="50" charset="-128"/>
                  <a:ea typeface="メイリオ" panose="020B0604030504040204" pitchFamily="50" charset="-128"/>
                </a:rPr>
                <a:t>第二十二条</a:t>
              </a:r>
              <a:r>
                <a:rPr lang="ja-JP" altLang="en-US" sz="1600">
                  <a:latin typeface="メイリオ" panose="020B0604030504040204" pitchFamily="50" charset="-128"/>
                  <a:ea typeface="メイリオ" panose="020B0604030504040204" pitchFamily="50" charset="-128"/>
                </a:rPr>
                <a:t> 　国は、政令で定めるところにより、市町村に対し、</a:t>
              </a:r>
              <a:r>
                <a:rPr lang="ja-JP" altLang="en-US" sz="1600" b="1" u="sng">
                  <a:solidFill>
                    <a:srgbClr val="C00000"/>
                  </a:solidFill>
                  <a:latin typeface="メイリオ" panose="020B0604030504040204" pitchFamily="50" charset="-128"/>
                  <a:ea typeface="メイリオ" panose="020B0604030504040204" pitchFamily="50" charset="-128"/>
                </a:rPr>
                <a:t>災害その他の事由により特に必要となった廃棄物の処理</a:t>
              </a:r>
              <a:r>
                <a:rPr lang="ja-JP" altLang="en-US" sz="1600">
                  <a:latin typeface="メイリオ" panose="020B0604030504040204" pitchFamily="50" charset="-128"/>
                  <a:ea typeface="メイリオ" panose="020B0604030504040204" pitchFamily="50" charset="-128"/>
                </a:rPr>
                <a:t>を行うために要する費用の一部を</a:t>
              </a:r>
              <a:r>
                <a:rPr lang="ja-JP" altLang="en-US" sz="1600" b="1" u="sng">
                  <a:solidFill>
                    <a:srgbClr val="C00000"/>
                  </a:solidFill>
                  <a:latin typeface="メイリオ" panose="020B0604030504040204" pitchFamily="50" charset="-128"/>
                  <a:ea typeface="メイリオ" panose="020B0604030504040204" pitchFamily="50" charset="-128"/>
                </a:rPr>
                <a:t>補助することができる</a:t>
              </a:r>
              <a:r>
                <a:rPr lang="ja-JP" altLang="en-US" sz="1600">
                  <a:latin typeface="メイリオ" panose="020B0604030504040204" pitchFamily="50" charset="-128"/>
                  <a:ea typeface="メイリオ" panose="020B0604030504040204" pitchFamily="50" charset="-128"/>
                </a:rPr>
                <a:t>。</a:t>
              </a:r>
              <a:endParaRPr lang="en-US" altLang="ja-JP" sz="160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593394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D3587-A7D5-37BB-9A81-910C603A4FF3}"/>
            </a:ext>
          </a:extLst>
        </p:cNvPr>
        <p:cNvGrpSpPr/>
        <p:nvPr/>
      </p:nvGrpSpPr>
      <p:grpSpPr>
        <a:xfrm>
          <a:off x="0" y="0"/>
          <a:ext cx="0" cy="0"/>
          <a:chOff x="0" y="0"/>
          <a:chExt cx="0" cy="0"/>
        </a:xfrm>
      </p:grpSpPr>
      <p:sp>
        <p:nvSpPr>
          <p:cNvPr id="135" name="四角形: 角を丸くする 134">
            <a:extLst>
              <a:ext uri="{FF2B5EF4-FFF2-40B4-BE49-F238E27FC236}">
                <a16:creationId xmlns:a16="http://schemas.microsoft.com/office/drawing/2014/main" id="{0656DB11-0A06-8411-B1CE-F4785A8066CA}"/>
              </a:ext>
            </a:extLst>
          </p:cNvPr>
          <p:cNvSpPr/>
          <p:nvPr/>
        </p:nvSpPr>
        <p:spPr>
          <a:xfrm>
            <a:off x="948433" y="5662859"/>
            <a:ext cx="5347592" cy="756184"/>
          </a:xfrm>
          <a:prstGeom prst="roundRect">
            <a:avLst/>
          </a:prstGeom>
          <a:ln w="22225">
            <a:solidFill>
              <a:srgbClr val="0070C0"/>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3F7EFF3-8439-137E-4035-BFE0E0C65253}"/>
              </a:ext>
            </a:extLst>
          </p:cNvPr>
          <p:cNvSpPr>
            <a:spLocks noGrp="1"/>
          </p:cNvSpPr>
          <p:nvPr>
            <p:ph type="title"/>
          </p:nvPr>
        </p:nvSpPr>
        <p:spPr>
          <a:xfrm>
            <a:off x="-27708" y="188913"/>
            <a:ext cx="8432801" cy="587854"/>
          </a:xfrm>
        </p:spPr>
        <p:txBody>
          <a:bodyPr/>
          <a:lstStyle/>
          <a:p>
            <a:r>
              <a:rPr kumimoji="1" lang="ja-JP" altLang="en-US" sz="1700" spc="-100"/>
              <a:t>専門支援機能</a:t>
            </a:r>
            <a:r>
              <a:rPr kumimoji="1" lang="en-US" altLang="ja-JP" sz="1700" spc="-100"/>
              <a:t>(</a:t>
            </a:r>
            <a:r>
              <a:rPr kumimoji="1" lang="ja-JP" altLang="en-US" sz="1700" spc="-100"/>
              <a:t>機関</a:t>
            </a:r>
            <a:r>
              <a:rPr kumimoji="1" lang="en-US" altLang="ja-JP" sz="1700" spc="-100"/>
              <a:t>)</a:t>
            </a:r>
            <a:r>
              <a:rPr kumimoji="1" lang="ja-JP" altLang="en-US" sz="1700" spc="-100"/>
              <a:t>の役割④　発災時：技術支援</a:t>
            </a:r>
            <a:r>
              <a:rPr lang="ja-JP" altLang="en-US" sz="1700" spc="-100"/>
              <a:t>・</a:t>
            </a:r>
            <a:r>
              <a:rPr kumimoji="1" lang="ja-JP" altLang="en-US" sz="1700" spc="-100"/>
              <a:t>人的支援のマッチング・調整（案）　　</a:t>
            </a:r>
          </a:p>
        </p:txBody>
      </p:sp>
      <p:sp>
        <p:nvSpPr>
          <p:cNvPr id="7" name="四角形: 角を丸くする 6">
            <a:extLst>
              <a:ext uri="{FF2B5EF4-FFF2-40B4-BE49-F238E27FC236}">
                <a16:creationId xmlns:a16="http://schemas.microsoft.com/office/drawing/2014/main" id="{647E8758-8957-C332-F784-215011ACDDFF}"/>
              </a:ext>
            </a:extLst>
          </p:cNvPr>
          <p:cNvSpPr/>
          <p:nvPr/>
        </p:nvSpPr>
        <p:spPr>
          <a:xfrm>
            <a:off x="232444" y="913242"/>
            <a:ext cx="8696535" cy="1490852"/>
          </a:xfrm>
          <a:prstGeom prst="roundRect">
            <a:avLst>
              <a:gd name="adj" fmla="val 44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0"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被災が都道府県･市町村を跨ぐ広範囲な巨大地震・集中豪雨における人的･技術支援調整</a:t>
            </a:r>
            <a:r>
              <a:rPr kumimoji="0"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385445"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全国各地の被災自治体（市町村･都道府県）から公費解体・災害廃棄物処理の各種業務に関する</a:t>
            </a:r>
            <a:r>
              <a:rPr kumimoji="0"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人的・技術支援ニーズが集中し、</a:t>
            </a:r>
            <a:r>
              <a:rPr kumimoji="0" lang="en-US" altLang="ja-JP" sz="1400" b="0" i="0" u="none" strike="noStrike" kern="1200" cap="none" spc="0" normalizeH="0" baseline="0" noProof="0" err="1">
                <a:ln>
                  <a:noFill/>
                </a:ln>
                <a:solidFill>
                  <a:prstClr val="black"/>
                </a:solidFill>
                <a:effectLst/>
                <a:uLnTx/>
                <a:uFillTx/>
                <a:latin typeface="メイリオ" panose="020B0604030504040204" pitchFamily="50" charset="-128"/>
                <a:ea typeface="メイリオ" panose="020B0604030504040204" pitchFamily="50" charset="-128"/>
                <a:cs typeface="+mn-cs"/>
              </a:rPr>
              <a:t>D.Waste</a:t>
            </a:r>
            <a:r>
              <a:rPr kumimoji="0"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-Net</a:t>
            </a:r>
            <a:r>
              <a:rPr kumimoji="0"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及び人材バンク支援員との調整や受援側（被災自治体）のニーズ把握やマッチング・派遣調整に多くの時間を要し、早期支援に関する支障が懸念される。</a:t>
            </a:r>
            <a:endParaRPr kumimoji="0"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85445" marR="0" lvl="0" indent="-285750" algn="l" defTabSz="422041"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これら多岐にわたる調整を横断的に支援する専門機能（機関）を設けることで、</a:t>
            </a:r>
            <a:r>
              <a:rPr kumimoji="0" lang="ja-JP" altLang="en-US" sz="14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被災自治体への人的・技術支援の円滑・迅速なマッチング・派遣を促進</a:t>
            </a:r>
            <a:r>
              <a:rPr kumimoji="0"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95" name="四角形: 角を丸くする 94">
            <a:extLst>
              <a:ext uri="{FF2B5EF4-FFF2-40B4-BE49-F238E27FC236}">
                <a16:creationId xmlns:a16="http://schemas.microsoft.com/office/drawing/2014/main" id="{EE9B13D7-6D5E-270A-E40E-CB228F7A8BEF}"/>
              </a:ext>
            </a:extLst>
          </p:cNvPr>
          <p:cNvSpPr/>
          <p:nvPr/>
        </p:nvSpPr>
        <p:spPr>
          <a:xfrm>
            <a:off x="1634268" y="4334914"/>
            <a:ext cx="3259299" cy="587854"/>
          </a:xfrm>
          <a:prstGeom prst="roundRect">
            <a:avLst/>
          </a:prstGeom>
          <a:gradFill rotWithShape="1">
            <a:gsLst>
              <a:gs pos="0">
                <a:srgbClr val="AC353C">
                  <a:satMod val="103000"/>
                  <a:lumMod val="102000"/>
                  <a:tint val="94000"/>
                </a:srgbClr>
              </a:gs>
              <a:gs pos="50000">
                <a:srgbClr val="AC353C">
                  <a:satMod val="110000"/>
                  <a:lumMod val="100000"/>
                  <a:shade val="100000"/>
                </a:srgbClr>
              </a:gs>
              <a:gs pos="100000">
                <a:srgbClr val="AC353C">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専門支援機能</a:t>
            </a:r>
            <a:r>
              <a:rPr kumimoji="1" lang="en-US" altLang="ja-JP" sz="2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ja-JP" sz="2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（現地支部）</a:t>
            </a:r>
          </a:p>
        </p:txBody>
      </p:sp>
      <p:cxnSp>
        <p:nvCxnSpPr>
          <p:cNvPr id="102" name="直線矢印コネクタ 101">
            <a:extLst>
              <a:ext uri="{FF2B5EF4-FFF2-40B4-BE49-F238E27FC236}">
                <a16:creationId xmlns:a16="http://schemas.microsoft.com/office/drawing/2014/main" id="{DCC84E63-188F-EC28-9864-612E6153343A}"/>
              </a:ext>
            </a:extLst>
          </p:cNvPr>
          <p:cNvCxnSpPr>
            <a:cxnSpLocks/>
          </p:cNvCxnSpPr>
          <p:nvPr/>
        </p:nvCxnSpPr>
        <p:spPr>
          <a:xfrm flipV="1">
            <a:off x="3041650" y="5063921"/>
            <a:ext cx="0" cy="468000"/>
          </a:xfrm>
          <a:prstGeom prst="straightConnector1">
            <a:avLst/>
          </a:prstGeom>
          <a:noFill/>
          <a:ln w="76200" cap="flat" cmpd="sng" algn="ctr">
            <a:solidFill>
              <a:srgbClr val="AC353C"/>
            </a:solidFill>
            <a:prstDash val="sysDot"/>
            <a:miter lim="800000"/>
            <a:tailEnd type="triangle"/>
          </a:ln>
          <a:effectLst/>
        </p:spPr>
      </p:cxnSp>
      <p:sp>
        <p:nvSpPr>
          <p:cNvPr id="103" name="テキスト ボックス 102">
            <a:extLst>
              <a:ext uri="{FF2B5EF4-FFF2-40B4-BE49-F238E27FC236}">
                <a16:creationId xmlns:a16="http://schemas.microsoft.com/office/drawing/2014/main" id="{759E6CAC-1E9B-5E8D-148A-2EBC7066366F}"/>
              </a:ext>
            </a:extLst>
          </p:cNvPr>
          <p:cNvSpPr txBox="1"/>
          <p:nvPr/>
        </p:nvSpPr>
        <p:spPr>
          <a:xfrm>
            <a:off x="3337101" y="3590066"/>
            <a:ext cx="142956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資機材や人材等の数や時期、場所等のニーズ確認</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05" name="四角形: 角を丸くする 104">
            <a:extLst>
              <a:ext uri="{FF2B5EF4-FFF2-40B4-BE49-F238E27FC236}">
                <a16:creationId xmlns:a16="http://schemas.microsoft.com/office/drawing/2014/main" id="{2BAA4256-8550-6F25-E7C2-0931BFFDD103}"/>
              </a:ext>
            </a:extLst>
          </p:cNvPr>
          <p:cNvSpPr/>
          <p:nvPr/>
        </p:nvSpPr>
        <p:spPr>
          <a:xfrm>
            <a:off x="5926223" y="2931107"/>
            <a:ext cx="1083448"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地方環境事務所</a:t>
            </a:r>
            <a:endParaRPr kumimoji="1"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本省派遣者）</a:t>
            </a:r>
          </a:p>
        </p:txBody>
      </p:sp>
      <p:sp>
        <p:nvSpPr>
          <p:cNvPr id="106" name="四角形: 角を丸くする 105">
            <a:extLst>
              <a:ext uri="{FF2B5EF4-FFF2-40B4-BE49-F238E27FC236}">
                <a16:creationId xmlns:a16="http://schemas.microsoft.com/office/drawing/2014/main" id="{6ADB1742-D56E-F8EF-FF68-BC53B457A785}"/>
              </a:ext>
            </a:extLst>
          </p:cNvPr>
          <p:cNvSpPr/>
          <p:nvPr/>
        </p:nvSpPr>
        <p:spPr>
          <a:xfrm>
            <a:off x="7715124" y="2905707"/>
            <a:ext cx="689969" cy="587854"/>
          </a:xfrm>
          <a:prstGeom prst="roundRect">
            <a:avLst/>
          </a:prstGeom>
          <a:gradFill rotWithShape="1">
            <a:gsLst>
              <a:gs pos="0">
                <a:srgbClr val="43B99A">
                  <a:satMod val="103000"/>
                  <a:lumMod val="102000"/>
                  <a:tint val="94000"/>
                </a:srgbClr>
              </a:gs>
              <a:gs pos="50000">
                <a:srgbClr val="43B99A">
                  <a:satMod val="110000"/>
                  <a:lumMod val="100000"/>
                  <a:shade val="100000"/>
                </a:srgbClr>
              </a:gs>
              <a:gs pos="100000">
                <a:srgbClr val="43B99A">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環境本省</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7" name="直線矢印コネクタ 106">
            <a:extLst>
              <a:ext uri="{FF2B5EF4-FFF2-40B4-BE49-F238E27FC236}">
                <a16:creationId xmlns:a16="http://schemas.microsoft.com/office/drawing/2014/main" id="{831019D8-7964-9B1F-B27E-3892E62B88EF}"/>
              </a:ext>
            </a:extLst>
          </p:cNvPr>
          <p:cNvCxnSpPr>
            <a:cxnSpLocks/>
          </p:cNvCxnSpPr>
          <p:nvPr/>
        </p:nvCxnSpPr>
        <p:spPr>
          <a:xfrm flipH="1">
            <a:off x="7098833" y="3242060"/>
            <a:ext cx="515251" cy="96"/>
          </a:xfrm>
          <a:prstGeom prst="straightConnector1">
            <a:avLst/>
          </a:prstGeom>
          <a:noFill/>
          <a:ln w="12700" cap="flat" cmpd="sng" algn="ctr">
            <a:solidFill>
              <a:sysClr val="windowText" lastClr="000000"/>
            </a:solidFill>
            <a:prstDash val="solid"/>
            <a:miter lim="800000"/>
            <a:tailEnd type="triangle"/>
          </a:ln>
          <a:effectLst/>
        </p:spPr>
      </p:cxnSp>
      <p:sp>
        <p:nvSpPr>
          <p:cNvPr id="108" name="テキスト ボックス 107">
            <a:extLst>
              <a:ext uri="{FF2B5EF4-FFF2-40B4-BE49-F238E27FC236}">
                <a16:creationId xmlns:a16="http://schemas.microsoft.com/office/drawing/2014/main" id="{A474C6D7-E209-6417-049F-580305CB6B88}"/>
              </a:ext>
            </a:extLst>
          </p:cNvPr>
          <p:cNvSpPr txBox="1"/>
          <p:nvPr/>
        </p:nvSpPr>
        <p:spPr>
          <a:xfrm>
            <a:off x="6879083" y="2990171"/>
            <a:ext cx="99679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指示</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調整</a:t>
            </a:r>
          </a:p>
        </p:txBody>
      </p:sp>
      <p:cxnSp>
        <p:nvCxnSpPr>
          <p:cNvPr id="109" name="直線矢印コネクタ 108">
            <a:extLst>
              <a:ext uri="{FF2B5EF4-FFF2-40B4-BE49-F238E27FC236}">
                <a16:creationId xmlns:a16="http://schemas.microsoft.com/office/drawing/2014/main" id="{A94669D7-F525-550E-BCB3-DB4BFD899E08}"/>
              </a:ext>
            </a:extLst>
          </p:cNvPr>
          <p:cNvCxnSpPr>
            <a:cxnSpLocks/>
          </p:cNvCxnSpPr>
          <p:nvPr/>
        </p:nvCxnSpPr>
        <p:spPr>
          <a:xfrm flipH="1">
            <a:off x="4838700" y="3558059"/>
            <a:ext cx="1039761" cy="759941"/>
          </a:xfrm>
          <a:prstGeom prst="straightConnector1">
            <a:avLst/>
          </a:prstGeom>
          <a:noFill/>
          <a:ln w="12700" cap="flat" cmpd="sng" algn="ctr">
            <a:solidFill>
              <a:sysClr val="windowText" lastClr="000000"/>
            </a:solidFill>
            <a:prstDash val="solid"/>
            <a:miter lim="800000"/>
            <a:tailEnd type="triangle"/>
          </a:ln>
          <a:effectLst/>
        </p:spPr>
      </p:cxnSp>
      <p:sp>
        <p:nvSpPr>
          <p:cNvPr id="110" name="テキスト ボックス 109">
            <a:extLst>
              <a:ext uri="{FF2B5EF4-FFF2-40B4-BE49-F238E27FC236}">
                <a16:creationId xmlns:a16="http://schemas.microsoft.com/office/drawing/2014/main" id="{2C5C1362-190C-F505-230B-D98F647255E1}"/>
              </a:ext>
            </a:extLst>
          </p:cNvPr>
          <p:cNvSpPr txBox="1"/>
          <p:nvPr/>
        </p:nvSpPr>
        <p:spPr>
          <a:xfrm>
            <a:off x="4690685" y="3571811"/>
            <a:ext cx="972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指揮</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監督等</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cxnSp>
        <p:nvCxnSpPr>
          <p:cNvPr id="111" name="直線矢印コネクタ 110">
            <a:extLst>
              <a:ext uri="{FF2B5EF4-FFF2-40B4-BE49-F238E27FC236}">
                <a16:creationId xmlns:a16="http://schemas.microsoft.com/office/drawing/2014/main" id="{A29843D2-4708-2DC9-A911-7918F505E5B4}"/>
              </a:ext>
            </a:extLst>
          </p:cNvPr>
          <p:cNvCxnSpPr>
            <a:cxnSpLocks/>
            <a:stCxn id="118" idx="1"/>
            <a:endCxn id="95" idx="3"/>
          </p:cNvCxnSpPr>
          <p:nvPr/>
        </p:nvCxnSpPr>
        <p:spPr>
          <a:xfrm flipH="1">
            <a:off x="4893567" y="4628841"/>
            <a:ext cx="1449195" cy="0"/>
          </a:xfrm>
          <a:prstGeom prst="straightConnector1">
            <a:avLst/>
          </a:prstGeom>
          <a:noFill/>
          <a:ln w="12700" cap="flat" cmpd="sng" algn="ctr">
            <a:solidFill>
              <a:sysClr val="windowText" lastClr="000000"/>
            </a:solidFill>
            <a:prstDash val="solid"/>
            <a:miter lim="800000"/>
            <a:headEnd type="triangle" w="med" len="med"/>
            <a:tailEnd type="triangle" w="med" len="med"/>
          </a:ln>
          <a:effectLst/>
        </p:spPr>
      </p:cxnSp>
      <p:sp>
        <p:nvSpPr>
          <p:cNvPr id="112" name="テキスト ボックス 111">
            <a:extLst>
              <a:ext uri="{FF2B5EF4-FFF2-40B4-BE49-F238E27FC236}">
                <a16:creationId xmlns:a16="http://schemas.microsoft.com/office/drawing/2014/main" id="{ABD915DC-772A-94B5-A5A1-D0DE3F0D90F2}"/>
              </a:ext>
            </a:extLst>
          </p:cNvPr>
          <p:cNvSpPr txBox="1"/>
          <p:nvPr/>
        </p:nvSpPr>
        <p:spPr>
          <a:xfrm>
            <a:off x="5296657" y="4628841"/>
            <a:ext cx="79363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各種調整</a:t>
            </a:r>
          </a:p>
        </p:txBody>
      </p:sp>
      <p:cxnSp>
        <p:nvCxnSpPr>
          <p:cNvPr id="113" name="直線矢印コネクタ 112">
            <a:extLst>
              <a:ext uri="{FF2B5EF4-FFF2-40B4-BE49-F238E27FC236}">
                <a16:creationId xmlns:a16="http://schemas.microsoft.com/office/drawing/2014/main" id="{4A352FC3-C9CF-E6EA-709E-1B74A6569693}"/>
              </a:ext>
            </a:extLst>
          </p:cNvPr>
          <p:cNvCxnSpPr>
            <a:cxnSpLocks/>
            <a:endCxn id="118" idx="0"/>
          </p:cNvCxnSpPr>
          <p:nvPr/>
        </p:nvCxnSpPr>
        <p:spPr>
          <a:xfrm flipH="1">
            <a:off x="7166763" y="3647418"/>
            <a:ext cx="656437" cy="677001"/>
          </a:xfrm>
          <a:prstGeom prst="straightConnector1">
            <a:avLst/>
          </a:prstGeom>
          <a:noFill/>
          <a:ln w="12700" cap="flat" cmpd="sng" algn="ctr">
            <a:solidFill>
              <a:sysClr val="windowText" lastClr="000000"/>
            </a:solidFill>
            <a:prstDash val="solid"/>
            <a:miter lim="800000"/>
            <a:tailEnd type="triangle"/>
          </a:ln>
          <a:effectLst/>
        </p:spPr>
      </p:cxnSp>
      <p:sp>
        <p:nvSpPr>
          <p:cNvPr id="114" name="テキスト ボックス 113">
            <a:extLst>
              <a:ext uri="{FF2B5EF4-FFF2-40B4-BE49-F238E27FC236}">
                <a16:creationId xmlns:a16="http://schemas.microsoft.com/office/drawing/2014/main" id="{0DBB5431-09ED-A3ED-6FDE-EBC4E875D60F}"/>
              </a:ext>
            </a:extLst>
          </p:cNvPr>
          <p:cNvSpPr txBox="1"/>
          <p:nvPr/>
        </p:nvSpPr>
        <p:spPr>
          <a:xfrm>
            <a:off x="7258468" y="3840744"/>
            <a:ext cx="972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指揮</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監督等</a:t>
            </a:r>
          </a:p>
        </p:txBody>
      </p:sp>
      <p:sp>
        <p:nvSpPr>
          <p:cNvPr id="115" name="テキスト ボックス 114">
            <a:extLst>
              <a:ext uri="{FF2B5EF4-FFF2-40B4-BE49-F238E27FC236}">
                <a16:creationId xmlns:a16="http://schemas.microsoft.com/office/drawing/2014/main" id="{76B82F6E-0503-2C17-FAE5-D26B36AA548A}"/>
              </a:ext>
            </a:extLst>
          </p:cNvPr>
          <p:cNvSpPr txBox="1"/>
          <p:nvPr/>
        </p:nvSpPr>
        <p:spPr>
          <a:xfrm>
            <a:off x="4880940" y="2971764"/>
            <a:ext cx="99679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技術的助言</a:t>
            </a:r>
          </a:p>
        </p:txBody>
      </p:sp>
      <p:cxnSp>
        <p:nvCxnSpPr>
          <p:cNvPr id="116" name="直線矢印コネクタ 115">
            <a:extLst>
              <a:ext uri="{FF2B5EF4-FFF2-40B4-BE49-F238E27FC236}">
                <a16:creationId xmlns:a16="http://schemas.microsoft.com/office/drawing/2014/main" id="{3F67C589-8F94-6B9A-DD35-1DDFD04D8709}"/>
              </a:ext>
            </a:extLst>
          </p:cNvPr>
          <p:cNvCxnSpPr>
            <a:cxnSpLocks/>
          </p:cNvCxnSpPr>
          <p:nvPr/>
        </p:nvCxnSpPr>
        <p:spPr>
          <a:xfrm flipH="1">
            <a:off x="4839175" y="3212051"/>
            <a:ext cx="1008000" cy="96"/>
          </a:xfrm>
          <a:prstGeom prst="straightConnector1">
            <a:avLst/>
          </a:prstGeom>
          <a:noFill/>
          <a:ln w="12700" cap="flat" cmpd="sng" algn="ctr">
            <a:solidFill>
              <a:sysClr val="windowText" lastClr="000000"/>
            </a:solidFill>
            <a:prstDash val="solid"/>
            <a:miter lim="800000"/>
            <a:tailEnd type="triangle"/>
          </a:ln>
          <a:effectLst/>
        </p:spPr>
      </p:cxnSp>
      <p:sp>
        <p:nvSpPr>
          <p:cNvPr id="117" name="テキスト ボックス 116">
            <a:extLst>
              <a:ext uri="{FF2B5EF4-FFF2-40B4-BE49-F238E27FC236}">
                <a16:creationId xmlns:a16="http://schemas.microsoft.com/office/drawing/2014/main" id="{45714B98-F9CA-8A0C-CEFE-FE3960397BF5}"/>
              </a:ext>
            </a:extLst>
          </p:cNvPr>
          <p:cNvSpPr txBox="1"/>
          <p:nvPr/>
        </p:nvSpPr>
        <p:spPr>
          <a:xfrm>
            <a:off x="4767168" y="3186510"/>
            <a:ext cx="11880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意思決定支援等</a:t>
            </a:r>
            <a:r>
              <a:rPr kumimoji="1" lang="en-US" altLang="ja-JP"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endParaRPr kumimoji="1" lang="ja-JP" altLang="en-US" sz="1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18" name="四角形: 角を丸くする 117">
            <a:extLst>
              <a:ext uri="{FF2B5EF4-FFF2-40B4-BE49-F238E27FC236}">
                <a16:creationId xmlns:a16="http://schemas.microsoft.com/office/drawing/2014/main" id="{176D9E97-030E-727C-9BD6-16F52010E1F3}"/>
              </a:ext>
            </a:extLst>
          </p:cNvPr>
          <p:cNvSpPr/>
          <p:nvPr/>
        </p:nvSpPr>
        <p:spPr>
          <a:xfrm>
            <a:off x="6342762" y="4324419"/>
            <a:ext cx="1648002" cy="608843"/>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専門支援</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機能</a:t>
            </a:r>
            <a:r>
              <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機関</a:t>
            </a:r>
            <a:r>
              <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（本部）</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22" name="直線矢印コネクタ 121">
            <a:extLst>
              <a:ext uri="{FF2B5EF4-FFF2-40B4-BE49-F238E27FC236}">
                <a16:creationId xmlns:a16="http://schemas.microsoft.com/office/drawing/2014/main" id="{98BA1D6D-E827-C687-2E9C-0361D0F83157}"/>
              </a:ext>
            </a:extLst>
          </p:cNvPr>
          <p:cNvCxnSpPr>
            <a:cxnSpLocks/>
          </p:cNvCxnSpPr>
          <p:nvPr/>
        </p:nvCxnSpPr>
        <p:spPr>
          <a:xfrm flipH="1">
            <a:off x="3256428" y="3685090"/>
            <a:ext cx="0" cy="468000"/>
          </a:xfrm>
          <a:prstGeom prst="straightConnector1">
            <a:avLst/>
          </a:prstGeom>
          <a:noFill/>
          <a:ln w="76200" cap="flat" cmpd="sng" algn="ctr">
            <a:solidFill>
              <a:srgbClr val="AC353C"/>
            </a:solidFill>
            <a:prstDash val="sysDot"/>
            <a:miter lim="800000"/>
            <a:tailEnd type="triangle"/>
          </a:ln>
          <a:effectLst/>
        </p:spPr>
      </p:cxnSp>
      <p:sp>
        <p:nvSpPr>
          <p:cNvPr id="124" name="四角形: 角を丸くする 123">
            <a:extLst>
              <a:ext uri="{FF2B5EF4-FFF2-40B4-BE49-F238E27FC236}">
                <a16:creationId xmlns:a16="http://schemas.microsoft.com/office/drawing/2014/main" id="{E2408D31-A6C8-2E25-9350-9E001A5F32C3}"/>
              </a:ext>
            </a:extLst>
          </p:cNvPr>
          <p:cNvSpPr/>
          <p:nvPr/>
        </p:nvSpPr>
        <p:spPr>
          <a:xfrm>
            <a:off x="647705" y="2906473"/>
            <a:ext cx="4114790" cy="611722"/>
          </a:xfrm>
          <a:prstGeom prst="roundRect">
            <a:avLst/>
          </a:prstGeom>
          <a:gradFill rotWithShape="1">
            <a:gsLst>
              <a:gs pos="0">
                <a:srgbClr val="43B99A">
                  <a:lumMod val="110000"/>
                  <a:satMod val="105000"/>
                  <a:tint val="67000"/>
                </a:srgbClr>
              </a:gs>
              <a:gs pos="50000">
                <a:srgbClr val="43B99A">
                  <a:lumMod val="105000"/>
                  <a:satMod val="103000"/>
                  <a:tint val="73000"/>
                </a:srgbClr>
              </a:gs>
              <a:gs pos="100000">
                <a:srgbClr val="43B99A">
                  <a:lumMod val="105000"/>
                  <a:satMod val="109000"/>
                  <a:tint val="81000"/>
                </a:srgbClr>
              </a:gs>
            </a:gsLst>
            <a:lin ang="5400000" scaled="0"/>
          </a:gradFill>
          <a:ln w="6350" cap="flat" cmpd="sng" algn="ctr">
            <a:solidFill>
              <a:srgbClr val="43B99A"/>
            </a:solidFill>
            <a:prstDash val="solid"/>
            <a:miter lim="800000"/>
          </a:ln>
          <a:effectLst/>
        </p:spPr>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市町村・都道府県</a:t>
            </a:r>
            <a:r>
              <a:rPr kumimoji="1" lang="ja-JP" altLang="en-US" sz="12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（市町村から事務委託を受けた場合）</a:t>
            </a:r>
            <a:endParaRPr kumimoji="1" lang="ja-JP" altLang="en-US" sz="16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8" name="四角形: 角を丸くする 127">
            <a:extLst>
              <a:ext uri="{FF2B5EF4-FFF2-40B4-BE49-F238E27FC236}">
                <a16:creationId xmlns:a16="http://schemas.microsoft.com/office/drawing/2014/main" id="{31DDC2B1-7A58-E187-6FBA-CCAC6AE44D03}"/>
              </a:ext>
            </a:extLst>
          </p:cNvPr>
          <p:cNvSpPr/>
          <p:nvPr/>
        </p:nvSpPr>
        <p:spPr>
          <a:xfrm>
            <a:off x="1065292" y="5766639"/>
            <a:ext cx="1656184" cy="554908"/>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err="1">
                <a:ln>
                  <a:noFill/>
                </a:ln>
                <a:solidFill>
                  <a:prstClr val="black"/>
                </a:solidFill>
                <a:effectLst/>
                <a:uLnTx/>
                <a:uFillTx/>
                <a:latin typeface="Meiryo UI" panose="020B0604030504040204" pitchFamily="50" charset="-128"/>
                <a:ea typeface="Meiryo UI" panose="020B0604030504040204" pitchFamily="50" charset="-128"/>
                <a:cs typeface="+mn-cs"/>
              </a:rPr>
              <a:t>D.Waste</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-Net</a:t>
            </a:r>
          </a:p>
        </p:txBody>
      </p:sp>
      <p:sp>
        <p:nvSpPr>
          <p:cNvPr id="129" name="四角形: 角を丸くする 128">
            <a:extLst>
              <a:ext uri="{FF2B5EF4-FFF2-40B4-BE49-F238E27FC236}">
                <a16:creationId xmlns:a16="http://schemas.microsoft.com/office/drawing/2014/main" id="{A6846901-AF80-6B3C-9444-732778571361}"/>
              </a:ext>
            </a:extLst>
          </p:cNvPr>
          <p:cNvSpPr/>
          <p:nvPr/>
        </p:nvSpPr>
        <p:spPr>
          <a:xfrm>
            <a:off x="2783172" y="5758066"/>
            <a:ext cx="1656184" cy="559209"/>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人材バンク</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0" name="直線矢印コネクタ 129">
            <a:extLst>
              <a:ext uri="{FF2B5EF4-FFF2-40B4-BE49-F238E27FC236}">
                <a16:creationId xmlns:a16="http://schemas.microsoft.com/office/drawing/2014/main" id="{BD1CE0A2-1F7B-98FE-9548-D9E1815A030E}"/>
              </a:ext>
            </a:extLst>
          </p:cNvPr>
          <p:cNvCxnSpPr>
            <a:cxnSpLocks/>
          </p:cNvCxnSpPr>
          <p:nvPr/>
        </p:nvCxnSpPr>
        <p:spPr>
          <a:xfrm flipH="1">
            <a:off x="3243728" y="5093018"/>
            <a:ext cx="0" cy="468000"/>
          </a:xfrm>
          <a:prstGeom prst="straightConnector1">
            <a:avLst/>
          </a:prstGeom>
          <a:noFill/>
          <a:ln w="76200" cap="flat" cmpd="sng" algn="ctr">
            <a:solidFill>
              <a:srgbClr val="AC353C"/>
            </a:solidFill>
            <a:prstDash val="sysDot"/>
            <a:miter lim="800000"/>
            <a:tailEnd type="triangle"/>
          </a:ln>
          <a:effectLst/>
        </p:spPr>
      </p:cxnSp>
      <p:sp>
        <p:nvSpPr>
          <p:cNvPr id="132" name="テキスト ボックス 131">
            <a:extLst>
              <a:ext uri="{FF2B5EF4-FFF2-40B4-BE49-F238E27FC236}">
                <a16:creationId xmlns:a16="http://schemas.microsoft.com/office/drawing/2014/main" id="{66285D5A-E430-08BC-5381-9689CB519252}"/>
              </a:ext>
            </a:extLst>
          </p:cNvPr>
          <p:cNvSpPr txBox="1"/>
          <p:nvPr/>
        </p:nvSpPr>
        <p:spPr>
          <a:xfrm>
            <a:off x="3326655" y="5132671"/>
            <a:ext cx="98909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派遣調整</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cxnSp>
        <p:nvCxnSpPr>
          <p:cNvPr id="136" name="直線矢印コネクタ 135">
            <a:extLst>
              <a:ext uri="{FF2B5EF4-FFF2-40B4-BE49-F238E27FC236}">
                <a16:creationId xmlns:a16="http://schemas.microsoft.com/office/drawing/2014/main" id="{FAB195C1-22EA-8F99-6E31-CE051773C9EC}"/>
              </a:ext>
            </a:extLst>
          </p:cNvPr>
          <p:cNvCxnSpPr>
            <a:cxnSpLocks/>
          </p:cNvCxnSpPr>
          <p:nvPr/>
        </p:nvCxnSpPr>
        <p:spPr>
          <a:xfrm flipV="1">
            <a:off x="1155077" y="3541214"/>
            <a:ext cx="0" cy="2062602"/>
          </a:xfrm>
          <a:prstGeom prst="straightConnector1">
            <a:avLst/>
          </a:prstGeom>
          <a:noFill/>
          <a:ln w="76200" cap="flat" cmpd="sng" algn="ctr">
            <a:solidFill>
              <a:srgbClr val="0070C0"/>
            </a:solidFill>
            <a:prstDash val="solid"/>
            <a:miter lim="800000"/>
            <a:tailEnd type="triangle"/>
          </a:ln>
          <a:effectLst/>
        </p:spPr>
      </p:cxnSp>
      <p:cxnSp>
        <p:nvCxnSpPr>
          <p:cNvPr id="154" name="直線矢印コネクタ 153">
            <a:extLst>
              <a:ext uri="{FF2B5EF4-FFF2-40B4-BE49-F238E27FC236}">
                <a16:creationId xmlns:a16="http://schemas.microsoft.com/office/drawing/2014/main" id="{15A01EA3-57D8-72EC-FCDC-BCA024621883}"/>
              </a:ext>
            </a:extLst>
          </p:cNvPr>
          <p:cNvCxnSpPr>
            <a:cxnSpLocks/>
          </p:cNvCxnSpPr>
          <p:nvPr/>
        </p:nvCxnSpPr>
        <p:spPr>
          <a:xfrm flipV="1">
            <a:off x="4944367" y="3556000"/>
            <a:ext cx="1164333" cy="855683"/>
          </a:xfrm>
          <a:prstGeom prst="straightConnector1">
            <a:avLst/>
          </a:prstGeom>
          <a:noFill/>
          <a:ln w="76200" cap="flat" cmpd="sng" algn="ctr">
            <a:solidFill>
              <a:srgbClr val="AC353C"/>
            </a:solidFill>
            <a:prstDash val="sysDot"/>
            <a:miter lim="800000"/>
            <a:tailEnd type="triangle"/>
          </a:ln>
          <a:effectLst/>
        </p:spPr>
      </p:cxnSp>
      <p:cxnSp>
        <p:nvCxnSpPr>
          <p:cNvPr id="162" name="直線矢印コネクタ 161">
            <a:extLst>
              <a:ext uri="{FF2B5EF4-FFF2-40B4-BE49-F238E27FC236}">
                <a16:creationId xmlns:a16="http://schemas.microsoft.com/office/drawing/2014/main" id="{9CC1621B-DD9D-2A63-E25C-AAEDC95DEAFC}"/>
              </a:ext>
            </a:extLst>
          </p:cNvPr>
          <p:cNvCxnSpPr>
            <a:cxnSpLocks/>
          </p:cNvCxnSpPr>
          <p:nvPr/>
        </p:nvCxnSpPr>
        <p:spPr>
          <a:xfrm flipV="1">
            <a:off x="3054350" y="3671913"/>
            <a:ext cx="0" cy="468000"/>
          </a:xfrm>
          <a:prstGeom prst="straightConnector1">
            <a:avLst/>
          </a:prstGeom>
          <a:noFill/>
          <a:ln w="76200" cap="flat" cmpd="sng" algn="ctr">
            <a:solidFill>
              <a:srgbClr val="AC353C"/>
            </a:solidFill>
            <a:prstDash val="sysDot"/>
            <a:miter lim="800000"/>
            <a:tailEnd type="triangle"/>
          </a:ln>
          <a:effectLst/>
        </p:spPr>
      </p:cxnSp>
      <p:cxnSp>
        <p:nvCxnSpPr>
          <p:cNvPr id="164" name="直線矢印コネクタ 163">
            <a:extLst>
              <a:ext uri="{FF2B5EF4-FFF2-40B4-BE49-F238E27FC236}">
                <a16:creationId xmlns:a16="http://schemas.microsoft.com/office/drawing/2014/main" id="{F92E7837-2450-11A1-88DC-65F9BAA9486C}"/>
              </a:ext>
            </a:extLst>
          </p:cNvPr>
          <p:cNvCxnSpPr>
            <a:cxnSpLocks/>
          </p:cNvCxnSpPr>
          <p:nvPr/>
        </p:nvCxnSpPr>
        <p:spPr>
          <a:xfrm flipV="1">
            <a:off x="6838950" y="3461173"/>
            <a:ext cx="819150" cy="815552"/>
          </a:xfrm>
          <a:prstGeom prst="straightConnector1">
            <a:avLst/>
          </a:prstGeom>
          <a:noFill/>
          <a:ln w="76200" cap="flat" cmpd="sng" algn="ctr">
            <a:solidFill>
              <a:srgbClr val="AC353C"/>
            </a:solidFill>
            <a:prstDash val="sysDot"/>
            <a:miter lim="800000"/>
            <a:tailEnd type="triangle"/>
          </a:ln>
          <a:effectLst/>
        </p:spPr>
      </p:cxnSp>
      <p:cxnSp>
        <p:nvCxnSpPr>
          <p:cNvPr id="166" name="直線矢印コネクタ 165">
            <a:extLst>
              <a:ext uri="{FF2B5EF4-FFF2-40B4-BE49-F238E27FC236}">
                <a16:creationId xmlns:a16="http://schemas.microsoft.com/office/drawing/2014/main" id="{D59D5AD5-12E9-FD59-6896-6B99FCA730D3}"/>
              </a:ext>
            </a:extLst>
          </p:cNvPr>
          <p:cNvCxnSpPr>
            <a:cxnSpLocks/>
          </p:cNvCxnSpPr>
          <p:nvPr/>
        </p:nvCxnSpPr>
        <p:spPr>
          <a:xfrm flipV="1">
            <a:off x="4918967" y="4453907"/>
            <a:ext cx="1380233" cy="9466"/>
          </a:xfrm>
          <a:prstGeom prst="straightConnector1">
            <a:avLst/>
          </a:prstGeom>
          <a:noFill/>
          <a:ln w="76200" cap="flat" cmpd="sng" algn="ctr">
            <a:solidFill>
              <a:srgbClr val="AC353C"/>
            </a:solidFill>
            <a:prstDash val="sysDot"/>
            <a:miter lim="800000"/>
            <a:tailEnd type="triangle"/>
          </a:ln>
          <a:effectLst/>
        </p:spPr>
      </p:cxnSp>
      <p:sp>
        <p:nvSpPr>
          <p:cNvPr id="160" name="テキスト ボックス 159">
            <a:extLst>
              <a:ext uri="{FF2B5EF4-FFF2-40B4-BE49-F238E27FC236}">
                <a16:creationId xmlns:a16="http://schemas.microsoft.com/office/drawing/2014/main" id="{42CE8ACF-901B-0B28-62B7-885603A7BBC3}"/>
              </a:ext>
            </a:extLst>
          </p:cNvPr>
          <p:cNvSpPr txBox="1"/>
          <p:nvPr/>
        </p:nvSpPr>
        <p:spPr>
          <a:xfrm>
            <a:off x="5125338" y="4131267"/>
            <a:ext cx="656391" cy="395974"/>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派遣調整結果報告</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cxnSp>
        <p:nvCxnSpPr>
          <p:cNvPr id="168" name="直線矢印コネクタ 167">
            <a:extLst>
              <a:ext uri="{FF2B5EF4-FFF2-40B4-BE49-F238E27FC236}">
                <a16:creationId xmlns:a16="http://schemas.microsoft.com/office/drawing/2014/main" id="{4D217929-1A1F-4D0D-BF73-871159F4BE1D}"/>
              </a:ext>
            </a:extLst>
          </p:cNvPr>
          <p:cNvCxnSpPr>
            <a:cxnSpLocks/>
          </p:cNvCxnSpPr>
          <p:nvPr/>
        </p:nvCxnSpPr>
        <p:spPr>
          <a:xfrm>
            <a:off x="8270252" y="3557051"/>
            <a:ext cx="0" cy="2483900"/>
          </a:xfrm>
          <a:prstGeom prst="straightConnector1">
            <a:avLst/>
          </a:prstGeom>
          <a:noFill/>
          <a:ln w="73025" cap="flat" cmpd="sng" algn="ctr">
            <a:solidFill>
              <a:schemeClr val="tx1"/>
            </a:solidFill>
            <a:prstDash val="solid"/>
            <a:miter lim="800000"/>
            <a:tailEnd type="triangle"/>
          </a:ln>
          <a:effectLst/>
        </p:spPr>
      </p:cxnSp>
      <p:cxnSp>
        <p:nvCxnSpPr>
          <p:cNvPr id="170" name="直線矢印コネクタ 169">
            <a:extLst>
              <a:ext uri="{FF2B5EF4-FFF2-40B4-BE49-F238E27FC236}">
                <a16:creationId xmlns:a16="http://schemas.microsoft.com/office/drawing/2014/main" id="{8476309F-6E42-679E-15B3-F850D78F5B34}"/>
              </a:ext>
            </a:extLst>
          </p:cNvPr>
          <p:cNvCxnSpPr>
            <a:cxnSpLocks/>
          </p:cNvCxnSpPr>
          <p:nvPr/>
        </p:nvCxnSpPr>
        <p:spPr>
          <a:xfrm flipH="1">
            <a:off x="6292850" y="6004444"/>
            <a:ext cx="1944000" cy="0"/>
          </a:xfrm>
          <a:prstGeom prst="straightConnector1">
            <a:avLst/>
          </a:prstGeom>
          <a:noFill/>
          <a:ln w="73025" cap="flat" cmpd="sng" algn="ctr">
            <a:solidFill>
              <a:schemeClr val="tx1"/>
            </a:solidFill>
            <a:prstDash val="solid"/>
            <a:miter lim="800000"/>
            <a:tailEnd type="triangle"/>
          </a:ln>
          <a:effectLst/>
        </p:spPr>
      </p:cxnSp>
      <p:sp>
        <p:nvSpPr>
          <p:cNvPr id="173" name="テキスト ボックス 172">
            <a:extLst>
              <a:ext uri="{FF2B5EF4-FFF2-40B4-BE49-F238E27FC236}">
                <a16:creationId xmlns:a16="http://schemas.microsoft.com/office/drawing/2014/main" id="{ED29D85A-91EB-60FB-3366-63B6AF832D74}"/>
              </a:ext>
            </a:extLst>
          </p:cNvPr>
          <p:cNvSpPr txBox="1"/>
          <p:nvPr/>
        </p:nvSpPr>
        <p:spPr>
          <a:xfrm>
            <a:off x="7651303" y="5812542"/>
            <a:ext cx="857967" cy="276999"/>
          </a:xfrm>
          <a:prstGeom prst="rect">
            <a:avLst/>
          </a:prstGeom>
          <a:ln w="34925">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派遣依頼</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37" name="テキスト ボックス 136">
            <a:extLst>
              <a:ext uri="{FF2B5EF4-FFF2-40B4-BE49-F238E27FC236}">
                <a16:creationId xmlns:a16="http://schemas.microsoft.com/office/drawing/2014/main" id="{3170C039-A097-C8BF-5FCC-CEB9521A33F3}"/>
              </a:ext>
            </a:extLst>
          </p:cNvPr>
          <p:cNvSpPr txBox="1"/>
          <p:nvPr/>
        </p:nvSpPr>
        <p:spPr>
          <a:xfrm>
            <a:off x="697707" y="4452241"/>
            <a:ext cx="501452" cy="276999"/>
          </a:xfrm>
          <a:prstGeom prst="rect">
            <a:avLst/>
          </a:prstGeom>
          <a:solidFill>
            <a:schemeClr val="bg1"/>
          </a:solidFill>
          <a:ln w="31750">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派遣</a:t>
            </a:r>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7" name="四角形: 角を丸くする 16">
            <a:extLst>
              <a:ext uri="{FF2B5EF4-FFF2-40B4-BE49-F238E27FC236}">
                <a16:creationId xmlns:a16="http://schemas.microsoft.com/office/drawing/2014/main" id="{C69BB6C9-4CAC-74B7-FCEC-E1AE0ACD5AF0}"/>
              </a:ext>
            </a:extLst>
          </p:cNvPr>
          <p:cNvSpPr/>
          <p:nvPr/>
        </p:nvSpPr>
        <p:spPr>
          <a:xfrm>
            <a:off x="4527384" y="5733549"/>
            <a:ext cx="1656184" cy="559209"/>
          </a:xfrm>
          <a:prstGeom prst="round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応援職員短期派遣</a:t>
            </a:r>
            <a:r>
              <a:rPr kumimoji="1" lang="en-US" altLang="ja-JP" sz="14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93" name="テキスト ボックス 92">
            <a:extLst>
              <a:ext uri="{FF2B5EF4-FFF2-40B4-BE49-F238E27FC236}">
                <a16:creationId xmlns:a16="http://schemas.microsoft.com/office/drawing/2014/main" id="{85778100-AC0C-53DF-0360-3BD65B02F7A1}"/>
              </a:ext>
            </a:extLst>
          </p:cNvPr>
          <p:cNvSpPr txBox="1"/>
          <p:nvPr/>
        </p:nvSpPr>
        <p:spPr>
          <a:xfrm>
            <a:off x="4447223" y="6401573"/>
            <a:ext cx="3865926"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地域ブロック協議会が策定する大規模災害発生時における災害廃棄物対策行動計画に基づく他自治体職員の派遣 </a:t>
            </a:r>
            <a:endPar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32870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DDC4-7843-B869-0CAD-737A23A613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4DC1F2-0BD0-12B2-D36F-5D00407539EA}"/>
              </a:ext>
            </a:extLst>
          </p:cNvPr>
          <p:cNvSpPr>
            <a:spLocks noGrp="1"/>
          </p:cNvSpPr>
          <p:nvPr>
            <p:ph type="title"/>
          </p:nvPr>
        </p:nvSpPr>
        <p:spPr>
          <a:xfrm>
            <a:off x="683568" y="2645195"/>
            <a:ext cx="7776864" cy="1567610"/>
          </a:xfrm>
        </p:spPr>
        <p:txBody>
          <a:bodyPr>
            <a:noAutofit/>
          </a:bodyPr>
          <a:lstStyle/>
          <a:p>
            <a:r>
              <a:rPr kumimoji="1" lang="en-US" altLang="ja-JP" sz="2800"/>
              <a:t>【</a:t>
            </a:r>
            <a:r>
              <a:rPr kumimoji="1" lang="ja-JP" altLang="en-US" sz="2800"/>
              <a:t>参考資料</a:t>
            </a:r>
            <a:r>
              <a:rPr kumimoji="1" lang="en-US" altLang="ja-JP" sz="2800"/>
              <a:t>】</a:t>
            </a:r>
            <a:br>
              <a:rPr kumimoji="1" lang="en-US" altLang="ja-JP" sz="2800"/>
            </a:br>
            <a:r>
              <a:rPr kumimoji="1" lang="ja-JP" altLang="en-US" sz="2800"/>
              <a:t>今後の巨大地震や集中豪雨等の発生に備えた</a:t>
            </a:r>
            <a:br>
              <a:rPr kumimoji="1" lang="ja-JP" altLang="en-US" sz="2800"/>
            </a:br>
            <a:r>
              <a:rPr kumimoji="1" lang="ja-JP" altLang="en-US" sz="2800"/>
              <a:t>災害廃棄物対策の更なる取組の方向性（概要）</a:t>
            </a:r>
          </a:p>
        </p:txBody>
      </p:sp>
    </p:spTree>
    <p:extLst>
      <p:ext uri="{BB962C8B-B14F-4D97-AF65-F5344CB8AC3E}">
        <p14:creationId xmlns:p14="http://schemas.microsoft.com/office/powerpoint/2010/main" val="1942538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下 3">
            <a:extLst>
              <a:ext uri="{FF2B5EF4-FFF2-40B4-BE49-F238E27FC236}">
                <a16:creationId xmlns:a16="http://schemas.microsoft.com/office/drawing/2014/main" id="{5F9FB10E-2053-22BC-F5D3-C28175C63CEB}"/>
              </a:ext>
            </a:extLst>
          </p:cNvPr>
          <p:cNvSpPr/>
          <p:nvPr/>
        </p:nvSpPr>
        <p:spPr>
          <a:xfrm>
            <a:off x="3184130" y="3605952"/>
            <a:ext cx="2972046" cy="209122"/>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コンテンツ プレースホルダー 2">
            <a:extLst>
              <a:ext uri="{FF2B5EF4-FFF2-40B4-BE49-F238E27FC236}">
                <a16:creationId xmlns:a16="http://schemas.microsoft.com/office/drawing/2014/main" id="{1EB0E09C-E037-0409-2EB6-BCB4630D5B09}"/>
              </a:ext>
            </a:extLst>
          </p:cNvPr>
          <p:cNvSpPr txBox="1">
            <a:spLocks/>
          </p:cNvSpPr>
          <p:nvPr/>
        </p:nvSpPr>
        <p:spPr>
          <a:xfrm>
            <a:off x="87784" y="3869926"/>
            <a:ext cx="8968429" cy="324000"/>
          </a:xfrm>
          <a:prstGeom prst="rect">
            <a:avLst/>
          </a:prstGeom>
          <a:solidFill>
            <a:schemeClr val="accent6">
              <a:lumMod val="50000"/>
            </a:schemeClr>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第３章　今後の巨大地震や集中豪雨等の発生に備えた更なる災害廃棄物対策の方向性と取組事項</a:t>
            </a:r>
          </a:p>
        </p:txBody>
      </p:sp>
      <p:sp>
        <p:nvSpPr>
          <p:cNvPr id="6" name="コンテンツ プレースホルダー 2">
            <a:extLst>
              <a:ext uri="{FF2B5EF4-FFF2-40B4-BE49-F238E27FC236}">
                <a16:creationId xmlns:a16="http://schemas.microsoft.com/office/drawing/2014/main" id="{DDA014AE-79D5-5E65-5357-A6B0CA1BEE48}"/>
              </a:ext>
            </a:extLst>
          </p:cNvPr>
          <p:cNvSpPr txBox="1">
            <a:spLocks/>
          </p:cNvSpPr>
          <p:nvPr/>
        </p:nvSpPr>
        <p:spPr>
          <a:xfrm>
            <a:off x="87762" y="4193926"/>
            <a:ext cx="8968429" cy="2619869"/>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ct val="20000"/>
              </a:spcBef>
              <a:spcAft>
                <a:spcPts val="24"/>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・災害廃棄物について、適正処理と再生利用を確保した上で、円滑かつ迅速に処理すべく、</a:t>
            </a: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平時の備えから大規模災害発生時の対応まで、切れ目なく災害対策を実施・強化する</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ことを目的とした平成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年改正法の基本コンセプトは引き続き堅持する。</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264"/>
              </a:spcBef>
              <a:spcAft>
                <a:spcPts val="24"/>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・その上で、平成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年改正法における災害廃棄物処理に関する施行状況や平成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年法改正以降の大規模災害における災害廃棄物対応状況等を踏まえ、</a:t>
            </a: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東日本大震災又はそれ以上の規模の巨大地震や集中豪雨（特定非常災害レベル）発生時に備えた更なる対策の方向性を３</a:t>
            </a:r>
            <a:r>
              <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１～３</a:t>
            </a:r>
            <a:r>
              <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６の６つの柱として整理</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し、それぞれの項目において取り組むべき事項を列挙。</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これらの取組事項は、今後発生が想定されている巨大地震や大規模な集中豪雨等の備えとして効果をもたらすものであるとともに、巨大地震や大規模な集中豪雨等に至らないものの平時の市町村の廃棄物処理体制では対処できない規模の</a:t>
            </a: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非常災害全般の備えとしても切れ目なく効果を発揮</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するものである。</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１～３</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６の各種取組事項のうち、</a:t>
            </a: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制度的対応に関するもの（法定化の検討も含む）を３</a:t>
            </a:r>
            <a:r>
              <a:rPr kumimoji="1" lang="en-US" altLang="ja-JP"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７で整理</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１～３</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６の各種取組事項は引き続き本検討会で具体化検討を進めるとともに、 ３</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の制度的対応事項については廃棄物処理制度小委員会においても検討、議論を行う。</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タイトル 1">
            <a:extLst>
              <a:ext uri="{FF2B5EF4-FFF2-40B4-BE49-F238E27FC236}">
                <a16:creationId xmlns:a16="http://schemas.microsoft.com/office/drawing/2014/main" id="{45F18E82-D269-4FFC-9D4B-69C3972ADA28}"/>
              </a:ext>
            </a:extLst>
          </p:cNvPr>
          <p:cNvSpPr txBox="1">
            <a:spLocks/>
          </p:cNvSpPr>
          <p:nvPr/>
        </p:nvSpPr>
        <p:spPr>
          <a:xfrm>
            <a:off x="0" y="-8934"/>
            <a:ext cx="9144000" cy="476672"/>
          </a:xfrm>
          <a:prstGeom prst="rect">
            <a:avLst/>
          </a:prstGeom>
          <a:solidFill>
            <a:srgbClr val="00584E"/>
          </a:solidFill>
        </p:spPr>
        <p:txBody>
          <a:bodyPr vert="horz" lIns="91440" tIns="45720" rIns="91440" bIns="45720" rtlCol="0" anchor="ctr">
            <a:normAutofit/>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750" b="1" i="0" u="none" strike="noStrike" kern="1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今後の巨大地震や集中豪雨等の発生に備えた災害廃棄物対策の更なる取組の方向性</a:t>
            </a:r>
            <a:r>
              <a:rPr kumimoji="1" lang="en-US" altLang="ja-JP" sz="1750" b="1" i="0" u="none" strike="noStrike" kern="1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750" b="1" i="0" u="none" strike="noStrike" kern="1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概要</a:t>
            </a:r>
            <a:r>
              <a:rPr kumimoji="1" lang="en-US" altLang="ja-JP" sz="1750" b="1" i="0" u="none" strike="noStrike" kern="1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sz="175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j-cs"/>
            </a:endParaRPr>
          </a:p>
        </p:txBody>
      </p:sp>
      <p:sp>
        <p:nvSpPr>
          <p:cNvPr id="20" name="正方形/長方形 19">
            <a:extLst>
              <a:ext uri="{FF2B5EF4-FFF2-40B4-BE49-F238E27FC236}">
                <a16:creationId xmlns:a16="http://schemas.microsoft.com/office/drawing/2014/main" id="{31A79541-8611-1771-F67C-AE6121690D03}"/>
              </a:ext>
            </a:extLst>
          </p:cNvPr>
          <p:cNvSpPr/>
          <p:nvPr/>
        </p:nvSpPr>
        <p:spPr>
          <a:xfrm>
            <a:off x="257050" y="5892117"/>
            <a:ext cx="8640960" cy="87723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コンテンツ プレースホルダー 2">
            <a:extLst>
              <a:ext uri="{FF2B5EF4-FFF2-40B4-BE49-F238E27FC236}">
                <a16:creationId xmlns:a16="http://schemas.microsoft.com/office/drawing/2014/main" id="{AF70C9D8-10FF-F019-CDC3-85BFD0552F76}"/>
              </a:ext>
            </a:extLst>
          </p:cNvPr>
          <p:cNvSpPr txBox="1">
            <a:spLocks/>
          </p:cNvSpPr>
          <p:nvPr/>
        </p:nvSpPr>
        <p:spPr>
          <a:xfrm>
            <a:off x="265940" y="5874361"/>
            <a:ext cx="4680520" cy="781418"/>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３ー１　自治体における災害廃棄物処理計画等及び災害支援協定の充実</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３ー２　発災後の初動期における災害廃棄物処理体制の早期確立</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３ー３　損壊家屋等の解体工事実施体制の早期確立</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３ー４　大量に発生する災害廃棄物の処理体制の早期確立</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コンテンツ プレースホルダー 2">
            <a:extLst>
              <a:ext uri="{FF2B5EF4-FFF2-40B4-BE49-F238E27FC236}">
                <a16:creationId xmlns:a16="http://schemas.microsoft.com/office/drawing/2014/main" id="{28704C36-4F21-1B68-2DFC-9263297B1A44}"/>
              </a:ext>
            </a:extLst>
          </p:cNvPr>
          <p:cNvSpPr txBox="1">
            <a:spLocks/>
          </p:cNvSpPr>
          <p:nvPr/>
        </p:nvSpPr>
        <p:spPr>
          <a:xfrm>
            <a:off x="4946460" y="5865483"/>
            <a:ext cx="4680520" cy="781418"/>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３ー５　被災自治体等の災害廃棄物処理の支援・受援体制と</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横断的支援機能の早期確立</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３ー６　巨大地震・集中豪雨等における災害廃棄物処理に</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関する知見・データ等の充実</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３ー７　制度的対応 </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コンテンツ プレースホルダー 23">
            <a:extLst>
              <a:ext uri="{FF2B5EF4-FFF2-40B4-BE49-F238E27FC236}">
                <a16:creationId xmlns:a16="http://schemas.microsoft.com/office/drawing/2014/main" id="{D5E37DD5-530E-4244-B913-B0E5C208DF6F}"/>
              </a:ext>
            </a:extLst>
          </p:cNvPr>
          <p:cNvSpPr>
            <a:spLocks noGrp="1"/>
          </p:cNvSpPr>
          <p:nvPr>
            <p:ph idx="1"/>
          </p:nvPr>
        </p:nvSpPr>
        <p:spPr/>
        <p:txBody>
          <a:bodyPr/>
          <a:lstStyle/>
          <a:p>
            <a:endParaRPr lang="en-US" altLang="ja-JP"/>
          </a:p>
        </p:txBody>
      </p:sp>
      <p:sp>
        <p:nvSpPr>
          <p:cNvPr id="25" name="コンテンツ プレースホルダー 2">
            <a:extLst>
              <a:ext uri="{FF2B5EF4-FFF2-40B4-BE49-F238E27FC236}">
                <a16:creationId xmlns:a16="http://schemas.microsoft.com/office/drawing/2014/main" id="{19E8C8D5-60D8-ADB2-18F1-EE24C371C6B9}"/>
              </a:ext>
            </a:extLst>
          </p:cNvPr>
          <p:cNvSpPr txBox="1">
            <a:spLocks/>
          </p:cNvSpPr>
          <p:nvPr/>
        </p:nvSpPr>
        <p:spPr>
          <a:xfrm>
            <a:off x="89398" y="512184"/>
            <a:ext cx="8948710" cy="322797"/>
          </a:xfrm>
          <a:prstGeom prst="rect">
            <a:avLst/>
          </a:prstGeom>
          <a:solidFill>
            <a:srgbClr val="4F81BD">
              <a:lumMod val="75000"/>
            </a:srgbClr>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a:ln>
                  <a:noFill/>
                </a:ln>
                <a:solidFill>
                  <a:sysClr val="window" lastClr="FFFFFF"/>
                </a:solidFill>
                <a:effectLst/>
                <a:uLnTx/>
                <a:uFillTx/>
                <a:latin typeface="Meiryo UI" panose="020B0604030504040204" pitchFamily="50" charset="-128"/>
                <a:ea typeface="Meiryo UI" panose="020B0604030504040204" pitchFamily="50" charset="-128"/>
                <a:cs typeface="+mn-cs"/>
              </a:rPr>
              <a:t>第１章　はじめに</a:t>
            </a:r>
          </a:p>
        </p:txBody>
      </p:sp>
      <p:sp>
        <p:nvSpPr>
          <p:cNvPr id="26" name="コンテンツ プレースホルダー 2">
            <a:extLst>
              <a:ext uri="{FF2B5EF4-FFF2-40B4-BE49-F238E27FC236}">
                <a16:creationId xmlns:a16="http://schemas.microsoft.com/office/drawing/2014/main" id="{C1878C28-5091-5A6E-0616-491590282931}"/>
              </a:ext>
            </a:extLst>
          </p:cNvPr>
          <p:cNvSpPr txBox="1">
            <a:spLocks/>
          </p:cNvSpPr>
          <p:nvPr/>
        </p:nvSpPr>
        <p:spPr>
          <a:xfrm>
            <a:off x="89398" y="832554"/>
            <a:ext cx="8928992" cy="441980"/>
          </a:xfrm>
          <a:prstGeom prst="rect">
            <a:avLst/>
          </a:prstGeom>
          <a:ln>
            <a:solidFill>
              <a:srgbClr val="4F81BD">
                <a:lumMod val="75000"/>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廃棄物処理法及び災対基本法改正等により措置された制度などの施行状況等に関する点検や、令和６年能登半島地震をはじめとするこれまでの災害における災害廃棄物対応の検証等を踏まえ、今後の巨大地震や集中豪雨等に備えた更なる取組の方向性についてとりまとめ。</a:t>
            </a:r>
          </a:p>
        </p:txBody>
      </p:sp>
      <p:sp>
        <p:nvSpPr>
          <p:cNvPr id="27" name="コンテンツ プレースホルダー 2">
            <a:extLst>
              <a:ext uri="{FF2B5EF4-FFF2-40B4-BE49-F238E27FC236}">
                <a16:creationId xmlns:a16="http://schemas.microsoft.com/office/drawing/2014/main" id="{18E4195A-DD46-11D3-4115-AB98AF8301CA}"/>
              </a:ext>
            </a:extLst>
          </p:cNvPr>
          <p:cNvSpPr txBox="1">
            <a:spLocks/>
          </p:cNvSpPr>
          <p:nvPr/>
        </p:nvSpPr>
        <p:spPr>
          <a:xfrm>
            <a:off x="109116" y="1412777"/>
            <a:ext cx="8928992" cy="322797"/>
          </a:xfrm>
          <a:prstGeom prst="rect">
            <a:avLst/>
          </a:prstGeom>
          <a:solidFill>
            <a:srgbClr val="9BBB59">
              <a:lumMod val="75000"/>
            </a:srgbClr>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第２章　これまでの災害廃棄物対策の進捗と課題</a:t>
            </a:r>
          </a:p>
        </p:txBody>
      </p:sp>
      <p:sp>
        <p:nvSpPr>
          <p:cNvPr id="28" name="コンテンツ プレースホルダー 2">
            <a:extLst>
              <a:ext uri="{FF2B5EF4-FFF2-40B4-BE49-F238E27FC236}">
                <a16:creationId xmlns:a16="http://schemas.microsoft.com/office/drawing/2014/main" id="{9B73F69A-712C-B05E-AB18-1E8897DA9E74}"/>
              </a:ext>
            </a:extLst>
          </p:cNvPr>
          <p:cNvSpPr txBox="1">
            <a:spLocks/>
          </p:cNvSpPr>
          <p:nvPr/>
        </p:nvSpPr>
        <p:spPr>
          <a:xfrm>
            <a:off x="109116" y="1737738"/>
            <a:ext cx="2867297" cy="481122"/>
          </a:xfrm>
          <a:prstGeom prst="rect">
            <a:avLst/>
          </a:prstGeom>
          <a:solidFill>
            <a:srgbClr val="9BBB59">
              <a:lumMod val="40000"/>
              <a:lumOff val="60000"/>
            </a:srgbClr>
          </a:solidFill>
          <a:ln>
            <a:solidFill>
              <a:srgbClr val="9BBB59">
                <a:lumMod val="50000"/>
              </a:srgb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　平成</a:t>
            </a:r>
            <a:r>
              <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年法改正事項の</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活用状況と課題</a:t>
            </a:r>
          </a:p>
        </p:txBody>
      </p:sp>
      <p:sp>
        <p:nvSpPr>
          <p:cNvPr id="29" name="コンテンツ プレースホルダー 2">
            <a:extLst>
              <a:ext uri="{FF2B5EF4-FFF2-40B4-BE49-F238E27FC236}">
                <a16:creationId xmlns:a16="http://schemas.microsoft.com/office/drawing/2014/main" id="{564F11FD-0CD7-F356-FA76-E8FF26DA68EF}"/>
              </a:ext>
            </a:extLst>
          </p:cNvPr>
          <p:cNvSpPr txBox="1">
            <a:spLocks/>
          </p:cNvSpPr>
          <p:nvPr/>
        </p:nvSpPr>
        <p:spPr>
          <a:xfrm>
            <a:off x="109116" y="2214119"/>
            <a:ext cx="2867297" cy="1299501"/>
          </a:xfrm>
          <a:prstGeom prst="rect">
            <a:avLst/>
          </a:prstGeom>
          <a:noFill/>
          <a:ln>
            <a:solidFill>
              <a:srgbClr val="9BBB59">
                <a:lumMod val="50000"/>
              </a:srgb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廃棄物処理法及び災対基本法の改正の　</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概要</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改正法の活用状況と課題</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１</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平時の備えを強化するための関連規定</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２</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災害時における廃棄物処理施設の新設</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又は活用に係る特例措置</a:t>
            </a:r>
          </a:p>
        </p:txBody>
      </p:sp>
      <p:sp>
        <p:nvSpPr>
          <p:cNvPr id="30" name="コンテンツ プレースホルダー 2">
            <a:extLst>
              <a:ext uri="{FF2B5EF4-FFF2-40B4-BE49-F238E27FC236}">
                <a16:creationId xmlns:a16="http://schemas.microsoft.com/office/drawing/2014/main" id="{5F73BD65-062E-AA32-55EA-6BB9F589316B}"/>
              </a:ext>
            </a:extLst>
          </p:cNvPr>
          <p:cNvSpPr txBox="1">
            <a:spLocks/>
          </p:cNvSpPr>
          <p:nvPr/>
        </p:nvSpPr>
        <p:spPr>
          <a:xfrm>
            <a:off x="2976413" y="1740480"/>
            <a:ext cx="3305671" cy="478545"/>
          </a:xfrm>
          <a:prstGeom prst="rect">
            <a:avLst/>
          </a:prstGeom>
          <a:solidFill>
            <a:srgbClr val="9BBB59">
              <a:lumMod val="40000"/>
              <a:lumOff val="60000"/>
            </a:srgbClr>
          </a:solidFill>
          <a:ln>
            <a:solidFill>
              <a:srgbClr val="9BBB59">
                <a:lumMod val="50000"/>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　東日本大震災以降の災害に対する対応</a:t>
            </a:r>
          </a:p>
        </p:txBody>
      </p:sp>
      <p:sp>
        <p:nvSpPr>
          <p:cNvPr id="31" name="コンテンツ プレースホルダー 2">
            <a:extLst>
              <a:ext uri="{FF2B5EF4-FFF2-40B4-BE49-F238E27FC236}">
                <a16:creationId xmlns:a16="http://schemas.microsoft.com/office/drawing/2014/main" id="{2B4B39F9-A146-440B-ACF1-762E6A24773B}"/>
              </a:ext>
            </a:extLst>
          </p:cNvPr>
          <p:cNvSpPr txBox="1">
            <a:spLocks/>
          </p:cNvSpPr>
          <p:nvPr/>
        </p:nvSpPr>
        <p:spPr>
          <a:xfrm>
            <a:off x="2976413" y="2222998"/>
            <a:ext cx="3305670" cy="1299501"/>
          </a:xfrm>
          <a:prstGeom prst="rect">
            <a:avLst/>
          </a:prstGeom>
          <a:noFill/>
          <a:ln>
            <a:solidFill>
              <a:srgbClr val="9BBB59">
                <a:lumMod val="50000"/>
              </a:srgb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東日本大震災における取組と課題への対応</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年熊本地震における取組と課題への対応</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年７月豪雨における取組と課題への対応</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令和元年台風</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号における取組と課題への対応</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５</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令和２年７月豪雨における取組と課題への対応</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６</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令和６年能登半島地震における取組と課題 </a:t>
            </a:r>
          </a:p>
        </p:txBody>
      </p:sp>
      <p:sp>
        <p:nvSpPr>
          <p:cNvPr id="32" name="コンテンツ プレースホルダー 2">
            <a:extLst>
              <a:ext uri="{FF2B5EF4-FFF2-40B4-BE49-F238E27FC236}">
                <a16:creationId xmlns:a16="http://schemas.microsoft.com/office/drawing/2014/main" id="{233B5804-C8A4-0224-0EF5-E6B955FE56DE}"/>
              </a:ext>
            </a:extLst>
          </p:cNvPr>
          <p:cNvSpPr txBox="1">
            <a:spLocks/>
          </p:cNvSpPr>
          <p:nvPr/>
        </p:nvSpPr>
        <p:spPr>
          <a:xfrm>
            <a:off x="6282086" y="1737305"/>
            <a:ext cx="2756021" cy="485692"/>
          </a:xfrm>
          <a:prstGeom prst="rect">
            <a:avLst/>
          </a:prstGeom>
          <a:solidFill>
            <a:srgbClr val="9BBB59">
              <a:lumMod val="40000"/>
              <a:lumOff val="60000"/>
            </a:srgbClr>
          </a:solidFill>
          <a:ln>
            <a:solidFill>
              <a:srgbClr val="9BBB59">
                <a:lumMod val="50000"/>
              </a:srgb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　巨大地震や集中豪雨等への</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これまでの検討状況と課題</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コンテンツ プレースホルダー 2">
            <a:extLst>
              <a:ext uri="{FF2B5EF4-FFF2-40B4-BE49-F238E27FC236}">
                <a16:creationId xmlns:a16="http://schemas.microsoft.com/office/drawing/2014/main" id="{7787510E-FFA3-1DFD-A46D-A2AA072CFE2F}"/>
              </a:ext>
            </a:extLst>
          </p:cNvPr>
          <p:cNvSpPr txBox="1">
            <a:spLocks/>
          </p:cNvSpPr>
          <p:nvPr/>
        </p:nvSpPr>
        <p:spPr>
          <a:xfrm>
            <a:off x="6282086" y="2222997"/>
            <a:ext cx="2756021" cy="1299502"/>
          </a:xfrm>
          <a:prstGeom prst="rect">
            <a:avLst/>
          </a:prstGeom>
          <a:noFill/>
          <a:ln>
            <a:solidFill>
              <a:srgbClr val="9BBB59">
                <a:lumMod val="50000"/>
              </a:srgb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南海トラフ地震</a:t>
            </a:r>
          </a:p>
          <a:p>
            <a:pPr marL="0" marR="0" lvl="0" indent="0" algn="l" defTabSz="914400" rtl="0" eaLnBrk="1" fontAlgn="auto" latinLnBrk="0" hangingPunct="1">
              <a:lnSpc>
                <a:spcPct val="80000"/>
              </a:lnSpc>
              <a:spcBef>
                <a:spcPts val="264"/>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首都直下地震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日本海溝・千島海溝周辺海溝型地震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集中豪雨</a:t>
            </a:r>
          </a:p>
        </p:txBody>
      </p:sp>
      <p:sp>
        <p:nvSpPr>
          <p:cNvPr id="34" name="正方形/長方形 33">
            <a:extLst>
              <a:ext uri="{FF2B5EF4-FFF2-40B4-BE49-F238E27FC236}">
                <a16:creationId xmlns:a16="http://schemas.microsoft.com/office/drawing/2014/main" id="{883779BA-2E0B-04D6-58D8-E4CF8A2C0A9B}"/>
              </a:ext>
            </a:extLst>
          </p:cNvPr>
          <p:cNvSpPr/>
          <p:nvPr/>
        </p:nvSpPr>
        <p:spPr>
          <a:xfrm>
            <a:off x="51923" y="1342499"/>
            <a:ext cx="9033742" cy="2239396"/>
          </a:xfrm>
          <a:prstGeom prst="rect">
            <a:avLst/>
          </a:prstGeom>
          <a:no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A1B835CD-786F-F033-8DAF-0B708FBF4387}"/>
              </a:ext>
            </a:extLst>
          </p:cNvPr>
          <p:cNvSpPr txBox="1"/>
          <p:nvPr/>
        </p:nvSpPr>
        <p:spPr>
          <a:xfrm>
            <a:off x="8783386" y="6456424"/>
            <a:ext cx="307884" cy="326585"/>
          </a:xfrm>
          <a:prstGeom prst="rect">
            <a:avLst/>
          </a:prstGeom>
          <a:noFill/>
        </p:spPr>
        <p:txBody>
          <a:bodyPr wrap="none" lIns="0" tIns="0" rIns="0" bIns="0" rtlCol="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892424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F8EA-3054-04AC-46FB-A9B9F53233EB}"/>
            </a:ext>
          </a:extLst>
        </p:cNvPr>
        <p:cNvGrpSpPr/>
        <p:nvPr/>
      </p:nvGrpSpPr>
      <p:grpSpPr>
        <a:xfrm>
          <a:off x="0" y="0"/>
          <a:ext cx="0" cy="0"/>
          <a:chOff x="0" y="0"/>
          <a:chExt cx="0" cy="0"/>
        </a:xfrm>
      </p:grpSpPr>
      <p:sp>
        <p:nvSpPr>
          <p:cNvPr id="45" name="コンテンツ プレースホルダー 2">
            <a:extLst>
              <a:ext uri="{FF2B5EF4-FFF2-40B4-BE49-F238E27FC236}">
                <a16:creationId xmlns:a16="http://schemas.microsoft.com/office/drawing/2014/main" id="{CD60F7DB-0F3C-D5ED-3FA7-BC171B087976}"/>
              </a:ext>
            </a:extLst>
          </p:cNvPr>
          <p:cNvSpPr txBox="1">
            <a:spLocks/>
          </p:cNvSpPr>
          <p:nvPr/>
        </p:nvSpPr>
        <p:spPr>
          <a:xfrm>
            <a:off x="37443" y="3200153"/>
            <a:ext cx="9051007" cy="3240000"/>
          </a:xfrm>
          <a:prstGeom prst="rect">
            <a:avLst/>
          </a:prstGeom>
          <a:no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39" name="コンテンツ プレースホルダー 2">
            <a:extLst>
              <a:ext uri="{FF2B5EF4-FFF2-40B4-BE49-F238E27FC236}">
                <a16:creationId xmlns:a16="http://schemas.microsoft.com/office/drawing/2014/main" id="{3AABC182-F2DE-A428-9F57-237FAEF85611}"/>
              </a:ext>
            </a:extLst>
          </p:cNvPr>
          <p:cNvSpPr txBox="1">
            <a:spLocks/>
          </p:cNvSpPr>
          <p:nvPr/>
        </p:nvSpPr>
        <p:spPr>
          <a:xfrm>
            <a:off x="23450" y="551596"/>
            <a:ext cx="9059082" cy="2360910"/>
          </a:xfrm>
          <a:prstGeom prst="rect">
            <a:avLst/>
          </a:prstGeom>
          <a:no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22" name="コンテンツ プレースホルダー 2">
            <a:extLst>
              <a:ext uri="{FF2B5EF4-FFF2-40B4-BE49-F238E27FC236}">
                <a16:creationId xmlns:a16="http://schemas.microsoft.com/office/drawing/2014/main" id="{066CECEC-0A78-CCC7-E9B6-45DF98B23AB5}"/>
              </a:ext>
            </a:extLst>
          </p:cNvPr>
          <p:cNvSpPr txBox="1">
            <a:spLocks/>
          </p:cNvSpPr>
          <p:nvPr/>
        </p:nvSpPr>
        <p:spPr>
          <a:xfrm>
            <a:off x="0" y="0"/>
            <a:ext cx="9144000" cy="324000"/>
          </a:xfrm>
          <a:prstGeom prst="rect">
            <a:avLst/>
          </a:prstGeom>
          <a:solidFill>
            <a:schemeClr val="accent6">
              <a:lumMod val="50000"/>
            </a:schemeClr>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第３章　今後の巨大地震や集中豪雨等の発生に備えた更なる災害廃棄物対策の方向性と取組事項</a:t>
            </a:r>
          </a:p>
        </p:txBody>
      </p:sp>
      <p:sp>
        <p:nvSpPr>
          <p:cNvPr id="26" name="正方形/長方形 25">
            <a:extLst>
              <a:ext uri="{FF2B5EF4-FFF2-40B4-BE49-F238E27FC236}">
                <a16:creationId xmlns:a16="http://schemas.microsoft.com/office/drawing/2014/main" id="{7A99372A-090B-D1FD-F90C-F34FD9EB575A}"/>
              </a:ext>
            </a:extLst>
          </p:cNvPr>
          <p:cNvSpPr/>
          <p:nvPr/>
        </p:nvSpPr>
        <p:spPr>
          <a:xfrm>
            <a:off x="37444" y="342518"/>
            <a:ext cx="9051006" cy="1894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３ー１　自治体における災害廃棄物処理計画等及び災害支援協定の充実</a:t>
            </a:r>
          </a:p>
        </p:txBody>
      </p:sp>
      <p:sp>
        <p:nvSpPr>
          <p:cNvPr id="27" name="正方形/長方形 26">
            <a:extLst>
              <a:ext uri="{FF2B5EF4-FFF2-40B4-BE49-F238E27FC236}">
                <a16:creationId xmlns:a16="http://schemas.microsoft.com/office/drawing/2014/main" id="{9A4343FB-6E0A-319A-1280-BEE720FC1104}"/>
              </a:ext>
            </a:extLst>
          </p:cNvPr>
          <p:cNvSpPr/>
          <p:nvPr/>
        </p:nvSpPr>
        <p:spPr>
          <a:xfrm>
            <a:off x="42512" y="2983541"/>
            <a:ext cx="9036000" cy="19187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３ー２　発災後の初動期における災害廃棄物処理体制の早期確立</a:t>
            </a:r>
          </a:p>
        </p:txBody>
      </p:sp>
      <p:sp>
        <p:nvSpPr>
          <p:cNvPr id="32" name="コンテンツ プレースホルダー 2">
            <a:extLst>
              <a:ext uri="{FF2B5EF4-FFF2-40B4-BE49-F238E27FC236}">
                <a16:creationId xmlns:a16="http://schemas.microsoft.com/office/drawing/2014/main" id="{AA26B22E-08AD-0E17-1058-092C8D19FB76}"/>
              </a:ext>
            </a:extLst>
          </p:cNvPr>
          <p:cNvSpPr txBox="1">
            <a:spLocks/>
          </p:cNvSpPr>
          <p:nvPr/>
        </p:nvSpPr>
        <p:spPr>
          <a:xfrm>
            <a:off x="37444" y="566803"/>
            <a:ext cx="4452723" cy="195910"/>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（１）災害廃棄物処理計画等の策定・充実及び実効性向上</a:t>
            </a:r>
          </a:p>
        </p:txBody>
      </p:sp>
      <p:sp>
        <p:nvSpPr>
          <p:cNvPr id="34" name="コンテンツ プレースホルダー 2">
            <a:extLst>
              <a:ext uri="{FF2B5EF4-FFF2-40B4-BE49-F238E27FC236}">
                <a16:creationId xmlns:a16="http://schemas.microsoft.com/office/drawing/2014/main" id="{9B48D273-2190-99BC-A591-F36DCA1AAED9}"/>
              </a:ext>
            </a:extLst>
          </p:cNvPr>
          <p:cNvSpPr txBox="1">
            <a:spLocks/>
          </p:cNvSpPr>
          <p:nvPr/>
        </p:nvSpPr>
        <p:spPr>
          <a:xfrm>
            <a:off x="55550" y="3202670"/>
            <a:ext cx="4428000" cy="175858"/>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（１）廃棄物処理施設の強靱化対策の推進</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コンテンツ プレースホルダー 2">
            <a:extLst>
              <a:ext uri="{FF2B5EF4-FFF2-40B4-BE49-F238E27FC236}">
                <a16:creationId xmlns:a16="http://schemas.microsoft.com/office/drawing/2014/main" id="{8CD052DE-A4E1-0CD5-9124-A98DE3974A86}"/>
              </a:ext>
            </a:extLst>
          </p:cNvPr>
          <p:cNvSpPr txBox="1">
            <a:spLocks/>
          </p:cNvSpPr>
          <p:nvPr/>
        </p:nvSpPr>
        <p:spPr>
          <a:xfrm>
            <a:off x="55550" y="5264085"/>
            <a:ext cx="4457603" cy="185160"/>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（２）生活ごみ・し尿処理への対応</a:t>
            </a:r>
          </a:p>
        </p:txBody>
      </p:sp>
      <p:sp>
        <p:nvSpPr>
          <p:cNvPr id="36" name="コンテンツ プレースホルダー 2">
            <a:extLst>
              <a:ext uri="{FF2B5EF4-FFF2-40B4-BE49-F238E27FC236}">
                <a16:creationId xmlns:a16="http://schemas.microsoft.com/office/drawing/2014/main" id="{CA847856-F469-20FA-0861-D94F36D92206}"/>
              </a:ext>
            </a:extLst>
          </p:cNvPr>
          <p:cNvSpPr txBox="1">
            <a:spLocks/>
          </p:cNvSpPr>
          <p:nvPr/>
        </p:nvSpPr>
        <p:spPr>
          <a:xfrm>
            <a:off x="4607512" y="3205880"/>
            <a:ext cx="4480938" cy="185161"/>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（３）被災家屋の片付けごみ処理、仮置場の確保・運営への対応</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コンテンツ プレースホルダー 2">
            <a:extLst>
              <a:ext uri="{FF2B5EF4-FFF2-40B4-BE49-F238E27FC236}">
                <a16:creationId xmlns:a16="http://schemas.microsoft.com/office/drawing/2014/main" id="{B9F94158-F359-DB1C-D6E8-EC80B9E3E9A3}"/>
              </a:ext>
            </a:extLst>
          </p:cNvPr>
          <p:cNvSpPr txBox="1">
            <a:spLocks/>
          </p:cNvSpPr>
          <p:nvPr/>
        </p:nvSpPr>
        <p:spPr>
          <a:xfrm>
            <a:off x="4607512" y="5129989"/>
            <a:ext cx="4480938" cy="169608"/>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（４）処理困難な廃棄物等への対応</a:t>
            </a:r>
          </a:p>
        </p:txBody>
      </p:sp>
      <p:sp>
        <p:nvSpPr>
          <p:cNvPr id="38" name="コンテンツ プレースホルダー 2">
            <a:extLst>
              <a:ext uri="{FF2B5EF4-FFF2-40B4-BE49-F238E27FC236}">
                <a16:creationId xmlns:a16="http://schemas.microsoft.com/office/drawing/2014/main" id="{1EA74461-3810-0D73-9EF8-630DC1B75977}"/>
              </a:ext>
            </a:extLst>
          </p:cNvPr>
          <p:cNvSpPr txBox="1">
            <a:spLocks/>
          </p:cNvSpPr>
          <p:nvPr/>
        </p:nvSpPr>
        <p:spPr>
          <a:xfrm>
            <a:off x="18231" y="1232180"/>
            <a:ext cx="4471936" cy="1176864"/>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地方自治体の処理計画の内容充実</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仮置場候補地の事前選定、協定の処理計画への位置づけ、受援体制・支援体制の具体化、事務委託の記載追加 等</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のための各種指針等の改定</a:t>
            </a:r>
            <a:endParaRPr kumimoji="1" lang="en-US" altLang="ja-JP"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処理計画未策定市町村の早期策定、地方自治体の処理計画の実効性向上に向けたモデル事業の実施及び成果の横展開</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市町村の災害廃棄物処理計画の実効性をより高める観点から、市町村の災害廃棄物処理計画に関する制度化（市町村の法定計画である一般廃棄物処理計画への非常災害時の施策に関する規定事項の追加）検討</a:t>
            </a:r>
            <a:endPar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処理計画と地域防災計画などの防災関連計画等との整合</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地域ブロック災害廃棄物対策行動計画と各都道府県処理計画の内容の周知徹底</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処理計画等に基づく、職員への訓練等の実施　　　●処理計画の住民への周知、理解醸成</a:t>
            </a:r>
          </a:p>
        </p:txBody>
      </p:sp>
      <p:sp>
        <p:nvSpPr>
          <p:cNvPr id="40" name="コンテンツ プレースホルダー 2">
            <a:extLst>
              <a:ext uri="{FF2B5EF4-FFF2-40B4-BE49-F238E27FC236}">
                <a16:creationId xmlns:a16="http://schemas.microsoft.com/office/drawing/2014/main" id="{681ACFEB-B9AB-03F9-F04F-922119620B78}"/>
              </a:ext>
            </a:extLst>
          </p:cNvPr>
          <p:cNvSpPr txBox="1">
            <a:spLocks/>
          </p:cNvSpPr>
          <p:nvPr/>
        </p:nvSpPr>
        <p:spPr>
          <a:xfrm>
            <a:off x="61468" y="782387"/>
            <a:ext cx="4411283" cy="464877"/>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発災後の速やかな災害廃棄物対応のため、地方自治体</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市町村・都道府県</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は、平時から実効性の高い災害廃棄物処理計画等の策定・改定が必要。また、市町村の計画策定率</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年度目標</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達成に向け、市町村への更なる支援が必要。</a:t>
            </a:r>
          </a:p>
        </p:txBody>
      </p:sp>
      <p:sp>
        <p:nvSpPr>
          <p:cNvPr id="46" name="コンテンツ プレースホルダー 2">
            <a:extLst>
              <a:ext uri="{FF2B5EF4-FFF2-40B4-BE49-F238E27FC236}">
                <a16:creationId xmlns:a16="http://schemas.microsoft.com/office/drawing/2014/main" id="{C6F269A2-2DA2-DBD5-2FCF-7621AE2CFF0C}"/>
              </a:ext>
            </a:extLst>
          </p:cNvPr>
          <p:cNvSpPr txBox="1">
            <a:spLocks/>
          </p:cNvSpPr>
          <p:nvPr/>
        </p:nvSpPr>
        <p:spPr>
          <a:xfrm>
            <a:off x="78884" y="3395840"/>
            <a:ext cx="4411283" cy="337519"/>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廃棄物処理施設の被災時には、施設の早期復旧及び代替処理先の確保が必要。また、ハード・ソフト両面での施設強靱化による災害時の施設稼働継続が求められる。</a:t>
            </a:r>
          </a:p>
        </p:txBody>
      </p:sp>
      <p:sp>
        <p:nvSpPr>
          <p:cNvPr id="47" name="コンテンツ プレースホルダー 2">
            <a:extLst>
              <a:ext uri="{FF2B5EF4-FFF2-40B4-BE49-F238E27FC236}">
                <a16:creationId xmlns:a16="http://schemas.microsoft.com/office/drawing/2014/main" id="{37545FFF-C83E-0AB3-469F-C8F4765906C5}"/>
              </a:ext>
            </a:extLst>
          </p:cNvPr>
          <p:cNvSpPr txBox="1">
            <a:spLocks/>
          </p:cNvSpPr>
          <p:nvPr/>
        </p:nvSpPr>
        <p:spPr>
          <a:xfrm>
            <a:off x="27270" y="3728321"/>
            <a:ext cx="4462897" cy="1497631"/>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平時における廃棄物処理施設の強靱化</a:t>
            </a:r>
            <a:endParaRPr kumimoji="1" lang="en-US" altLang="ja-JP"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施設の整備・更新への支援　　　　●施設の早期の耐震化、水害防止対策の実施</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災害時の自立起動・継続運転可能な一般廃棄物処理システム・体制の構築</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施設の持続的かつ着実な点検実施と点検を行うための人材確保</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1" lang="ja-JP" altLang="en-US"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２）発災時における被災処理施設の早期復旧・代替対策の推進</a:t>
            </a:r>
            <a:endParaRPr kumimoji="1" lang="en-US" altLang="ja-JP"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市町村管内の既存廃棄物処理施設の各種基礎情報</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処理能力等</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の平時の把握・更新</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各都道府県における既存廃棄物処理体制の把握、都道府県内の災害廃棄物処理可能量の推計、集約　　　　　●既存施設の基礎情報の整理様式のひな形等の作成</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2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施設被災状況の迅速把握と、復旧・代替措置の検討・対応に関する調査・支援体制の構築</a:t>
            </a:r>
          </a:p>
        </p:txBody>
      </p:sp>
      <p:sp>
        <p:nvSpPr>
          <p:cNvPr id="48" name="コンテンツ プレースホルダー 2">
            <a:extLst>
              <a:ext uri="{FF2B5EF4-FFF2-40B4-BE49-F238E27FC236}">
                <a16:creationId xmlns:a16="http://schemas.microsoft.com/office/drawing/2014/main" id="{6FBBD39E-BBAC-0443-891C-6949ACD6D82E}"/>
              </a:ext>
            </a:extLst>
          </p:cNvPr>
          <p:cNvSpPr txBox="1">
            <a:spLocks/>
          </p:cNvSpPr>
          <p:nvPr/>
        </p:nvSpPr>
        <p:spPr>
          <a:xfrm>
            <a:off x="18231" y="5680927"/>
            <a:ext cx="4447622" cy="800557"/>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平時の生活ごみ・し尿の具体的な回収・収集情報（回収の場所等）の把握及び更新</a:t>
            </a:r>
            <a:endPar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避難所情報（場所、収容人数等）に関し、防災部局と平時から情報共有</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収集運搬オペレーションの円滑化に向けた情報収集・運営体制の整備及び運営・維持管理</a:t>
            </a:r>
            <a:endParaRPr kumimoji="1" lang="en-US" altLang="ja-JP" sz="900" b="0" i="0" u="none" strike="noStrike" kern="120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一般廃棄物処理施設の持続的かつ着実な点検実施と点検を行うための人材確保</a:t>
            </a:r>
          </a:p>
        </p:txBody>
      </p:sp>
      <p:sp>
        <p:nvSpPr>
          <p:cNvPr id="49" name="コンテンツ プレースホルダー 2">
            <a:extLst>
              <a:ext uri="{FF2B5EF4-FFF2-40B4-BE49-F238E27FC236}">
                <a16:creationId xmlns:a16="http://schemas.microsoft.com/office/drawing/2014/main" id="{81AE1133-300F-5E31-F19B-83D6B60122B3}"/>
              </a:ext>
            </a:extLst>
          </p:cNvPr>
          <p:cNvSpPr txBox="1">
            <a:spLocks/>
          </p:cNvSpPr>
          <p:nvPr/>
        </p:nvSpPr>
        <p:spPr>
          <a:xfrm>
            <a:off x="72267" y="5487379"/>
            <a:ext cx="4411283" cy="203810"/>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平時の収集運搬情報の把握と収集運搬における関係者間の情報共有の効率化が必要。</a:t>
            </a:r>
          </a:p>
        </p:txBody>
      </p:sp>
      <p:sp>
        <p:nvSpPr>
          <p:cNvPr id="50" name="コンテンツ プレースホルダー 2">
            <a:extLst>
              <a:ext uri="{FF2B5EF4-FFF2-40B4-BE49-F238E27FC236}">
                <a16:creationId xmlns:a16="http://schemas.microsoft.com/office/drawing/2014/main" id="{E80D802E-9006-D5E9-CB41-93FC981EE0CB}"/>
              </a:ext>
            </a:extLst>
          </p:cNvPr>
          <p:cNvSpPr txBox="1">
            <a:spLocks/>
          </p:cNvSpPr>
          <p:nvPr/>
        </p:nvSpPr>
        <p:spPr>
          <a:xfrm>
            <a:off x="4607513" y="571097"/>
            <a:ext cx="4445426" cy="204690"/>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（２）災害支援協定の締結・充実及び実効性向上</a:t>
            </a:r>
          </a:p>
        </p:txBody>
      </p:sp>
      <p:sp>
        <p:nvSpPr>
          <p:cNvPr id="51" name="コンテンツ プレースホルダー 2">
            <a:extLst>
              <a:ext uri="{FF2B5EF4-FFF2-40B4-BE49-F238E27FC236}">
                <a16:creationId xmlns:a16="http://schemas.microsoft.com/office/drawing/2014/main" id="{3CF6376F-D003-0B5E-555B-5A3DFF9F7E61}"/>
              </a:ext>
            </a:extLst>
          </p:cNvPr>
          <p:cNvSpPr txBox="1">
            <a:spLocks/>
          </p:cNvSpPr>
          <p:nvPr/>
        </p:nvSpPr>
        <p:spPr>
          <a:xfrm>
            <a:off x="4600582" y="799308"/>
            <a:ext cx="4411283" cy="458705"/>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災害支援協定の有効活用のため、関係者</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関係団体・他自治体</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との事前検討の深化や平時からの連携強化が重要。地方自治体は平時から他自治体や民間事業者等と連携の上、具体的な調整の結果を反映した災害支援協定を締結することが必要。</a:t>
            </a:r>
          </a:p>
        </p:txBody>
      </p:sp>
      <p:sp>
        <p:nvSpPr>
          <p:cNvPr id="52" name="コンテンツ プレースホルダー 2">
            <a:extLst>
              <a:ext uri="{FF2B5EF4-FFF2-40B4-BE49-F238E27FC236}">
                <a16:creationId xmlns:a16="http://schemas.microsoft.com/office/drawing/2014/main" id="{5B2F2749-A5D5-AE44-6AB9-0B90357F14FC}"/>
              </a:ext>
            </a:extLst>
          </p:cNvPr>
          <p:cNvSpPr txBox="1">
            <a:spLocks/>
          </p:cNvSpPr>
          <p:nvPr/>
        </p:nvSpPr>
        <p:spPr>
          <a:xfrm>
            <a:off x="4571013" y="1248409"/>
            <a:ext cx="4494813" cy="1160634"/>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1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地方自治体による協定の締結・充実及び締結先との連携強化や内容の適宜見直し</a:t>
            </a:r>
            <a:endParaRPr kumimoji="1" lang="en-US" altLang="ja-JP" sz="900" b="0" i="0" u="none" strike="noStrike" kern="1200" cap="none" spc="-1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4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地方自治体における協定締結に向けた検討事項や発災後の発動条件・手続等の整理・標準化</a:t>
            </a:r>
            <a:endParaRPr kumimoji="1" lang="en-US" altLang="ja-JP" sz="900" b="0" i="0" u="none" strike="noStrike" kern="1200" cap="none" spc="-4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協定に盛り込むべき事項を整理（仮置場の早期開設・運営、公費解体や広域処理に関する協力内容、締結先の関係者の役割等）の上、協定のひな形の具体化、各種指針等の改定</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協定締結促進に資するモデル事業の実施及び当該モデル事業で得られた成果の横展開</a:t>
            </a:r>
            <a:endPar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協定の締結推進を図る観点から、地方自治体による（災害廃棄物処理計画に基づく）災害支援協定の締結に関する制度化検討</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コンテンツ プレースホルダー 2">
            <a:extLst>
              <a:ext uri="{FF2B5EF4-FFF2-40B4-BE49-F238E27FC236}">
                <a16:creationId xmlns:a16="http://schemas.microsoft.com/office/drawing/2014/main" id="{A0D88E7C-246B-5B0A-07B1-EAD08C36925F}"/>
              </a:ext>
            </a:extLst>
          </p:cNvPr>
          <p:cNvSpPr txBox="1">
            <a:spLocks/>
          </p:cNvSpPr>
          <p:nvPr/>
        </p:nvSpPr>
        <p:spPr>
          <a:xfrm>
            <a:off x="4624584" y="3388134"/>
            <a:ext cx="4411283" cy="337519"/>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平時からの候補地選定と発災後速やかな設置、適切な管理が重要。また、片付けごみの回収に関し、都市化、高齢化等の地域事情を踏まえた回収方法の検討が必要。</a:t>
            </a:r>
          </a:p>
        </p:txBody>
      </p:sp>
      <p:sp>
        <p:nvSpPr>
          <p:cNvPr id="56" name="コンテンツ プレースホルダー 2">
            <a:extLst>
              <a:ext uri="{FF2B5EF4-FFF2-40B4-BE49-F238E27FC236}">
                <a16:creationId xmlns:a16="http://schemas.microsoft.com/office/drawing/2014/main" id="{6189DD4A-68DE-67AB-A8E3-584C3A029739}"/>
              </a:ext>
            </a:extLst>
          </p:cNvPr>
          <p:cNvSpPr txBox="1">
            <a:spLocks/>
          </p:cNvSpPr>
          <p:nvPr/>
        </p:nvSpPr>
        <p:spPr>
          <a:xfrm>
            <a:off x="4551634" y="3712389"/>
            <a:ext cx="4447622" cy="1190739"/>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平時からの住民への片付けごみ出しルール等の普及啓発と発災時の住民・ボランティアへの周知・広報等の事前準備の実施</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地方自治体・関係機関の連携強化により、仮置場候補地の選定を促進</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仮置場候補地の事前選定促進のため、各種指針等の充実やモデル事業等の実施</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仮置場への搬入・搬出管理手法を標準化</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地区集積所・戸別回収に関し、その管理・運営手法等の過去事例も含めた情報整理</a:t>
            </a:r>
            <a:endPar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ごみ出し等支援（ごみ出し困難者（高齢者等）支援含む）に関するボランティアとの連携方策の具体化・標準化</a:t>
            </a:r>
          </a:p>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コンテンツ プレースホルダー 2">
            <a:extLst>
              <a:ext uri="{FF2B5EF4-FFF2-40B4-BE49-F238E27FC236}">
                <a16:creationId xmlns:a16="http://schemas.microsoft.com/office/drawing/2014/main" id="{8E999572-6B71-A9C2-BF23-AB9888B164F9}"/>
              </a:ext>
            </a:extLst>
          </p:cNvPr>
          <p:cNvSpPr txBox="1">
            <a:spLocks/>
          </p:cNvSpPr>
          <p:nvPr/>
        </p:nvSpPr>
        <p:spPr>
          <a:xfrm>
            <a:off x="4624583" y="5328890"/>
            <a:ext cx="4411283" cy="197742"/>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平時から自治体による処理が困難な廃棄物は、事前の処理先確保等の対応が必要。</a:t>
            </a:r>
          </a:p>
        </p:txBody>
      </p:sp>
      <p:sp>
        <p:nvSpPr>
          <p:cNvPr id="58" name="コンテンツ プレースホルダー 2">
            <a:extLst>
              <a:ext uri="{FF2B5EF4-FFF2-40B4-BE49-F238E27FC236}">
                <a16:creationId xmlns:a16="http://schemas.microsoft.com/office/drawing/2014/main" id="{773E8443-CAA6-9954-1F47-6C0BAEFD2515}"/>
              </a:ext>
            </a:extLst>
          </p:cNvPr>
          <p:cNvSpPr txBox="1">
            <a:spLocks/>
          </p:cNvSpPr>
          <p:nvPr/>
        </p:nvSpPr>
        <p:spPr>
          <a:xfrm>
            <a:off x="4571013" y="5527111"/>
            <a:ext cx="4447622" cy="607139"/>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処理困難な廃棄物の仮置場等での分別に関する留意事項と取組事例の継続的周知</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処理困難な廃棄物の品目ごとの市町村の優良取組事例の収集・整理・横展開</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関係事業者・団体等との連携による、処理先の確保に関する取組の推進</a:t>
            </a:r>
          </a:p>
        </p:txBody>
      </p:sp>
      <p:sp>
        <p:nvSpPr>
          <p:cNvPr id="2" name="テキスト ボックス 1">
            <a:extLst>
              <a:ext uri="{FF2B5EF4-FFF2-40B4-BE49-F238E27FC236}">
                <a16:creationId xmlns:a16="http://schemas.microsoft.com/office/drawing/2014/main" id="{80243A15-89BA-F1B6-1939-8B895D7E7853}"/>
              </a:ext>
            </a:extLst>
          </p:cNvPr>
          <p:cNvSpPr txBox="1"/>
          <p:nvPr/>
        </p:nvSpPr>
        <p:spPr>
          <a:xfrm>
            <a:off x="8783386" y="6456424"/>
            <a:ext cx="307884" cy="326585"/>
          </a:xfrm>
          <a:prstGeom prst="rect">
            <a:avLst/>
          </a:prstGeom>
          <a:noFill/>
        </p:spPr>
        <p:txBody>
          <a:bodyPr wrap="none" lIns="0" tIns="0" rIns="0" bIns="0" rtlCol="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165108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0376-7853-1350-0096-39677FDC1BFE}"/>
            </a:ext>
          </a:extLst>
        </p:cNvPr>
        <p:cNvGrpSpPr/>
        <p:nvPr/>
      </p:nvGrpSpPr>
      <p:grpSpPr>
        <a:xfrm>
          <a:off x="0" y="0"/>
          <a:ext cx="0" cy="0"/>
          <a:chOff x="0" y="0"/>
          <a:chExt cx="0" cy="0"/>
        </a:xfrm>
      </p:grpSpPr>
      <p:sp>
        <p:nvSpPr>
          <p:cNvPr id="45" name="コンテンツ プレースホルダー 2">
            <a:extLst>
              <a:ext uri="{FF2B5EF4-FFF2-40B4-BE49-F238E27FC236}">
                <a16:creationId xmlns:a16="http://schemas.microsoft.com/office/drawing/2014/main" id="{B1645B1F-841F-DF74-0DC0-C6D41B780D19}"/>
              </a:ext>
            </a:extLst>
          </p:cNvPr>
          <p:cNvSpPr txBox="1">
            <a:spLocks/>
          </p:cNvSpPr>
          <p:nvPr/>
        </p:nvSpPr>
        <p:spPr>
          <a:xfrm>
            <a:off x="28390" y="3119097"/>
            <a:ext cx="9051007" cy="3708000"/>
          </a:xfrm>
          <a:prstGeom prst="rect">
            <a:avLst/>
          </a:prstGeom>
          <a:no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39" name="コンテンツ プレースホルダー 2">
            <a:extLst>
              <a:ext uri="{FF2B5EF4-FFF2-40B4-BE49-F238E27FC236}">
                <a16:creationId xmlns:a16="http://schemas.microsoft.com/office/drawing/2014/main" id="{27CD90E6-D194-27B2-EB53-8BD46376BC2F}"/>
              </a:ext>
            </a:extLst>
          </p:cNvPr>
          <p:cNvSpPr txBox="1">
            <a:spLocks/>
          </p:cNvSpPr>
          <p:nvPr/>
        </p:nvSpPr>
        <p:spPr>
          <a:xfrm>
            <a:off x="23450" y="542193"/>
            <a:ext cx="9041666" cy="2340000"/>
          </a:xfrm>
          <a:prstGeom prst="rect">
            <a:avLst/>
          </a:prstGeom>
          <a:no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22" name="コンテンツ プレースホルダー 2">
            <a:extLst>
              <a:ext uri="{FF2B5EF4-FFF2-40B4-BE49-F238E27FC236}">
                <a16:creationId xmlns:a16="http://schemas.microsoft.com/office/drawing/2014/main" id="{2FDDBC0E-9EFD-6034-AD62-D682E345D47C}"/>
              </a:ext>
            </a:extLst>
          </p:cNvPr>
          <p:cNvSpPr txBox="1">
            <a:spLocks/>
          </p:cNvSpPr>
          <p:nvPr/>
        </p:nvSpPr>
        <p:spPr>
          <a:xfrm>
            <a:off x="0" y="0"/>
            <a:ext cx="9144000" cy="324000"/>
          </a:xfrm>
          <a:prstGeom prst="rect">
            <a:avLst/>
          </a:prstGeom>
          <a:solidFill>
            <a:schemeClr val="accent6">
              <a:lumMod val="50000"/>
            </a:schemeClr>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第３章　今後の巨大地震や集中豪雨等の発生に備えた更なる災害廃棄物対策の方向性と取組事項</a:t>
            </a:r>
          </a:p>
        </p:txBody>
      </p:sp>
      <p:sp>
        <p:nvSpPr>
          <p:cNvPr id="28" name="正方形/長方形 27">
            <a:extLst>
              <a:ext uri="{FF2B5EF4-FFF2-40B4-BE49-F238E27FC236}">
                <a16:creationId xmlns:a16="http://schemas.microsoft.com/office/drawing/2014/main" id="{E650D12F-4A48-8C77-366F-E386992668E8}"/>
              </a:ext>
            </a:extLst>
          </p:cNvPr>
          <p:cNvSpPr/>
          <p:nvPr/>
        </p:nvSpPr>
        <p:spPr>
          <a:xfrm>
            <a:off x="34828" y="350926"/>
            <a:ext cx="9036000" cy="17715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３ー３　損壊家屋等の解体工事実施体制の早期確立</a:t>
            </a:r>
          </a:p>
        </p:txBody>
      </p:sp>
      <p:sp>
        <p:nvSpPr>
          <p:cNvPr id="29" name="正方形/長方形 28">
            <a:extLst>
              <a:ext uri="{FF2B5EF4-FFF2-40B4-BE49-F238E27FC236}">
                <a16:creationId xmlns:a16="http://schemas.microsoft.com/office/drawing/2014/main" id="{5AABD5CE-4924-2276-EB79-C19C42F4BD3C}"/>
              </a:ext>
            </a:extLst>
          </p:cNvPr>
          <p:cNvSpPr/>
          <p:nvPr/>
        </p:nvSpPr>
        <p:spPr>
          <a:xfrm>
            <a:off x="47273" y="2915875"/>
            <a:ext cx="9032124" cy="19078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３ー４　大量に発生する災害廃棄物の処理体制の早期確立</a:t>
            </a:r>
          </a:p>
        </p:txBody>
      </p:sp>
      <p:sp>
        <p:nvSpPr>
          <p:cNvPr id="32" name="コンテンツ プレースホルダー 2">
            <a:extLst>
              <a:ext uri="{FF2B5EF4-FFF2-40B4-BE49-F238E27FC236}">
                <a16:creationId xmlns:a16="http://schemas.microsoft.com/office/drawing/2014/main" id="{7C98B6A5-4E0A-79FC-5ED1-0B6F5D6A1674}"/>
              </a:ext>
            </a:extLst>
          </p:cNvPr>
          <p:cNvSpPr txBox="1">
            <a:spLocks/>
          </p:cNvSpPr>
          <p:nvPr/>
        </p:nvSpPr>
        <p:spPr>
          <a:xfrm>
            <a:off x="37444" y="566277"/>
            <a:ext cx="4452723" cy="191861"/>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（１）公費解体等に係る事務の更なる円滑化</a:t>
            </a:r>
          </a:p>
        </p:txBody>
      </p:sp>
      <p:sp>
        <p:nvSpPr>
          <p:cNvPr id="34" name="コンテンツ プレースホルダー 2">
            <a:extLst>
              <a:ext uri="{FF2B5EF4-FFF2-40B4-BE49-F238E27FC236}">
                <a16:creationId xmlns:a16="http://schemas.microsoft.com/office/drawing/2014/main" id="{45AF3078-0A3F-47B8-005B-BC71B8BF2584}"/>
              </a:ext>
            </a:extLst>
          </p:cNvPr>
          <p:cNvSpPr txBox="1">
            <a:spLocks/>
          </p:cNvSpPr>
          <p:nvPr/>
        </p:nvSpPr>
        <p:spPr>
          <a:xfrm>
            <a:off x="46497" y="3139371"/>
            <a:ext cx="4428000" cy="172224"/>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（１）広域処理に必要な基礎情報の整備・共有</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コンテンツ プレースホルダー 2">
            <a:extLst>
              <a:ext uri="{FF2B5EF4-FFF2-40B4-BE49-F238E27FC236}">
                <a16:creationId xmlns:a16="http://schemas.microsoft.com/office/drawing/2014/main" id="{83FD47CD-AC9C-BAEB-0B7D-5354E948BB01}"/>
              </a:ext>
            </a:extLst>
          </p:cNvPr>
          <p:cNvSpPr txBox="1">
            <a:spLocks/>
          </p:cNvSpPr>
          <p:nvPr/>
        </p:nvSpPr>
        <p:spPr>
          <a:xfrm>
            <a:off x="34828" y="4493766"/>
            <a:ext cx="4457603" cy="181334"/>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（２）適正処理を前提とした廃棄物処理の災害時特例等の活用・拡充</a:t>
            </a:r>
          </a:p>
        </p:txBody>
      </p:sp>
      <p:sp>
        <p:nvSpPr>
          <p:cNvPr id="36" name="コンテンツ プレースホルダー 2">
            <a:extLst>
              <a:ext uri="{FF2B5EF4-FFF2-40B4-BE49-F238E27FC236}">
                <a16:creationId xmlns:a16="http://schemas.microsoft.com/office/drawing/2014/main" id="{6B767BAB-72F2-1E8B-F667-A762515C4511}"/>
              </a:ext>
            </a:extLst>
          </p:cNvPr>
          <p:cNvSpPr txBox="1">
            <a:spLocks/>
          </p:cNvSpPr>
          <p:nvPr/>
        </p:nvSpPr>
        <p:spPr>
          <a:xfrm>
            <a:off x="4642875" y="3156433"/>
            <a:ext cx="4428000" cy="181334"/>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（３）事前検討・調整による発災時の迅速・円滑な広域処理の推進</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コンテンツ プレースホルダー 2">
            <a:extLst>
              <a:ext uri="{FF2B5EF4-FFF2-40B4-BE49-F238E27FC236}">
                <a16:creationId xmlns:a16="http://schemas.microsoft.com/office/drawing/2014/main" id="{0E429B5A-FB82-81B8-3138-EB300C89851F}"/>
              </a:ext>
            </a:extLst>
          </p:cNvPr>
          <p:cNvSpPr txBox="1">
            <a:spLocks/>
          </p:cNvSpPr>
          <p:nvPr/>
        </p:nvSpPr>
        <p:spPr>
          <a:xfrm>
            <a:off x="2561" y="1003693"/>
            <a:ext cx="4471936" cy="1065531"/>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ts val="1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各種マニュアル等の必要に応じた改定、地方自治体・関係団体等への周知</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ts val="1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公費解体に関する手続の標準化、申請様式の統一化</a:t>
            </a:r>
          </a:p>
          <a:p>
            <a:pPr marL="90488" marR="0" lvl="0" indent="-90488" algn="l" defTabSz="914400" rtl="0" eaLnBrk="1" fontAlgn="auto" latinLnBrk="0" hangingPunct="1">
              <a:lnSpc>
                <a:spcPts val="1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地方自治体における公費解体業務の要綱等の事前整備</a:t>
            </a:r>
          </a:p>
          <a:p>
            <a:pPr marL="90488" marR="0" lvl="0" indent="-90488" algn="l" defTabSz="914400" rtl="0" eaLnBrk="1" fontAlgn="auto" latinLnBrk="0" hangingPunct="1">
              <a:lnSpc>
                <a:spcPts val="1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被災者等の負担軽減の観点から、公費解体申請書類・手続等の円滑化・効率化</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ts val="1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関係省庁等と連携し、家屋被害調査・罹災証明と公費解体申請手続との連携を推進</a:t>
            </a:r>
            <a:endPar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ts val="1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等と連携し、巨大地震等に備え、倒壊家屋等の解体や解体により生じる廃棄物の処理に係る事務の円滑化（関係者同意等を含む）の検討（なお、倒壊家屋等の解体に係る関係者同意等や貴重品等については、家屋等の所有権に関する慎重な配慮・検討が別途必要である）</a:t>
            </a:r>
          </a:p>
        </p:txBody>
      </p:sp>
      <p:sp>
        <p:nvSpPr>
          <p:cNvPr id="40" name="コンテンツ プレースホルダー 2">
            <a:extLst>
              <a:ext uri="{FF2B5EF4-FFF2-40B4-BE49-F238E27FC236}">
                <a16:creationId xmlns:a16="http://schemas.microsoft.com/office/drawing/2014/main" id="{3B7D0496-1091-0944-411A-DAC6F5E31D8C}"/>
              </a:ext>
            </a:extLst>
          </p:cNvPr>
          <p:cNvSpPr txBox="1">
            <a:spLocks/>
          </p:cNvSpPr>
          <p:nvPr/>
        </p:nvSpPr>
        <p:spPr>
          <a:xfrm>
            <a:off x="78884" y="769993"/>
            <a:ext cx="4411283" cy="280181"/>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公費解体の申請受付や解体工事の発注作業等、多くの人員が必要となることから、公費解体やそれにより生じる解体廃棄物に係る事務の円滑化が必要。</a:t>
            </a:r>
          </a:p>
        </p:txBody>
      </p:sp>
      <p:sp>
        <p:nvSpPr>
          <p:cNvPr id="46" name="コンテンツ プレースホルダー 2">
            <a:extLst>
              <a:ext uri="{FF2B5EF4-FFF2-40B4-BE49-F238E27FC236}">
                <a16:creationId xmlns:a16="http://schemas.microsoft.com/office/drawing/2014/main" id="{55FD50BE-1A79-D548-740C-3E817359E52F}"/>
              </a:ext>
            </a:extLst>
          </p:cNvPr>
          <p:cNvSpPr txBox="1">
            <a:spLocks/>
          </p:cNvSpPr>
          <p:nvPr/>
        </p:nvSpPr>
        <p:spPr>
          <a:xfrm>
            <a:off x="69831" y="3340544"/>
            <a:ext cx="4411283" cy="289953"/>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広域処理にあたっては、受入施設の基礎情報等を整理が必要。また、災害廃棄物処理の再生利用による最終処分の負荷低減、処理費用の低減化等も重要。</a:t>
            </a:r>
          </a:p>
        </p:txBody>
      </p:sp>
      <p:sp>
        <p:nvSpPr>
          <p:cNvPr id="48" name="コンテンツ プレースホルダー 2">
            <a:extLst>
              <a:ext uri="{FF2B5EF4-FFF2-40B4-BE49-F238E27FC236}">
                <a16:creationId xmlns:a16="http://schemas.microsoft.com/office/drawing/2014/main" id="{BB2E8181-F023-7419-5CF7-0037E9A9C541}"/>
              </a:ext>
            </a:extLst>
          </p:cNvPr>
          <p:cNvSpPr txBox="1">
            <a:spLocks/>
          </p:cNvSpPr>
          <p:nvPr/>
        </p:nvSpPr>
        <p:spPr>
          <a:xfrm>
            <a:off x="28327" y="3612007"/>
            <a:ext cx="4447622" cy="861621"/>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8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各都道府県における既存廃棄物処理体制の把握、災害廃棄物処理可能量の推計、集約（再掲）</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各都道府県における各種輸送手段の規模情報（道路輸送：大型貨物車、海上輸送：船舶、鉄道輸送：貨物コンテナ等）の把握</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コンクリートがらの再生利用に関し、各種知見の整理・内容の充実化を検討し、各種指針等へ反映</a:t>
            </a:r>
            <a:endPar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上記以外の他の品目の再生利用に関する事例・知見の集積・整理し、事例集等へ反映</a:t>
            </a:r>
          </a:p>
        </p:txBody>
      </p:sp>
      <p:sp>
        <p:nvSpPr>
          <p:cNvPr id="49" name="コンテンツ プレースホルダー 2">
            <a:extLst>
              <a:ext uri="{FF2B5EF4-FFF2-40B4-BE49-F238E27FC236}">
                <a16:creationId xmlns:a16="http://schemas.microsoft.com/office/drawing/2014/main" id="{8A437395-9D68-36F0-CA76-B7E98A83729C}"/>
              </a:ext>
            </a:extLst>
          </p:cNvPr>
          <p:cNvSpPr txBox="1">
            <a:spLocks/>
          </p:cNvSpPr>
          <p:nvPr/>
        </p:nvSpPr>
        <p:spPr>
          <a:xfrm>
            <a:off x="65076" y="4697172"/>
            <a:ext cx="4411283" cy="167010"/>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年改正法により講じられた廃棄物処理施設の特例措置の活用・拡充が必要。</a:t>
            </a:r>
          </a:p>
        </p:txBody>
      </p:sp>
      <p:sp>
        <p:nvSpPr>
          <p:cNvPr id="50" name="コンテンツ プレースホルダー 2">
            <a:extLst>
              <a:ext uri="{FF2B5EF4-FFF2-40B4-BE49-F238E27FC236}">
                <a16:creationId xmlns:a16="http://schemas.microsoft.com/office/drawing/2014/main" id="{BACDD1CD-0C61-9881-D4C8-858C1AB58E5D}"/>
              </a:ext>
            </a:extLst>
          </p:cNvPr>
          <p:cNvSpPr txBox="1">
            <a:spLocks/>
          </p:cNvSpPr>
          <p:nvPr/>
        </p:nvSpPr>
        <p:spPr>
          <a:xfrm>
            <a:off x="4607513" y="561693"/>
            <a:ext cx="4445426" cy="200459"/>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（２）解体工事の適正かつ迅速・円滑な実施</a:t>
            </a:r>
          </a:p>
        </p:txBody>
      </p:sp>
      <p:sp>
        <p:nvSpPr>
          <p:cNvPr id="51" name="コンテンツ プレースホルダー 2">
            <a:extLst>
              <a:ext uri="{FF2B5EF4-FFF2-40B4-BE49-F238E27FC236}">
                <a16:creationId xmlns:a16="http://schemas.microsoft.com/office/drawing/2014/main" id="{29668C44-1505-E9FD-9666-4F804F7ED511}"/>
              </a:ext>
            </a:extLst>
          </p:cNvPr>
          <p:cNvSpPr txBox="1">
            <a:spLocks/>
          </p:cNvSpPr>
          <p:nvPr/>
        </p:nvSpPr>
        <p:spPr>
          <a:xfrm>
            <a:off x="4600582" y="780152"/>
            <a:ext cx="4411283" cy="295154"/>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解体工事のプロセスの見える化やアスベスト対策等の適切な環境対策による、適正かつ迅速な解体工事の実施が必要。</a:t>
            </a:r>
          </a:p>
        </p:txBody>
      </p:sp>
      <p:sp>
        <p:nvSpPr>
          <p:cNvPr id="52" name="コンテンツ プレースホルダー 2">
            <a:extLst>
              <a:ext uri="{FF2B5EF4-FFF2-40B4-BE49-F238E27FC236}">
                <a16:creationId xmlns:a16="http://schemas.microsoft.com/office/drawing/2014/main" id="{C9B93FA2-E172-B961-465C-1FC998D67920}"/>
              </a:ext>
            </a:extLst>
          </p:cNvPr>
          <p:cNvSpPr txBox="1">
            <a:spLocks/>
          </p:cNvSpPr>
          <p:nvPr/>
        </p:nvSpPr>
        <p:spPr>
          <a:xfrm>
            <a:off x="4552782" y="1048016"/>
            <a:ext cx="4494813" cy="1021208"/>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発災後の初動期における二次災害防止等の応急措置のための緊急的な家屋等解体の調査や解体工事の速やかな実施のための体制・仕組み等の構築</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公費解体申請から工事前調整、解体工事までの一連の工程全体の円滑な実施のための基礎データ共有・進捗管理等に必要なシステム・ツール等の整備・構築</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地図データの活用等により、解体工事の面的かつ効果的・効率的な実施手法の確立</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解体工事等における環境対策</a:t>
            </a:r>
            <a:r>
              <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アスベスト対策等</a:t>
            </a:r>
            <a:r>
              <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について、関係省庁等と連携して対応</a:t>
            </a:r>
          </a:p>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コンテンツ プレースホルダー 2">
            <a:extLst>
              <a:ext uri="{FF2B5EF4-FFF2-40B4-BE49-F238E27FC236}">
                <a16:creationId xmlns:a16="http://schemas.microsoft.com/office/drawing/2014/main" id="{C362B6AA-3DCB-7EA7-545F-2252A07EA7F9}"/>
              </a:ext>
            </a:extLst>
          </p:cNvPr>
          <p:cNvSpPr txBox="1">
            <a:spLocks/>
          </p:cNvSpPr>
          <p:nvPr/>
        </p:nvSpPr>
        <p:spPr>
          <a:xfrm>
            <a:off x="4644955" y="3366719"/>
            <a:ext cx="4411283" cy="300462"/>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市町村の体制が不足する場合には、都道府県、国が市町村を支援したり、地域ブロックを超える連携に関して平時からの検討が重要。</a:t>
            </a:r>
          </a:p>
        </p:txBody>
      </p:sp>
      <p:sp>
        <p:nvSpPr>
          <p:cNvPr id="56" name="コンテンツ プレースホルダー 2">
            <a:extLst>
              <a:ext uri="{FF2B5EF4-FFF2-40B4-BE49-F238E27FC236}">
                <a16:creationId xmlns:a16="http://schemas.microsoft.com/office/drawing/2014/main" id="{8385D521-2462-77F6-B2AC-1C38E7A6E4EB}"/>
              </a:ext>
            </a:extLst>
          </p:cNvPr>
          <p:cNvSpPr txBox="1">
            <a:spLocks/>
          </p:cNvSpPr>
          <p:nvPr/>
        </p:nvSpPr>
        <p:spPr>
          <a:xfrm>
            <a:off x="4591474" y="3647373"/>
            <a:ext cx="4447622" cy="1190739"/>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巨大地震における災害廃棄物処理シナリオ（仮置場確保面積、仮設を含む中間処理施設数（再生利用含む）、広域処理に係る輸送手段及び最終処分場の確保等）の更なる具体化の検討</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災時における都道府県の役割・事前準備（県関係事業者･団体との災害支援協定、管内市町村からの事務受託、災害廃棄物処理実行計画（解体計画含む）の策定、県内・周辺県との広域調整など）について、より具体化・明確化</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災時における地域ブロック協議会の役割・事前準備（地域ブロック内の広域処理調整、地域ブロック内の自治体からの応援職員派遣、隣接する地域ブロックとの広域調整など）について、より具体化・明確化</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大規模災害時における仮設処理施設の整備のための国有地・都道府県有地など市町村有地以外も含めた候補地の選定に関するモデル事業の実施と事例の横展開</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上記シナリオ等の成果について、災害廃棄物対策指針・大規模災害発生時における災害廃棄物対策行動指針及び各種技術資料・マニュアル・手引き等へ反映</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地方自治体は、上記指針等を活用し、広域処理に関する関係機関等との事前調整の実施や、災害廃棄物処理計画・災害支援協定等に内容を反映</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大規模災害時の地域ブロック間の広域調整に関する柔軟な対応・運用を検討</a:t>
            </a:r>
          </a:p>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コンテンツ プレースホルダー 2">
            <a:extLst>
              <a:ext uri="{FF2B5EF4-FFF2-40B4-BE49-F238E27FC236}">
                <a16:creationId xmlns:a16="http://schemas.microsoft.com/office/drawing/2014/main" id="{E27685A0-4B14-4796-AC92-90CC8B888DD3}"/>
              </a:ext>
            </a:extLst>
          </p:cNvPr>
          <p:cNvSpPr txBox="1">
            <a:spLocks/>
          </p:cNvSpPr>
          <p:nvPr/>
        </p:nvSpPr>
        <p:spPr>
          <a:xfrm>
            <a:off x="31996" y="2267520"/>
            <a:ext cx="9033120" cy="137628"/>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（３）復旧・復興施策との連携</a:t>
            </a:r>
          </a:p>
        </p:txBody>
      </p:sp>
      <p:sp>
        <p:nvSpPr>
          <p:cNvPr id="5" name="コンテンツ プレースホルダー 2">
            <a:extLst>
              <a:ext uri="{FF2B5EF4-FFF2-40B4-BE49-F238E27FC236}">
                <a16:creationId xmlns:a16="http://schemas.microsoft.com/office/drawing/2014/main" id="{75960A39-6960-8312-45C1-63F5EE3BB985}"/>
              </a:ext>
            </a:extLst>
          </p:cNvPr>
          <p:cNvSpPr txBox="1">
            <a:spLocks/>
          </p:cNvSpPr>
          <p:nvPr/>
        </p:nvSpPr>
        <p:spPr>
          <a:xfrm>
            <a:off x="4544283" y="2352196"/>
            <a:ext cx="4494813" cy="487913"/>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関係省庁等と連携し、被災自治体における公費解体計画と復興計画との関係・連携に関する検討、整理</a:t>
            </a:r>
            <a:endParaRPr kumimoji="1" lang="en-US" altLang="ja-JP"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関係省庁等と連携し、損壊家屋等の修繕対策との連携の検討</a:t>
            </a:r>
            <a:endPar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関係省庁等と連携し、平時における空き家対策との連携の検討</a:t>
            </a:r>
          </a:p>
        </p:txBody>
      </p:sp>
      <p:sp>
        <p:nvSpPr>
          <p:cNvPr id="6" name="コンテンツ プレースホルダー 2">
            <a:extLst>
              <a:ext uri="{FF2B5EF4-FFF2-40B4-BE49-F238E27FC236}">
                <a16:creationId xmlns:a16="http://schemas.microsoft.com/office/drawing/2014/main" id="{BA9B53DA-1B2F-741E-41CC-AD438D3C82C6}"/>
              </a:ext>
            </a:extLst>
          </p:cNvPr>
          <p:cNvSpPr txBox="1">
            <a:spLocks/>
          </p:cNvSpPr>
          <p:nvPr/>
        </p:nvSpPr>
        <p:spPr>
          <a:xfrm>
            <a:off x="87812" y="2439539"/>
            <a:ext cx="4411283" cy="295154"/>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損壊家屋等の修繕やその後の復興計画との関係など、復興までの見通しを含めて住民に情報を提供しつつ、復旧・復興とも連動させながら解体工事を進めていくことが必要。</a:t>
            </a:r>
          </a:p>
        </p:txBody>
      </p:sp>
      <p:sp>
        <p:nvSpPr>
          <p:cNvPr id="8" name="コンテンツ プレースホルダー 2">
            <a:extLst>
              <a:ext uri="{FF2B5EF4-FFF2-40B4-BE49-F238E27FC236}">
                <a16:creationId xmlns:a16="http://schemas.microsoft.com/office/drawing/2014/main" id="{E605B88D-5A49-5ECE-9AEE-FEBD7FE5C0FE}"/>
              </a:ext>
            </a:extLst>
          </p:cNvPr>
          <p:cNvSpPr txBox="1">
            <a:spLocks/>
          </p:cNvSpPr>
          <p:nvPr/>
        </p:nvSpPr>
        <p:spPr>
          <a:xfrm>
            <a:off x="36198" y="4837884"/>
            <a:ext cx="4462897" cy="195221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a:t>
            </a:r>
            <a:r>
              <a:rPr kumimoji="1" lang="en-US" altLang="ja-JP"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既存の災害時特例の活用促進</a:t>
            </a:r>
            <a:endParaRPr kumimoji="1" lang="en-US" altLang="ja-JP"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産業廃棄物処理施設の設置者に係る一般廃棄物処理施設の設置に係る災害時特例</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廃棄物処理法第</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条の２の５第２項</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内容・活用事例の周知、事前の活用検討・準備の促進</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一般廃棄物処理の委託基準</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再委託</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に係る災害時特例</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廃棄物処理法施行令第４条第３号</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の内容・活用事例の周知、手引き等の策定・周知による</a:t>
            </a:r>
            <a:r>
              <a:rPr kumimoji="1" lang="ja-JP" altLang="en-US"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事前の活用検討・準備の促進</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1" lang="ja-JP" altLang="en-US"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２）災害時特例の拡充検討</a:t>
            </a:r>
            <a:endParaRPr kumimoji="1" lang="en-US" altLang="ja-JP" sz="9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同法第</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条の２の５第２項の活用が困難な事例</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廃棄物処理法第</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条許可対象の産業廃棄物処理施設以外の処理施設の活用</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、同令第４条第３号の活用が困難な事例の整理、特例の拡充</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既存の民間廃棄物処理施設等の最大限活用及び協定の活用促進の観点から、協定に基づき自治体から委託を受けた事業者等の</a:t>
            </a:r>
            <a:r>
              <a:rPr kumimoji="1" lang="ja-JP" altLang="en-US"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災害廃棄物処理に対する各種災害時特例の適用検討</a:t>
            </a:r>
            <a:endParaRPr kumimoji="1" lang="en-US" altLang="ja-JP" sz="900" b="0" i="0" u="none" strike="noStrike" kern="1200" cap="none" spc="-10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既存の民間廃棄物最終処分場の最大限活用の観点から、災害廃棄物の受入容量の事前確保・活用に関する制度化・支援措置等の検討</a:t>
            </a:r>
          </a:p>
        </p:txBody>
      </p:sp>
      <p:sp>
        <p:nvSpPr>
          <p:cNvPr id="4" name="テキスト ボックス 3">
            <a:extLst>
              <a:ext uri="{FF2B5EF4-FFF2-40B4-BE49-F238E27FC236}">
                <a16:creationId xmlns:a16="http://schemas.microsoft.com/office/drawing/2014/main" id="{B44736E0-89CA-F654-F593-4268D306E274}"/>
              </a:ext>
            </a:extLst>
          </p:cNvPr>
          <p:cNvSpPr txBox="1"/>
          <p:nvPr/>
        </p:nvSpPr>
        <p:spPr>
          <a:xfrm>
            <a:off x="8783386" y="6456424"/>
            <a:ext cx="307884" cy="326585"/>
          </a:xfrm>
          <a:prstGeom prst="rect">
            <a:avLst/>
          </a:prstGeom>
          <a:noFill/>
        </p:spPr>
        <p:txBody>
          <a:bodyPr wrap="none" lIns="0" tIns="0" rIns="0" bIns="0" rtlCol="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20053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C1067-C431-1933-A6BD-491E392482EF}"/>
            </a:ext>
          </a:extLst>
        </p:cNvPr>
        <p:cNvGrpSpPr/>
        <p:nvPr/>
      </p:nvGrpSpPr>
      <p:grpSpPr>
        <a:xfrm>
          <a:off x="0" y="0"/>
          <a:ext cx="0" cy="0"/>
          <a:chOff x="0" y="0"/>
          <a:chExt cx="0" cy="0"/>
        </a:xfrm>
      </p:grpSpPr>
      <p:sp>
        <p:nvSpPr>
          <p:cNvPr id="9" name="コンテンツ プレースホルダー 2">
            <a:extLst>
              <a:ext uri="{FF2B5EF4-FFF2-40B4-BE49-F238E27FC236}">
                <a16:creationId xmlns:a16="http://schemas.microsoft.com/office/drawing/2014/main" id="{7D44D102-83DC-A5EF-C554-D380AC4F3C2A}"/>
              </a:ext>
            </a:extLst>
          </p:cNvPr>
          <p:cNvSpPr txBox="1">
            <a:spLocks/>
          </p:cNvSpPr>
          <p:nvPr/>
        </p:nvSpPr>
        <p:spPr>
          <a:xfrm>
            <a:off x="39575" y="4644623"/>
            <a:ext cx="9031253" cy="2160000"/>
          </a:xfrm>
          <a:prstGeom prst="rect">
            <a:avLst/>
          </a:prstGeom>
          <a:no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39" name="コンテンツ プレースホルダー 2">
            <a:extLst>
              <a:ext uri="{FF2B5EF4-FFF2-40B4-BE49-F238E27FC236}">
                <a16:creationId xmlns:a16="http://schemas.microsoft.com/office/drawing/2014/main" id="{05920174-F4D0-1D11-2E31-99924D5745DC}"/>
              </a:ext>
            </a:extLst>
          </p:cNvPr>
          <p:cNvSpPr txBox="1">
            <a:spLocks/>
          </p:cNvSpPr>
          <p:nvPr/>
        </p:nvSpPr>
        <p:spPr>
          <a:xfrm>
            <a:off x="33061" y="518843"/>
            <a:ext cx="9041666" cy="3883384"/>
          </a:xfrm>
          <a:prstGeom prst="rect">
            <a:avLst/>
          </a:prstGeom>
          <a:no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22" name="コンテンツ プレースホルダー 2">
            <a:extLst>
              <a:ext uri="{FF2B5EF4-FFF2-40B4-BE49-F238E27FC236}">
                <a16:creationId xmlns:a16="http://schemas.microsoft.com/office/drawing/2014/main" id="{0EB8BA74-BCFA-2342-151F-1AB106C5DEDC}"/>
              </a:ext>
            </a:extLst>
          </p:cNvPr>
          <p:cNvSpPr txBox="1">
            <a:spLocks/>
          </p:cNvSpPr>
          <p:nvPr/>
        </p:nvSpPr>
        <p:spPr>
          <a:xfrm>
            <a:off x="0" y="0"/>
            <a:ext cx="9144000" cy="324000"/>
          </a:xfrm>
          <a:prstGeom prst="rect">
            <a:avLst/>
          </a:prstGeom>
          <a:solidFill>
            <a:schemeClr val="accent6">
              <a:lumMod val="50000"/>
            </a:schemeClr>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第３章　今後の巨大地震や集中豪雨等の発生に備えた更なる災害廃棄物対策の方向性と取組事項</a:t>
            </a:r>
          </a:p>
        </p:txBody>
      </p:sp>
      <p:sp>
        <p:nvSpPr>
          <p:cNvPr id="30" name="正方形/長方形 29">
            <a:extLst>
              <a:ext uri="{FF2B5EF4-FFF2-40B4-BE49-F238E27FC236}">
                <a16:creationId xmlns:a16="http://schemas.microsoft.com/office/drawing/2014/main" id="{33A0D771-C567-9864-EE41-3741FAF884DE}"/>
              </a:ext>
            </a:extLst>
          </p:cNvPr>
          <p:cNvSpPr/>
          <p:nvPr/>
        </p:nvSpPr>
        <p:spPr>
          <a:xfrm>
            <a:off x="34828" y="348084"/>
            <a:ext cx="9036000" cy="16091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３ー５　被災自治体等の災害廃棄物処理の支援・受援体制と横断的支援機能の早期確立</a:t>
            </a:r>
          </a:p>
        </p:txBody>
      </p:sp>
      <p:sp>
        <p:nvSpPr>
          <p:cNvPr id="31" name="正方形/長方形 30">
            <a:extLst>
              <a:ext uri="{FF2B5EF4-FFF2-40B4-BE49-F238E27FC236}">
                <a16:creationId xmlns:a16="http://schemas.microsoft.com/office/drawing/2014/main" id="{AAD90A71-940E-AD29-C867-5E8A7573B9E7}"/>
              </a:ext>
            </a:extLst>
          </p:cNvPr>
          <p:cNvSpPr/>
          <p:nvPr/>
        </p:nvSpPr>
        <p:spPr>
          <a:xfrm>
            <a:off x="55550" y="4435054"/>
            <a:ext cx="9005265" cy="18637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３ー６　巨大地震・集中豪雨等における災害廃棄物処理に関する知見・データ等の充実</a:t>
            </a:r>
          </a:p>
        </p:txBody>
      </p:sp>
      <p:sp>
        <p:nvSpPr>
          <p:cNvPr id="32" name="コンテンツ プレースホルダー 2">
            <a:extLst>
              <a:ext uri="{FF2B5EF4-FFF2-40B4-BE49-F238E27FC236}">
                <a16:creationId xmlns:a16="http://schemas.microsoft.com/office/drawing/2014/main" id="{3045DE62-D39E-5EAE-23A4-462FF1A2F088}"/>
              </a:ext>
            </a:extLst>
          </p:cNvPr>
          <p:cNvSpPr txBox="1">
            <a:spLocks/>
          </p:cNvSpPr>
          <p:nvPr/>
        </p:nvSpPr>
        <p:spPr>
          <a:xfrm>
            <a:off x="55550" y="548171"/>
            <a:ext cx="4452723" cy="186288"/>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（１）被災自治体への支援・受援の基盤となる情報・ツールの充実</a:t>
            </a:r>
          </a:p>
        </p:txBody>
      </p:sp>
      <p:sp>
        <p:nvSpPr>
          <p:cNvPr id="38" name="コンテンツ プレースホルダー 2">
            <a:extLst>
              <a:ext uri="{FF2B5EF4-FFF2-40B4-BE49-F238E27FC236}">
                <a16:creationId xmlns:a16="http://schemas.microsoft.com/office/drawing/2014/main" id="{63CEAF46-71AD-171C-0E2D-CD6B0B3D7A3D}"/>
              </a:ext>
            </a:extLst>
          </p:cNvPr>
          <p:cNvSpPr txBox="1">
            <a:spLocks/>
          </p:cNvSpPr>
          <p:nvPr/>
        </p:nvSpPr>
        <p:spPr>
          <a:xfrm>
            <a:off x="39575" y="1061013"/>
            <a:ext cx="4494812" cy="92758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地方自治体における各種基礎情報</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施設情報等</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の整理に関するデジタル化支援</a:t>
            </a: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デジタル技術を活用した災害廃棄物処理全般を管理する共通システム・ツール等の構築検討</a:t>
            </a: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上記にあたり、政府、自治体が管理する各種データとの連携による情報の充実化</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災害廃棄物処理の各フェーズにおける更なるデジタル技術等の活用検討</a:t>
            </a: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災害廃棄物処理・公費解体に関し、必要な契約書類等のひな形等の整理、提供</a:t>
            </a:r>
          </a:p>
        </p:txBody>
      </p:sp>
      <p:sp>
        <p:nvSpPr>
          <p:cNvPr id="40" name="コンテンツ プレースホルダー 2">
            <a:extLst>
              <a:ext uri="{FF2B5EF4-FFF2-40B4-BE49-F238E27FC236}">
                <a16:creationId xmlns:a16="http://schemas.microsoft.com/office/drawing/2014/main" id="{B80895F3-E451-30CB-2958-5103AF75AB6F}"/>
              </a:ext>
            </a:extLst>
          </p:cNvPr>
          <p:cNvSpPr txBox="1">
            <a:spLocks/>
          </p:cNvSpPr>
          <p:nvPr/>
        </p:nvSpPr>
        <p:spPr>
          <a:xfrm>
            <a:off x="69831" y="751887"/>
            <a:ext cx="4411283" cy="318387"/>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公費解体（申請受付～解体工事）や災害廃棄物処理（生活ごみ・し尿処理、片付けごみ対応、広域処理等）の多岐にわたる業務全体の事業管理の効率化・省力化が望まれる。</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コンテンツ プレースホルダー 2">
            <a:extLst>
              <a:ext uri="{FF2B5EF4-FFF2-40B4-BE49-F238E27FC236}">
                <a16:creationId xmlns:a16="http://schemas.microsoft.com/office/drawing/2014/main" id="{7C0624A3-5842-84AE-5447-49C45E77089E}"/>
              </a:ext>
            </a:extLst>
          </p:cNvPr>
          <p:cNvSpPr txBox="1">
            <a:spLocks/>
          </p:cNvSpPr>
          <p:nvPr/>
        </p:nvSpPr>
        <p:spPr>
          <a:xfrm>
            <a:off x="57078" y="1977050"/>
            <a:ext cx="4445426" cy="194636"/>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（２）被災自治体の支援・受援体制の確立・充実</a:t>
            </a:r>
          </a:p>
        </p:txBody>
      </p:sp>
      <p:sp>
        <p:nvSpPr>
          <p:cNvPr id="51" name="コンテンツ プレースホルダー 2">
            <a:extLst>
              <a:ext uri="{FF2B5EF4-FFF2-40B4-BE49-F238E27FC236}">
                <a16:creationId xmlns:a16="http://schemas.microsoft.com/office/drawing/2014/main" id="{8A4D9543-1177-3206-74EF-214D1F0C9184}"/>
              </a:ext>
            </a:extLst>
          </p:cNvPr>
          <p:cNvSpPr txBox="1">
            <a:spLocks/>
          </p:cNvSpPr>
          <p:nvPr/>
        </p:nvSpPr>
        <p:spPr>
          <a:xfrm>
            <a:off x="69119" y="2207281"/>
            <a:ext cx="4411283" cy="318387"/>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各種支援者の役割の明確化や被災自治体の段階的な自立化に向けた計画的な支援が必要。また、被災自治体における受援体制構築・強化が重要な課題。</a:t>
            </a:r>
          </a:p>
        </p:txBody>
      </p:sp>
      <p:sp>
        <p:nvSpPr>
          <p:cNvPr id="52" name="コンテンツ プレースホルダー 2">
            <a:extLst>
              <a:ext uri="{FF2B5EF4-FFF2-40B4-BE49-F238E27FC236}">
                <a16:creationId xmlns:a16="http://schemas.microsoft.com/office/drawing/2014/main" id="{24D325A0-0A9E-D26F-97FA-299752A07A5A}"/>
              </a:ext>
            </a:extLst>
          </p:cNvPr>
          <p:cNvSpPr txBox="1">
            <a:spLocks/>
          </p:cNvSpPr>
          <p:nvPr/>
        </p:nvSpPr>
        <p:spPr>
          <a:xfrm>
            <a:off x="33060" y="2515937"/>
            <a:ext cx="4520833" cy="188629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被災自治体の組織体制等に応じ、都道府県の役割・事前準備を具体化・明確化</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国の役割・事前準備の具体化・明確化</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被災自治体への早期支援立ち上げと段階的な自立化に向けた円滑な調整のための人的・技術的支援のパッケージ化</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支援者の役割分担、支援スケジュール等</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の検討</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関係省庁等と連携し、対口支援方式の導入や市区町村間での職員の共同活用制度等の検討</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被災自治体における災害廃棄物処理対応に必要な体制</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災害の規模等に応じた業務遂行必要人員、受援必要人員等</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の具体化・標準化</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地方自治体の廃棄物担当等に対する教育・研修の充実化</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幹部職員、実務を担う廃棄物担当等、職員のレベルに応じた支援・受援に関する育成・研修の標準カリキュラム等の作成、実施</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被災家屋からのごみ出し等について、ボランティアとの連携強化</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コンテンツ プレースホルダー 2">
            <a:extLst>
              <a:ext uri="{FF2B5EF4-FFF2-40B4-BE49-F238E27FC236}">
                <a16:creationId xmlns:a16="http://schemas.microsoft.com/office/drawing/2014/main" id="{24E6E2F5-C132-7EA5-84BC-FF66BBAA794D}"/>
              </a:ext>
            </a:extLst>
          </p:cNvPr>
          <p:cNvSpPr txBox="1">
            <a:spLocks/>
          </p:cNvSpPr>
          <p:nvPr/>
        </p:nvSpPr>
        <p:spPr>
          <a:xfrm>
            <a:off x="4594261" y="539545"/>
            <a:ext cx="4466554" cy="194636"/>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（３）現地支援者への環境整備等の支援</a:t>
            </a:r>
          </a:p>
        </p:txBody>
      </p:sp>
      <p:sp>
        <p:nvSpPr>
          <p:cNvPr id="3" name="コンテンツ プレースホルダー 2">
            <a:extLst>
              <a:ext uri="{FF2B5EF4-FFF2-40B4-BE49-F238E27FC236}">
                <a16:creationId xmlns:a16="http://schemas.microsoft.com/office/drawing/2014/main" id="{0E061010-78B3-6406-2376-DDAC3C707F40}"/>
              </a:ext>
            </a:extLst>
          </p:cNvPr>
          <p:cNvSpPr txBox="1">
            <a:spLocks/>
          </p:cNvSpPr>
          <p:nvPr/>
        </p:nvSpPr>
        <p:spPr>
          <a:xfrm>
            <a:off x="4626564" y="758003"/>
            <a:ext cx="4411283" cy="318387"/>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支援者への研修等を通じた支援力向上や、宿泊施設の確保など支援者の生活環境の整備、支援者同士の連携を進める平時からの取組などを実施する必要。</a:t>
            </a:r>
          </a:p>
        </p:txBody>
      </p:sp>
      <p:sp>
        <p:nvSpPr>
          <p:cNvPr id="4" name="コンテンツ プレースホルダー 2">
            <a:extLst>
              <a:ext uri="{FF2B5EF4-FFF2-40B4-BE49-F238E27FC236}">
                <a16:creationId xmlns:a16="http://schemas.microsoft.com/office/drawing/2014/main" id="{773B33E9-CF77-5D20-1E26-29171CDF58CB}"/>
              </a:ext>
            </a:extLst>
          </p:cNvPr>
          <p:cNvSpPr txBox="1">
            <a:spLocks/>
          </p:cNvSpPr>
          <p:nvPr/>
        </p:nvSpPr>
        <p:spPr>
          <a:xfrm>
            <a:off x="4518972" y="1057606"/>
            <a:ext cx="4494813" cy="897152"/>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en-US" altLang="ja-JP" sz="900" b="0" i="0" u="none" strike="noStrike" kern="1200" cap="none" spc="0" normalizeH="0" baseline="0" noProof="0" err="1">
                <a:ln>
                  <a:noFill/>
                </a:ln>
                <a:solidFill>
                  <a:prstClr val="black"/>
                </a:solidFill>
                <a:effectLst/>
                <a:uLnTx/>
                <a:uFillTx/>
                <a:latin typeface="Meiryo UI" panose="020B0604030504040204" pitchFamily="50" charset="-128"/>
                <a:ea typeface="Meiryo UI" panose="020B0604030504040204" pitchFamily="50" charset="-128"/>
                <a:cs typeface="+mn-cs"/>
              </a:rPr>
              <a:t>D.Waste</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-Net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の体制・機能拡充、平時の連携強化</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派遣時期・条件等の整理等）</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人材バンク）の充実（登録者拡充等）●現地作業場所・執務環境、宿泊施設等の確保</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支援活動の実績等の自治体・関係者への周知　●支援に関する諸条件を標準化</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支援者間の連携・調整・協力による災害廃棄物処理の実施を支援</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関係省庁と連携し、支援自治体の行政サービス低下防止のための施策</a:t>
            </a:r>
            <a:r>
              <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(OB</a:t>
            </a: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OG</a:t>
            </a: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活用等</a:t>
            </a:r>
            <a:r>
              <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の検討</a:t>
            </a:r>
          </a:p>
        </p:txBody>
      </p:sp>
      <p:sp>
        <p:nvSpPr>
          <p:cNvPr id="5" name="コンテンツ プレースホルダー 2">
            <a:extLst>
              <a:ext uri="{FF2B5EF4-FFF2-40B4-BE49-F238E27FC236}">
                <a16:creationId xmlns:a16="http://schemas.microsoft.com/office/drawing/2014/main" id="{F08F9AB9-4A5B-44BE-33E2-B534A76ED1B7}"/>
              </a:ext>
            </a:extLst>
          </p:cNvPr>
          <p:cNvSpPr txBox="1">
            <a:spLocks/>
          </p:cNvSpPr>
          <p:nvPr/>
        </p:nvSpPr>
        <p:spPr>
          <a:xfrm>
            <a:off x="4586067" y="1982597"/>
            <a:ext cx="4475456" cy="194636"/>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（４）被災自治体の横断的調整支援を担う専門支援機能の確立</a:t>
            </a:r>
          </a:p>
        </p:txBody>
      </p:sp>
      <p:sp>
        <p:nvSpPr>
          <p:cNvPr id="6" name="コンテンツ プレースホルダー 2">
            <a:extLst>
              <a:ext uri="{FF2B5EF4-FFF2-40B4-BE49-F238E27FC236}">
                <a16:creationId xmlns:a16="http://schemas.microsoft.com/office/drawing/2014/main" id="{69499F2C-BACA-3105-4408-E53BDEAE5424}"/>
              </a:ext>
            </a:extLst>
          </p:cNvPr>
          <p:cNvSpPr txBox="1">
            <a:spLocks/>
          </p:cNvSpPr>
          <p:nvPr/>
        </p:nvSpPr>
        <p:spPr>
          <a:xfrm>
            <a:off x="4641362" y="2198583"/>
            <a:ext cx="4411283" cy="454310"/>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災初期は各種対応に追われ、各種調整業務が一度に大量に発生することによる全体的なマネジメントの実施困難などが課題。公費解体・災害廃棄物処理に係る各種事務・調整支援を横断的に行う専門支援機能（機関）の確立が必要。</a:t>
            </a:r>
          </a:p>
        </p:txBody>
      </p:sp>
      <p:sp>
        <p:nvSpPr>
          <p:cNvPr id="8" name="コンテンツ プレースホルダー 2">
            <a:extLst>
              <a:ext uri="{FF2B5EF4-FFF2-40B4-BE49-F238E27FC236}">
                <a16:creationId xmlns:a16="http://schemas.microsoft.com/office/drawing/2014/main" id="{9DF6FC78-BF49-2F4F-BC09-6E6019EC2A11}"/>
              </a:ext>
            </a:extLst>
          </p:cNvPr>
          <p:cNvSpPr txBox="1">
            <a:spLocks/>
          </p:cNvSpPr>
          <p:nvPr/>
        </p:nvSpPr>
        <p:spPr>
          <a:xfrm>
            <a:off x="4594261" y="2637933"/>
            <a:ext cx="4494813" cy="103689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特に大規模災害時において被災自治体（市町村、都道府県（市町村から事務委託を受ける場合））が行う災害廃棄物処理・公費解体の事業監理、人的・技術的支援、広域調整を行う横断的専門支援機能・体制の整備（平時の備えと発災時対応の両方を含む）</a:t>
            </a:r>
            <a:endPar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想定される横断的専門機能の主な役割</a:t>
            </a:r>
            <a:r>
              <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90488" marR="0" lvl="0" indent="-90488"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発災後の初動における関係機関と連携した現地被害調査チームの編成、現地への派遣・調査</a:t>
            </a:r>
            <a:endPar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被災自治体の発注・施工管理業務、各種書類事務等、被災自治体の補助者・代行者として対応</a:t>
            </a:r>
            <a:endParaRPr kumimoji="1" lang="en-US" altLang="ja-JP" sz="900" b="0" i="0" u="none" strike="noStrike" kern="1200" cap="none" spc="-5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災害廃棄物処理の各フェーズ・工程に応じた技術支援、人的支援のマッチング・調整</a:t>
            </a:r>
            <a:endPar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平時における地方自治体各種対策、研修・訓練等に関する技術支援　等</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横断的専門機能に必要となる具備要件</a:t>
            </a:r>
            <a:r>
              <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90488" marR="0" lvl="0" indent="-90488"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廃棄物処理・公費解体に関する様々な技術的・専門的な知見・経験</a:t>
            </a:r>
            <a:endPar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多様な関係者・関係機関（自治体、事業者等）との調整に関する知見・能力</a:t>
            </a:r>
            <a:endPar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広域的な連携に関する知見・能力　等</a:t>
            </a:r>
          </a:p>
        </p:txBody>
      </p:sp>
      <p:sp>
        <p:nvSpPr>
          <p:cNvPr id="12" name="コンテンツ プレースホルダー 2">
            <a:extLst>
              <a:ext uri="{FF2B5EF4-FFF2-40B4-BE49-F238E27FC236}">
                <a16:creationId xmlns:a16="http://schemas.microsoft.com/office/drawing/2014/main" id="{0A29765D-26A5-D873-B0C7-4EE43BB49A4F}"/>
              </a:ext>
            </a:extLst>
          </p:cNvPr>
          <p:cNvSpPr txBox="1">
            <a:spLocks/>
          </p:cNvSpPr>
          <p:nvPr/>
        </p:nvSpPr>
        <p:spPr>
          <a:xfrm>
            <a:off x="48398" y="4671090"/>
            <a:ext cx="4452723" cy="186288"/>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（１）巨大地震・集中豪雨等に関する災害廃棄物処理に係る知見等の充実</a:t>
            </a:r>
          </a:p>
        </p:txBody>
      </p:sp>
      <p:sp>
        <p:nvSpPr>
          <p:cNvPr id="13" name="コンテンツ プレースホルダー 2">
            <a:extLst>
              <a:ext uri="{FF2B5EF4-FFF2-40B4-BE49-F238E27FC236}">
                <a16:creationId xmlns:a16="http://schemas.microsoft.com/office/drawing/2014/main" id="{66E21FA2-C280-1933-994E-D33BBC184099}"/>
              </a:ext>
            </a:extLst>
          </p:cNvPr>
          <p:cNvSpPr txBox="1">
            <a:spLocks/>
          </p:cNvSpPr>
          <p:nvPr/>
        </p:nvSpPr>
        <p:spPr>
          <a:xfrm>
            <a:off x="69119" y="4880568"/>
            <a:ext cx="4411283" cy="318387"/>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巨大地震・集中豪雨等に関する災害廃棄物処理に係る知見等の充実により、自治体の災害廃棄物対策の充実化、実効性向上が望まれる。</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8580F089-46FF-1B8C-C8CB-37EC65026870}"/>
              </a:ext>
            </a:extLst>
          </p:cNvPr>
          <p:cNvSpPr txBox="1">
            <a:spLocks/>
          </p:cNvSpPr>
          <p:nvPr/>
        </p:nvSpPr>
        <p:spPr>
          <a:xfrm>
            <a:off x="14342" y="5198955"/>
            <a:ext cx="4520833" cy="188629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巨大地震・集中豪雨等の発生後早期におけるデジタル技術等を活用した建物被害棟数及び災害廃棄物発生量の初期推計手法の確立と、近年の主な災害の各種データを踏まえた災害廃棄物発生量の推計式の精度検証と原単位等の更なる精度向上</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巨大地震における災害廃棄物処理シナリオの更なる具体化を検討（再掲）</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地震災害における災害廃棄物の知見</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災害廃棄物の組成割合の標準化等</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や豪雨災害を含む水害における片付けごみの知見</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片付けごみの組成割合・危険物種類の標準化等</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の充実</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避難所を含む生活ごみ・し尿の発生量の推計方法の改善、回収・運搬方法の最適化検討</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火災（地震災害に伴う火災を含む）により発生する災害廃棄物の組成割合や、災害廃棄物処理への火山灰の影響等に関する技術的検討</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関係省庁・関係部局と連携し、</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事前</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復興計画を踏まえた災害廃棄物処理の在り方の検討</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F4092D25-C937-0139-01B5-29B7B2AF2091}"/>
              </a:ext>
            </a:extLst>
          </p:cNvPr>
          <p:cNvSpPr txBox="1">
            <a:spLocks/>
          </p:cNvSpPr>
          <p:nvPr/>
        </p:nvSpPr>
        <p:spPr>
          <a:xfrm>
            <a:off x="4608092" y="4658683"/>
            <a:ext cx="4452723" cy="186288"/>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（２）各種知見等の指針・マニュアル類への反映と活用の促進</a:t>
            </a:r>
          </a:p>
        </p:txBody>
      </p:sp>
      <p:sp>
        <p:nvSpPr>
          <p:cNvPr id="16" name="コンテンツ プレースホルダー 2">
            <a:extLst>
              <a:ext uri="{FF2B5EF4-FFF2-40B4-BE49-F238E27FC236}">
                <a16:creationId xmlns:a16="http://schemas.microsoft.com/office/drawing/2014/main" id="{A822B58A-15D5-B5FF-6EB3-C27ACCF7B528}"/>
              </a:ext>
            </a:extLst>
          </p:cNvPr>
          <p:cNvSpPr txBox="1">
            <a:spLocks/>
          </p:cNvSpPr>
          <p:nvPr/>
        </p:nvSpPr>
        <p:spPr>
          <a:xfrm>
            <a:off x="4640844" y="4880568"/>
            <a:ext cx="4411283" cy="318387"/>
          </a:xfrm>
          <a:prstGeom prst="rect">
            <a:avLst/>
          </a:prstGeom>
          <a:solidFill>
            <a:schemeClr val="bg1">
              <a:lumMod val="95000"/>
            </a:schemeClr>
          </a:solidFill>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各種知見等を指針・マニュアル類へ反映し、これらを自治体が活用することで、自治体の策定・改定する災害廃棄物処理計画等の内容の充実化が望まれる。</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コンテンツ プレースホルダー 2">
            <a:extLst>
              <a:ext uri="{FF2B5EF4-FFF2-40B4-BE49-F238E27FC236}">
                <a16:creationId xmlns:a16="http://schemas.microsoft.com/office/drawing/2014/main" id="{6E4CF6D2-2E72-27E4-D01B-44ACA357D5A3}"/>
              </a:ext>
            </a:extLst>
          </p:cNvPr>
          <p:cNvSpPr txBox="1">
            <a:spLocks/>
          </p:cNvSpPr>
          <p:nvPr/>
        </p:nvSpPr>
        <p:spPr>
          <a:xfrm>
            <a:off x="4586067" y="5198955"/>
            <a:ext cx="4520833" cy="901042"/>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巨大地震・集中豪雨等の発生後早期におけるデジタル技術等を活用した建物被害棟数及び災害廃棄物発生量の初期推計手法の確立と、近年の主な災害の各種データを踏まえた災害廃棄物発生量の推計式の精度検証と原単位等の更なる精度向上</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地域ブロック協議会・都道府県での研修等を通じた、自治体における各種指針等の認知度向上、災害廃棄物処理計画及び災害支援協定等の策定・改定への活用促進</a:t>
            </a:r>
          </a:p>
          <a:p>
            <a:pPr marL="88900" marR="0" lvl="0" indent="-889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17A1B181-A51D-D16F-6DC2-68A037344C49}"/>
              </a:ext>
            </a:extLst>
          </p:cNvPr>
          <p:cNvSpPr txBox="1"/>
          <p:nvPr/>
        </p:nvSpPr>
        <p:spPr>
          <a:xfrm>
            <a:off x="8783386" y="6456424"/>
            <a:ext cx="307884" cy="326585"/>
          </a:xfrm>
          <a:prstGeom prst="rect">
            <a:avLst/>
          </a:prstGeom>
          <a:noFill/>
        </p:spPr>
        <p:txBody>
          <a:bodyPr wrap="none" lIns="0" tIns="0" rIns="0" bIns="0" rtlCol="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60664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4A8F-5A21-6837-16BD-67E9665D0BE1}"/>
            </a:ext>
          </a:extLst>
        </p:cNvPr>
        <p:cNvGrpSpPr/>
        <p:nvPr/>
      </p:nvGrpSpPr>
      <p:grpSpPr>
        <a:xfrm>
          <a:off x="0" y="0"/>
          <a:ext cx="0" cy="0"/>
          <a:chOff x="0" y="0"/>
          <a:chExt cx="0" cy="0"/>
        </a:xfrm>
      </p:grpSpPr>
      <p:sp>
        <p:nvSpPr>
          <p:cNvPr id="39" name="コンテンツ プレースホルダー 2">
            <a:extLst>
              <a:ext uri="{FF2B5EF4-FFF2-40B4-BE49-F238E27FC236}">
                <a16:creationId xmlns:a16="http://schemas.microsoft.com/office/drawing/2014/main" id="{1CF582DF-4EA4-2AF5-5473-B79EA702A665}"/>
              </a:ext>
            </a:extLst>
          </p:cNvPr>
          <p:cNvSpPr txBox="1">
            <a:spLocks/>
          </p:cNvSpPr>
          <p:nvPr/>
        </p:nvSpPr>
        <p:spPr>
          <a:xfrm>
            <a:off x="23450" y="560472"/>
            <a:ext cx="9059082" cy="3639086"/>
          </a:xfrm>
          <a:prstGeom prst="rect">
            <a:avLst/>
          </a:prstGeom>
          <a:no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22" name="コンテンツ プレースホルダー 2">
            <a:extLst>
              <a:ext uri="{FF2B5EF4-FFF2-40B4-BE49-F238E27FC236}">
                <a16:creationId xmlns:a16="http://schemas.microsoft.com/office/drawing/2014/main" id="{7D5A3705-1B49-A889-1017-1F378B0B409A}"/>
              </a:ext>
            </a:extLst>
          </p:cNvPr>
          <p:cNvSpPr txBox="1">
            <a:spLocks/>
          </p:cNvSpPr>
          <p:nvPr/>
        </p:nvSpPr>
        <p:spPr>
          <a:xfrm>
            <a:off x="0" y="0"/>
            <a:ext cx="9144000" cy="324000"/>
          </a:xfrm>
          <a:prstGeom prst="rect">
            <a:avLst/>
          </a:prstGeom>
          <a:solidFill>
            <a:schemeClr val="accent6">
              <a:lumMod val="50000"/>
            </a:schemeClr>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第３章　今後の巨大地震や集中豪雨等の発生に備えた更なる災害廃棄物対策の方向性と取組事項</a:t>
            </a:r>
          </a:p>
        </p:txBody>
      </p:sp>
      <p:sp>
        <p:nvSpPr>
          <p:cNvPr id="26" name="正方形/長方形 25">
            <a:extLst>
              <a:ext uri="{FF2B5EF4-FFF2-40B4-BE49-F238E27FC236}">
                <a16:creationId xmlns:a16="http://schemas.microsoft.com/office/drawing/2014/main" id="{C6AFAC3C-E71C-2C5E-6C55-C1019F721204}"/>
              </a:ext>
            </a:extLst>
          </p:cNvPr>
          <p:cNvSpPr/>
          <p:nvPr/>
        </p:nvSpPr>
        <p:spPr>
          <a:xfrm>
            <a:off x="37444" y="351394"/>
            <a:ext cx="9051006" cy="1894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３ー７　制度的対応</a:t>
            </a:r>
          </a:p>
        </p:txBody>
      </p:sp>
      <p:sp>
        <p:nvSpPr>
          <p:cNvPr id="32" name="コンテンツ プレースホルダー 2">
            <a:extLst>
              <a:ext uri="{FF2B5EF4-FFF2-40B4-BE49-F238E27FC236}">
                <a16:creationId xmlns:a16="http://schemas.microsoft.com/office/drawing/2014/main" id="{3A8C3EE3-A0E1-7D7D-C8BB-F69E805897E1}"/>
              </a:ext>
            </a:extLst>
          </p:cNvPr>
          <p:cNvSpPr txBox="1">
            <a:spLocks/>
          </p:cNvSpPr>
          <p:nvPr/>
        </p:nvSpPr>
        <p:spPr>
          <a:xfrm>
            <a:off x="37444" y="575679"/>
            <a:ext cx="9041068" cy="212172"/>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（１）災害廃棄物処理計画・災害支援協定の制度化</a:t>
            </a:r>
          </a:p>
        </p:txBody>
      </p:sp>
      <p:sp>
        <p:nvSpPr>
          <p:cNvPr id="35" name="コンテンツ プレースホルダー 2">
            <a:extLst>
              <a:ext uri="{FF2B5EF4-FFF2-40B4-BE49-F238E27FC236}">
                <a16:creationId xmlns:a16="http://schemas.microsoft.com/office/drawing/2014/main" id="{5FE8CB12-97B3-2856-B042-8A6DADB4DE83}"/>
              </a:ext>
            </a:extLst>
          </p:cNvPr>
          <p:cNvSpPr txBox="1">
            <a:spLocks/>
          </p:cNvSpPr>
          <p:nvPr/>
        </p:nvSpPr>
        <p:spPr>
          <a:xfrm>
            <a:off x="37443" y="1373525"/>
            <a:ext cx="9041068" cy="193754"/>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（２）適正処理を前提とした災害廃棄物処理に係る特例制度の活用促進・拡充</a:t>
            </a:r>
          </a:p>
        </p:txBody>
      </p:sp>
      <p:sp>
        <p:nvSpPr>
          <p:cNvPr id="36" name="コンテンツ プレースホルダー 2">
            <a:extLst>
              <a:ext uri="{FF2B5EF4-FFF2-40B4-BE49-F238E27FC236}">
                <a16:creationId xmlns:a16="http://schemas.microsoft.com/office/drawing/2014/main" id="{ADFA7567-40D3-ACB7-428F-CE6D576F596A}"/>
              </a:ext>
            </a:extLst>
          </p:cNvPr>
          <p:cNvSpPr txBox="1">
            <a:spLocks/>
          </p:cNvSpPr>
          <p:nvPr/>
        </p:nvSpPr>
        <p:spPr>
          <a:xfrm>
            <a:off x="37438" y="2480726"/>
            <a:ext cx="9041067" cy="173502"/>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（３）廃棄物最終処分場での災害廃棄物の受入容量確保に係る特例制度の整備</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コンテンツ プレースホルダー 2">
            <a:extLst>
              <a:ext uri="{FF2B5EF4-FFF2-40B4-BE49-F238E27FC236}">
                <a16:creationId xmlns:a16="http://schemas.microsoft.com/office/drawing/2014/main" id="{2451047C-0481-124C-F780-5FFC37BF4775}"/>
              </a:ext>
            </a:extLst>
          </p:cNvPr>
          <p:cNvSpPr txBox="1">
            <a:spLocks/>
          </p:cNvSpPr>
          <p:nvPr/>
        </p:nvSpPr>
        <p:spPr>
          <a:xfrm>
            <a:off x="37443" y="788874"/>
            <a:ext cx="9041068" cy="553779"/>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における平時の一般廃棄物処理と発災時の災害廃棄物処理の一体性と連動性を高めることにより市町村の災害廃棄物処理計画の実効性をより高める観点から、市町村の災害廃棄物処理計画の制度化（市町村の法定計画である一般廃棄物処理計画への非常災害時の施策に関する規定事項の追加）の検討</a:t>
            </a:r>
            <a:endParaRPr kumimoji="1" lang="en-US" altLang="ja-JP" sz="900" b="0" i="0" u="none" strike="noStrike" kern="1200" cap="none" spc="-3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災害時支援協定の締結･活用の実効性を高める観点から、地方自治体（都道府県･市町村）による（災害廃棄物処理計画に基づく）災害支援協定の締結に関する制度化の検討</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6ECE059-E17B-75E2-3802-50CF53025B26}"/>
              </a:ext>
            </a:extLst>
          </p:cNvPr>
          <p:cNvSpPr txBox="1"/>
          <p:nvPr/>
        </p:nvSpPr>
        <p:spPr>
          <a:xfrm>
            <a:off x="8783386" y="6456424"/>
            <a:ext cx="307884" cy="326585"/>
          </a:xfrm>
          <a:prstGeom prst="rect">
            <a:avLst/>
          </a:prstGeom>
          <a:noFill/>
        </p:spPr>
        <p:txBody>
          <a:bodyPr wrap="none" lIns="0" tIns="0" rIns="0" bIns="0" rtlCol="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18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 name="コンテンツ プレースホルダー 2">
            <a:extLst>
              <a:ext uri="{FF2B5EF4-FFF2-40B4-BE49-F238E27FC236}">
                <a16:creationId xmlns:a16="http://schemas.microsoft.com/office/drawing/2014/main" id="{DE228F0B-9F53-42CA-C575-A6319E20246E}"/>
              </a:ext>
            </a:extLst>
          </p:cNvPr>
          <p:cNvSpPr txBox="1">
            <a:spLocks/>
          </p:cNvSpPr>
          <p:nvPr/>
        </p:nvSpPr>
        <p:spPr>
          <a:xfrm>
            <a:off x="39454" y="1569572"/>
            <a:ext cx="9041068" cy="860029"/>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規模災害時における既存の民間廃棄物処理施設等の最大限活用及び災害支援協定の活用促進の観点から、自治体及び民間事業者・団体間の災害支援協定に基づき当該自治体から委託を受けた民間事業者等が災害廃棄物処理を行う場合における、適正処理の確保及び責任の所在の明確化を前提とした各種災害時特例の適用の検討</a:t>
            </a: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産業廃棄物処理施設の設置者に係る一般廃棄物処理施設の設置に係る災害時特例（同法第</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条の２の５第２項）の活用が困難な事例（廃棄物処理法第</a:t>
            </a: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条許可対象の産業廃棄物処理施設以外の処理施設の活用）の整理、特例の拡充の検討</a:t>
            </a:r>
          </a:p>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一般廃棄物処理の委託基準（再委託）に係る災害時特例（廃棄物処理法施行令第４条第３号）の活用が困難な事例の整理、同特例の拡充の検討</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B4FEACD1-C616-B4AD-5AD8-E99FE3147EBF}"/>
              </a:ext>
            </a:extLst>
          </p:cNvPr>
          <p:cNvSpPr txBox="1">
            <a:spLocks/>
          </p:cNvSpPr>
          <p:nvPr/>
        </p:nvSpPr>
        <p:spPr>
          <a:xfrm>
            <a:off x="51466" y="2654229"/>
            <a:ext cx="9041068" cy="227596"/>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大規模災害時における既存の民間廃棄物最終処分場の最大限活用の観点から、災害廃棄物の受入容量の事前確保・活用に関する制度化・支援措置等の検討</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2F45D008-520B-7095-5EF4-007D23C4FA07}"/>
              </a:ext>
            </a:extLst>
          </p:cNvPr>
          <p:cNvSpPr txBox="1">
            <a:spLocks/>
          </p:cNvSpPr>
          <p:nvPr/>
        </p:nvSpPr>
        <p:spPr>
          <a:xfrm>
            <a:off x="39454" y="2982391"/>
            <a:ext cx="9041067" cy="173502"/>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（４）廃棄物処理・公費解体を横断的に調整支援する専門支援機能の確立</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コンテンツ プレースホルダー 2">
            <a:extLst>
              <a:ext uri="{FF2B5EF4-FFF2-40B4-BE49-F238E27FC236}">
                <a16:creationId xmlns:a16="http://schemas.microsoft.com/office/drawing/2014/main" id="{7E726780-8F94-F8F2-EFCA-6482691C9CF7}"/>
              </a:ext>
            </a:extLst>
          </p:cNvPr>
          <p:cNvSpPr txBox="1">
            <a:spLocks/>
          </p:cNvSpPr>
          <p:nvPr/>
        </p:nvSpPr>
        <p:spPr>
          <a:xfrm>
            <a:off x="37437" y="3160416"/>
            <a:ext cx="9041068" cy="407257"/>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被災自治体の平時の各種災害廃棄物対策及び発災後の災害廃棄物処理・公費解体に関する事業監理、人的・技術的支援、広域調整等に対して横断的調整支援を担う専門支援機能の確立に向けた制度化の検討</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コンテンツ プレースホルダー 2">
            <a:extLst>
              <a:ext uri="{FF2B5EF4-FFF2-40B4-BE49-F238E27FC236}">
                <a16:creationId xmlns:a16="http://schemas.microsoft.com/office/drawing/2014/main" id="{5CB9D8C6-ABDA-E4CF-2E85-9668BEEF50AF}"/>
              </a:ext>
            </a:extLst>
          </p:cNvPr>
          <p:cNvSpPr txBox="1">
            <a:spLocks/>
          </p:cNvSpPr>
          <p:nvPr/>
        </p:nvSpPr>
        <p:spPr>
          <a:xfrm>
            <a:off x="32457" y="3618799"/>
            <a:ext cx="9041067" cy="173502"/>
          </a:xfrm>
          <a:prstGeom prst="rect">
            <a:avLst/>
          </a:prstGeom>
          <a:solidFill>
            <a:schemeClr val="accent6">
              <a:lumMod val="20000"/>
              <a:lumOff val="80000"/>
            </a:schemeClr>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（５）巨大地震等に備えた損壊家屋等の解体や災害廃棄物処理の事務の円滑化方策の検討</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コンテンツ プレースホルダー 2">
            <a:extLst>
              <a:ext uri="{FF2B5EF4-FFF2-40B4-BE49-F238E27FC236}">
                <a16:creationId xmlns:a16="http://schemas.microsoft.com/office/drawing/2014/main" id="{43E27070-F594-4010-84CE-63C6D7572764}"/>
              </a:ext>
            </a:extLst>
          </p:cNvPr>
          <p:cNvSpPr txBox="1">
            <a:spLocks/>
          </p:cNvSpPr>
          <p:nvPr/>
        </p:nvSpPr>
        <p:spPr>
          <a:xfrm>
            <a:off x="32456" y="3792301"/>
            <a:ext cx="9041068" cy="407257"/>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0488" marR="0" lvl="0" indent="-90488"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省庁等と連携し、巨大地震等に備え、倒壊家屋等の解体や解体により生じる廃棄物の処理に係る事務の円滑化（関係者同意等を含む）の検討（倒壊家屋等の解体に係る関係者同意等や貴重品等については、家屋等の所有権に関する慎重な配慮・検討が別途必要） </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14474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C73F-370F-9172-63DC-8D9D1DD2681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C7E0F3C-4592-B38C-B274-353C94DC3ED8}"/>
              </a:ext>
            </a:extLst>
          </p:cNvPr>
          <p:cNvSpPr>
            <a:spLocks noGrp="1"/>
          </p:cNvSpPr>
          <p:nvPr>
            <p:ph type="sldNum" sz="quarter" idx="12"/>
          </p:nvPr>
        </p:nvSpPr>
        <p:spPr/>
        <p:txBody>
          <a:bodyPr/>
          <a:lstStyle/>
          <a:p>
            <a:pPr>
              <a:defRPr/>
            </a:pPr>
            <a:fld id="{5E94E013-044A-47A5-8B6D-B860A544F5C4}" type="slidenum">
              <a:rPr lang="ja-JP" altLang="en-US" smtClean="0"/>
              <a:pPr>
                <a:defRPr/>
              </a:pPr>
              <a:t>47</a:t>
            </a:fld>
            <a:endParaRPr lang="ja-JP" altLang="en-US"/>
          </a:p>
        </p:txBody>
      </p:sp>
      <p:pic>
        <p:nvPicPr>
          <p:cNvPr id="3" name="図 2">
            <a:extLst>
              <a:ext uri="{FF2B5EF4-FFF2-40B4-BE49-F238E27FC236}">
                <a16:creationId xmlns:a16="http://schemas.microsoft.com/office/drawing/2014/main" id="{5577855F-24E2-3BD2-76CC-AEA62D258D80}"/>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448835"/>
            <a:ext cx="9742448" cy="7306835"/>
          </a:xfrm>
          <a:prstGeom prst="rect">
            <a:avLst/>
          </a:prstGeom>
        </p:spPr>
      </p:pic>
      <p:sp>
        <p:nvSpPr>
          <p:cNvPr id="4" name="正方形/長方形 3">
            <a:extLst>
              <a:ext uri="{FF2B5EF4-FFF2-40B4-BE49-F238E27FC236}">
                <a16:creationId xmlns:a16="http://schemas.microsoft.com/office/drawing/2014/main" id="{BB2B1B26-1F14-C2B3-E093-288328630064}"/>
              </a:ext>
            </a:extLst>
          </p:cNvPr>
          <p:cNvSpPr/>
          <p:nvPr/>
        </p:nvSpPr>
        <p:spPr>
          <a:xfrm>
            <a:off x="1115730" y="3172341"/>
            <a:ext cx="7510988" cy="1664069"/>
          </a:xfrm>
          <a:prstGeom prst="rect">
            <a:avLst/>
          </a:prstGeom>
          <a:solidFill>
            <a:schemeClr val="bg1">
              <a:alpha val="92000"/>
            </a:schemeClr>
          </a:solidFill>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u="none" kern="1200">
                <a:solidFill>
                  <a:schemeClr val="tx1"/>
                </a:solidFill>
                <a:latin typeface="+mn-ea"/>
                <a:ea typeface="+mn-ea"/>
                <a:cs typeface="+mj-cs"/>
              </a:rPr>
              <a:t>御静聴ありがとうございました。</a:t>
            </a:r>
            <a:endParaRPr lang="ja-JP" altLang="en-US" sz="2585"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460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82079" y="1611970"/>
            <a:ext cx="8445450" cy="5075552"/>
          </a:xfrm>
          <a:prstGeom prst="rect">
            <a:avLst/>
          </a:prstGeom>
        </p:spPr>
      </p:pic>
      <p:sp>
        <p:nvSpPr>
          <p:cNvPr id="2" name="コンテンツ プレースホルダー 1"/>
          <p:cNvSpPr>
            <a:spLocks noGrp="1"/>
          </p:cNvSpPr>
          <p:nvPr>
            <p:ph sz="quarter" idx="11"/>
          </p:nvPr>
        </p:nvSpPr>
        <p:spPr/>
        <p:txBody>
          <a:bodyPr/>
          <a:lstStyle/>
          <a:p>
            <a:r>
              <a:rPr kumimoji="1" lang="ja-JP" altLang="en-US"/>
              <a:t>災害廃棄物の種類</a:t>
            </a:r>
          </a:p>
        </p:txBody>
      </p:sp>
      <p:sp>
        <p:nvSpPr>
          <p:cNvPr id="3" name="コンテンツ プレースホルダー 2"/>
          <p:cNvSpPr>
            <a:spLocks noGrp="1"/>
          </p:cNvSpPr>
          <p:nvPr>
            <p:ph sz="quarter" idx="12"/>
          </p:nvPr>
        </p:nvSpPr>
        <p:spPr>
          <a:xfrm>
            <a:off x="250825" y="932912"/>
            <a:ext cx="8642350" cy="604163"/>
          </a:xfrm>
        </p:spPr>
        <p:txBody>
          <a:bodyPr/>
          <a:lstStyle/>
          <a:p>
            <a:r>
              <a:rPr lang="ja-JP" altLang="en-US"/>
              <a:t>災害時には、様々な種類の廃棄物が、一度に大量に発生。</a:t>
            </a:r>
          </a:p>
        </p:txBody>
      </p:sp>
    </p:spTree>
    <p:extLst>
      <p:ext uri="{BB962C8B-B14F-4D97-AF65-F5344CB8AC3E}">
        <p14:creationId xmlns:p14="http://schemas.microsoft.com/office/powerpoint/2010/main" val="204674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kumimoji="1" lang="ja-JP" altLang="en-US"/>
              <a:t>災害廃棄物処理の流れ</a:t>
            </a:r>
          </a:p>
        </p:txBody>
      </p:sp>
      <p:grpSp>
        <p:nvGrpSpPr>
          <p:cNvPr id="15" name="グループ化 14"/>
          <p:cNvGrpSpPr/>
          <p:nvPr/>
        </p:nvGrpSpPr>
        <p:grpSpPr>
          <a:xfrm>
            <a:off x="202379" y="895539"/>
            <a:ext cx="8928078" cy="5827766"/>
            <a:chOff x="202379" y="895539"/>
            <a:chExt cx="8928078" cy="5827766"/>
          </a:xfrm>
        </p:grpSpPr>
        <p:pic>
          <p:nvPicPr>
            <p:cNvPr id="4" name="図 3"/>
            <p:cNvPicPr>
              <a:picLocks noChangeAspect="1"/>
            </p:cNvPicPr>
            <p:nvPr/>
          </p:nvPicPr>
          <p:blipFill>
            <a:blip r:embed="rId2"/>
            <a:stretch>
              <a:fillRect/>
            </a:stretch>
          </p:blipFill>
          <p:spPr>
            <a:xfrm>
              <a:off x="202379" y="895539"/>
              <a:ext cx="8744009" cy="4165917"/>
            </a:xfrm>
            <a:prstGeom prst="rect">
              <a:avLst/>
            </a:prstGeom>
          </p:spPr>
        </p:pic>
        <p:grpSp>
          <p:nvGrpSpPr>
            <p:cNvPr id="14" name="グループ化 13"/>
            <p:cNvGrpSpPr/>
            <p:nvPr/>
          </p:nvGrpSpPr>
          <p:grpSpPr>
            <a:xfrm>
              <a:off x="1302036" y="4813027"/>
              <a:ext cx="2044124" cy="1662774"/>
              <a:chOff x="1302036" y="4813027"/>
              <a:chExt cx="2044124" cy="1662774"/>
            </a:xfrm>
          </p:grpSpPr>
          <p:sp>
            <p:nvSpPr>
              <p:cNvPr id="5" name="テキスト ボックス 4"/>
              <p:cNvSpPr txBox="1"/>
              <p:nvPr/>
            </p:nvSpPr>
            <p:spPr>
              <a:xfrm>
                <a:off x="1302036" y="4813027"/>
                <a:ext cx="1685788" cy="369332"/>
              </a:xfrm>
              <a:prstGeom prst="rect">
                <a:avLst/>
              </a:prstGeom>
              <a:noFill/>
            </p:spPr>
            <p:txBody>
              <a:bodyPr wrap="square">
                <a:spAutoFit/>
              </a:bodyPr>
              <a:lstStyle/>
              <a:p>
                <a:pPr eaLnBrk="1" hangingPunct="1">
                  <a:defRPr/>
                </a:pPr>
                <a:r>
                  <a:rPr lang="ja-JP" altLang="en-US" b="1" u="sng">
                    <a:solidFill>
                      <a:srgbClr val="C00000"/>
                    </a:solidFill>
                    <a:latin typeface="メイリオ" panose="020B0604030504040204" pitchFamily="50" charset="-128"/>
                    <a:ea typeface="メイリオ" panose="020B0604030504040204" pitchFamily="50" charset="-128"/>
                  </a:rPr>
                  <a:t>＜被災地域＞</a:t>
                </a:r>
              </a:p>
            </p:txBody>
          </p:sp>
          <p:sp>
            <p:nvSpPr>
              <p:cNvPr id="8" name="テキスト ボックス 7"/>
              <p:cNvSpPr txBox="1"/>
              <p:nvPr/>
            </p:nvSpPr>
            <p:spPr>
              <a:xfrm>
                <a:off x="1302036" y="5090806"/>
                <a:ext cx="2044124" cy="1384995"/>
              </a:xfrm>
              <a:prstGeom prst="rect">
                <a:avLst/>
              </a:prstGeom>
              <a:noFill/>
            </p:spPr>
            <p:txBody>
              <a:bodyPr>
                <a:spAutoFit/>
              </a:bodyPr>
              <a:lstStyle/>
              <a:p>
                <a:pPr marL="185046" indent="-185046">
                  <a:buFont typeface="Wingdings" panose="05000000000000000000" pitchFamily="2" charset="2"/>
                  <a:buChar char="p"/>
                  <a:defRPr/>
                </a:pPr>
                <a:r>
                  <a:rPr lang="ja-JP" altLang="en-US" sz="1400">
                    <a:latin typeface="メイリオ" panose="020B0604030504040204" pitchFamily="50" charset="-128"/>
                    <a:ea typeface="メイリオ" panose="020B0604030504040204" pitchFamily="50" charset="-128"/>
                  </a:rPr>
                  <a:t>被災した家屋から出て来た片付けごみ等の撤去</a:t>
                </a:r>
                <a:endParaRPr lang="en-US" altLang="ja-JP" sz="1400">
                  <a:latin typeface="メイリオ" panose="020B0604030504040204" pitchFamily="50" charset="-128"/>
                  <a:ea typeface="メイリオ" panose="020B0604030504040204" pitchFamily="50" charset="-128"/>
                </a:endParaRPr>
              </a:p>
              <a:p>
                <a:pPr marL="185046" indent="-185046">
                  <a:buFont typeface="Wingdings" panose="05000000000000000000" pitchFamily="2" charset="2"/>
                  <a:buChar char="p"/>
                  <a:defRPr/>
                </a:pPr>
                <a:r>
                  <a:rPr lang="ja-JP" altLang="en-US" sz="1400">
                    <a:latin typeface="メイリオ" panose="020B0604030504040204" pitchFamily="50" charset="-128"/>
                    <a:ea typeface="メイリオ" panose="020B0604030504040204" pitchFamily="50" charset="-128"/>
                  </a:rPr>
                  <a:t>収集、運搬</a:t>
                </a:r>
                <a:endParaRPr lang="en-US" altLang="ja-JP" sz="1400">
                  <a:latin typeface="メイリオ" panose="020B0604030504040204" pitchFamily="50" charset="-128"/>
                  <a:ea typeface="メイリオ" panose="020B0604030504040204" pitchFamily="50" charset="-128"/>
                </a:endParaRPr>
              </a:p>
              <a:p>
                <a:pPr marL="185046" indent="-185046">
                  <a:buFont typeface="Wingdings" panose="05000000000000000000" pitchFamily="2" charset="2"/>
                  <a:buChar char="p"/>
                  <a:defRPr/>
                </a:pPr>
                <a:r>
                  <a:rPr lang="ja-JP" altLang="en-US" sz="1400">
                    <a:latin typeface="メイリオ" panose="020B0604030504040204" pitchFamily="50" charset="-128"/>
                    <a:ea typeface="メイリオ" panose="020B0604030504040204" pitchFamily="50" charset="-128"/>
                  </a:rPr>
                  <a:t>廃棄物の一時集積</a:t>
                </a:r>
                <a:endParaRPr lang="en-US" altLang="ja-JP" sz="1400">
                  <a:latin typeface="メイリオ" panose="020B0604030504040204" pitchFamily="50" charset="-128"/>
                  <a:ea typeface="メイリオ" panose="020B0604030504040204" pitchFamily="50" charset="-128"/>
                </a:endParaRPr>
              </a:p>
              <a:p>
                <a:pPr algn="r" eaLnBrk="1" hangingPunct="1">
                  <a:defRPr/>
                </a:pPr>
                <a:r>
                  <a:rPr lang="ja-JP" altLang="en-US" sz="1400">
                    <a:latin typeface="メイリオ" panose="020B0604030504040204" pitchFamily="50" charset="-128"/>
                    <a:ea typeface="メイリオ" panose="020B0604030504040204" pitchFamily="50" charset="-128"/>
                  </a:rPr>
                  <a:t>など</a:t>
                </a:r>
              </a:p>
            </p:txBody>
          </p:sp>
        </p:grpSp>
        <p:grpSp>
          <p:nvGrpSpPr>
            <p:cNvPr id="13" name="グループ化 12"/>
            <p:cNvGrpSpPr/>
            <p:nvPr/>
          </p:nvGrpSpPr>
          <p:grpSpPr>
            <a:xfrm>
              <a:off x="3995936" y="4608666"/>
              <a:ext cx="3134797" cy="2114639"/>
              <a:chOff x="3995936" y="4608666"/>
              <a:chExt cx="3134797" cy="2114639"/>
            </a:xfrm>
          </p:grpSpPr>
          <p:sp>
            <p:nvSpPr>
              <p:cNvPr id="6" name="テキスト ボックス 5"/>
              <p:cNvSpPr txBox="1"/>
              <p:nvPr/>
            </p:nvSpPr>
            <p:spPr>
              <a:xfrm>
                <a:off x="3995936" y="4608666"/>
                <a:ext cx="1402893" cy="369332"/>
              </a:xfrm>
              <a:prstGeom prst="rect">
                <a:avLst/>
              </a:prstGeom>
              <a:noFill/>
            </p:spPr>
            <p:txBody>
              <a:bodyPr wrap="square">
                <a:spAutoFit/>
              </a:bodyPr>
              <a:lstStyle/>
              <a:p>
                <a:pPr eaLnBrk="1" hangingPunct="1">
                  <a:defRPr/>
                </a:pPr>
                <a:r>
                  <a:rPr lang="ja-JP" altLang="en-US" b="1" u="sng">
                    <a:solidFill>
                      <a:srgbClr val="C00000"/>
                    </a:solidFill>
                    <a:latin typeface="メイリオ" panose="020B0604030504040204" pitchFamily="50" charset="-128"/>
                    <a:ea typeface="メイリオ" panose="020B0604030504040204" pitchFamily="50" charset="-128"/>
                  </a:rPr>
                  <a:t>＜仮置場＞</a:t>
                </a:r>
              </a:p>
            </p:txBody>
          </p:sp>
          <p:sp>
            <p:nvSpPr>
              <p:cNvPr id="9" name="テキスト ボックス 8"/>
              <p:cNvSpPr txBox="1"/>
              <p:nvPr/>
            </p:nvSpPr>
            <p:spPr>
              <a:xfrm>
                <a:off x="3995936" y="4843303"/>
                <a:ext cx="3134797" cy="1880002"/>
              </a:xfrm>
              <a:prstGeom prst="rect">
                <a:avLst/>
              </a:prstGeom>
              <a:noFill/>
            </p:spPr>
            <p:txBody>
              <a:bodyPr wrap="square">
                <a:spAutoFit/>
              </a:bodyPr>
              <a:lstStyle/>
              <a:p>
                <a:pPr eaLnBrk="1" hangingPunct="1">
                  <a:defRPr/>
                </a:pPr>
                <a:r>
                  <a:rPr lang="ja-JP" altLang="en-US" sz="1400">
                    <a:latin typeface="メイリオ" panose="020B0604030504040204" pitchFamily="50" charset="-128"/>
                    <a:ea typeface="メイリオ" panose="020B0604030504040204" pitchFamily="50" charset="-128"/>
                  </a:rPr>
                  <a:t>○一次仮置場</a:t>
                </a:r>
                <a:endParaRPr lang="en-US" altLang="ja-JP" sz="1400">
                  <a:latin typeface="メイリオ" panose="020B0604030504040204" pitchFamily="50" charset="-128"/>
                  <a:ea typeface="メイリオ" panose="020B0604030504040204" pitchFamily="50" charset="-128"/>
                </a:endParaRPr>
              </a:p>
              <a:p>
                <a:pPr marL="185046" indent="-185046">
                  <a:buFont typeface="Wingdings" panose="05000000000000000000" pitchFamily="2" charset="2"/>
                  <a:buChar char="p"/>
                  <a:defRPr/>
                </a:pPr>
                <a:r>
                  <a:rPr lang="ja-JP" altLang="en-US" sz="1400">
                    <a:latin typeface="メイリオ" panose="020B0604030504040204" pitchFamily="50" charset="-128"/>
                    <a:ea typeface="メイリオ" panose="020B0604030504040204" pitchFamily="50" charset="-128"/>
                  </a:rPr>
                  <a:t>粗選別、分別</a:t>
                </a:r>
                <a:endParaRPr lang="en-US" altLang="ja-JP" sz="1400">
                  <a:latin typeface="メイリオ" panose="020B0604030504040204" pitchFamily="50" charset="-128"/>
                  <a:ea typeface="メイリオ" panose="020B0604030504040204" pitchFamily="50" charset="-128"/>
                </a:endParaRPr>
              </a:p>
              <a:p>
                <a:pPr marL="185046" indent="-185046">
                  <a:buFont typeface="Wingdings" panose="05000000000000000000" pitchFamily="2" charset="2"/>
                  <a:buChar char="p"/>
                  <a:defRPr/>
                </a:pPr>
                <a:r>
                  <a:rPr lang="ja-JP" altLang="en-US" sz="1400">
                    <a:latin typeface="メイリオ" panose="020B0604030504040204" pitchFamily="50" charset="-128"/>
                    <a:ea typeface="メイリオ" panose="020B0604030504040204" pitchFamily="50" charset="-128"/>
                  </a:rPr>
                  <a:t>保管</a:t>
                </a:r>
                <a:endParaRPr lang="en-US" altLang="ja-JP" sz="1400">
                  <a:latin typeface="メイリオ" panose="020B0604030504040204" pitchFamily="50" charset="-128"/>
                  <a:ea typeface="メイリオ" panose="020B0604030504040204" pitchFamily="50" charset="-128"/>
                </a:endParaRPr>
              </a:p>
              <a:p>
                <a:pPr marL="185046" indent="-185046">
                  <a:buFont typeface="Wingdings" panose="05000000000000000000" pitchFamily="2" charset="2"/>
                  <a:buChar char="p"/>
                  <a:defRPr/>
                </a:pPr>
                <a:r>
                  <a:rPr lang="ja-JP" altLang="en-US" sz="1400">
                    <a:latin typeface="メイリオ" panose="020B0604030504040204" pitchFamily="50" charset="-128"/>
                    <a:ea typeface="メイリオ" panose="020B0604030504040204" pitchFamily="50" charset="-128"/>
                  </a:rPr>
                  <a:t>処理困難物の対応</a:t>
                </a:r>
                <a:endParaRPr lang="en-US" altLang="ja-JP" sz="1400">
                  <a:latin typeface="メイリオ" panose="020B0604030504040204" pitchFamily="50" charset="-128"/>
                  <a:ea typeface="メイリオ" panose="020B0604030504040204" pitchFamily="50" charset="-128"/>
                </a:endParaRPr>
              </a:p>
              <a:p>
                <a:pPr>
                  <a:lnSpc>
                    <a:spcPts val="540"/>
                  </a:lnSpc>
                  <a:defRPr/>
                </a:pPr>
                <a:endParaRPr lang="en-US" altLang="ja-JP" sz="1400">
                  <a:latin typeface="メイリオ" panose="020B0604030504040204" pitchFamily="50" charset="-128"/>
                  <a:ea typeface="メイリオ" panose="020B0604030504040204" pitchFamily="50" charset="-128"/>
                </a:endParaRPr>
              </a:p>
              <a:p>
                <a:pPr eaLnBrk="1" hangingPunct="1">
                  <a:defRPr/>
                </a:pPr>
                <a:r>
                  <a:rPr lang="ja-JP" altLang="en-US" sz="1400">
                    <a:latin typeface="メイリオ" panose="020B0604030504040204" pitchFamily="50" charset="-128"/>
                    <a:ea typeface="メイリオ" panose="020B0604030504040204" pitchFamily="50" charset="-128"/>
                  </a:rPr>
                  <a:t>（比較的規模の大きい災害）</a:t>
                </a:r>
                <a:endParaRPr lang="en-US" altLang="ja-JP" sz="1400">
                  <a:latin typeface="メイリオ" panose="020B0604030504040204" pitchFamily="50" charset="-128"/>
                  <a:ea typeface="メイリオ" panose="020B0604030504040204" pitchFamily="50" charset="-128"/>
                </a:endParaRPr>
              </a:p>
              <a:p>
                <a:pPr eaLnBrk="1" hangingPunct="1">
                  <a:defRPr/>
                </a:pPr>
                <a:r>
                  <a:rPr lang="ja-JP" altLang="en-US" sz="1400">
                    <a:latin typeface="メイリオ" panose="020B0604030504040204" pitchFamily="50" charset="-128"/>
                    <a:ea typeface="メイリオ" panose="020B0604030504040204" pitchFamily="50" charset="-128"/>
                  </a:rPr>
                  <a:t>○二次仮置場</a:t>
                </a:r>
                <a:endParaRPr lang="en-US" altLang="ja-JP" sz="1400">
                  <a:latin typeface="メイリオ" panose="020B0604030504040204" pitchFamily="50" charset="-128"/>
                  <a:ea typeface="メイリオ" panose="020B0604030504040204" pitchFamily="50" charset="-128"/>
                </a:endParaRPr>
              </a:p>
              <a:p>
                <a:pPr marL="185046" indent="-185046">
                  <a:buFont typeface="Wingdings" panose="05000000000000000000" pitchFamily="2" charset="2"/>
                  <a:buChar char="p"/>
                  <a:defRPr/>
                </a:pPr>
                <a:r>
                  <a:rPr lang="ja-JP" altLang="en-US" sz="1400">
                    <a:latin typeface="メイリオ" panose="020B0604030504040204" pitchFamily="50" charset="-128"/>
                    <a:ea typeface="メイリオ" panose="020B0604030504040204" pitchFamily="50" charset="-128"/>
                  </a:rPr>
                  <a:t>移動式及び仮設処理施設による　中間処理　　　　　など</a:t>
                </a:r>
              </a:p>
            </p:txBody>
          </p:sp>
        </p:grpSp>
        <p:grpSp>
          <p:nvGrpSpPr>
            <p:cNvPr id="12" name="グループ化 11"/>
            <p:cNvGrpSpPr/>
            <p:nvPr/>
          </p:nvGrpSpPr>
          <p:grpSpPr>
            <a:xfrm>
              <a:off x="6988317" y="4407612"/>
              <a:ext cx="2142140" cy="1469161"/>
              <a:chOff x="6988317" y="4407612"/>
              <a:chExt cx="2142140" cy="1469161"/>
            </a:xfrm>
          </p:grpSpPr>
          <p:sp>
            <p:nvSpPr>
              <p:cNvPr id="7" name="テキスト ボックス 6"/>
              <p:cNvSpPr txBox="1"/>
              <p:nvPr/>
            </p:nvSpPr>
            <p:spPr>
              <a:xfrm>
                <a:off x="6988317" y="4407612"/>
                <a:ext cx="2142140" cy="369332"/>
              </a:xfrm>
              <a:prstGeom prst="rect">
                <a:avLst/>
              </a:prstGeom>
              <a:noFill/>
            </p:spPr>
            <p:txBody>
              <a:bodyPr wrap="square">
                <a:spAutoFit/>
              </a:bodyPr>
              <a:lstStyle/>
              <a:p>
                <a:pPr eaLnBrk="1" hangingPunct="1">
                  <a:defRPr/>
                </a:pPr>
                <a:r>
                  <a:rPr lang="ja-JP" altLang="en-US" b="1" u="sng">
                    <a:solidFill>
                      <a:srgbClr val="C00000"/>
                    </a:solidFill>
                    <a:latin typeface="メイリオ" panose="020B0604030504040204" pitchFamily="50" charset="-128"/>
                    <a:ea typeface="メイリオ" panose="020B0604030504040204" pitchFamily="50" charset="-128"/>
                  </a:rPr>
                  <a:t>＜処理・処分先＞</a:t>
                </a:r>
              </a:p>
            </p:txBody>
          </p:sp>
          <p:sp>
            <p:nvSpPr>
              <p:cNvPr id="10" name="テキスト ボックス 32"/>
              <p:cNvSpPr txBox="1">
                <a:spLocks noChangeArrowheads="1"/>
              </p:cNvSpPr>
              <p:nvPr/>
            </p:nvSpPr>
            <p:spPr bwMode="auto">
              <a:xfrm>
                <a:off x="6988317" y="4707222"/>
                <a:ext cx="19832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r>
                  <a:rPr lang="ja-JP" altLang="en-US" sz="1400">
                    <a:latin typeface="メイリオ" panose="020B0604030504040204" pitchFamily="50" charset="-128"/>
                    <a:ea typeface="メイリオ" panose="020B0604030504040204" pitchFamily="50" charset="-128"/>
                  </a:rPr>
                  <a:t>既存の中間処理施設（産廃施設も含む）</a:t>
                </a:r>
                <a:endParaRPr lang="en-US" altLang="ja-JP" sz="1400">
                  <a:latin typeface="メイリオ" panose="020B0604030504040204" pitchFamily="50" charset="-128"/>
                  <a:ea typeface="メイリオ" panose="020B0604030504040204" pitchFamily="50" charset="-128"/>
                </a:endParaRPr>
              </a:p>
              <a:p>
                <a:pPr eaLnBrk="1" hangingPunct="1">
                  <a:spcBef>
                    <a:spcPct val="0"/>
                  </a:spcBef>
                  <a:buFont typeface="Wingdings" panose="05000000000000000000" pitchFamily="2" charset="2"/>
                  <a:buChar char="p"/>
                </a:pPr>
                <a:r>
                  <a:rPr lang="ja-JP" altLang="en-US" sz="1400">
                    <a:latin typeface="メイリオ" panose="020B0604030504040204" pitchFamily="50" charset="-128"/>
                    <a:ea typeface="メイリオ" panose="020B0604030504040204" pitchFamily="50" charset="-128"/>
                  </a:rPr>
                  <a:t>最終処分</a:t>
                </a:r>
                <a:endParaRPr lang="en-US" altLang="ja-JP" sz="1400">
                  <a:latin typeface="メイリオ" panose="020B0604030504040204" pitchFamily="50" charset="-128"/>
                  <a:ea typeface="メイリオ" panose="020B0604030504040204" pitchFamily="50" charset="-128"/>
                </a:endParaRPr>
              </a:p>
              <a:p>
                <a:pPr eaLnBrk="1" hangingPunct="1">
                  <a:spcBef>
                    <a:spcPct val="0"/>
                  </a:spcBef>
                  <a:buFont typeface="Wingdings" panose="05000000000000000000" pitchFamily="2" charset="2"/>
                  <a:buChar char="p"/>
                </a:pPr>
                <a:r>
                  <a:rPr lang="ja-JP" altLang="en-US" sz="1400">
                    <a:latin typeface="メイリオ" panose="020B0604030504040204" pitchFamily="50" charset="-128"/>
                    <a:ea typeface="メイリオ" panose="020B0604030504040204" pitchFamily="50" charset="-128"/>
                  </a:rPr>
                  <a:t>再資源化（復興資材への利用）</a:t>
                </a:r>
                <a:endParaRPr lang="en-US" altLang="ja-JP" sz="1400">
                  <a:latin typeface="メイリオ" panose="020B0604030504040204" pitchFamily="50" charset="-128"/>
                  <a:ea typeface="メイリオ" panose="020B0604030504040204" pitchFamily="50" charset="-128"/>
                </a:endParaRPr>
              </a:p>
            </p:txBody>
          </p:sp>
        </p:grpSp>
      </p:grpSp>
      <p:sp>
        <p:nvSpPr>
          <p:cNvPr id="11" name="テキスト ボックス 10"/>
          <p:cNvSpPr txBox="1"/>
          <p:nvPr/>
        </p:nvSpPr>
        <p:spPr>
          <a:xfrm>
            <a:off x="9805007" y="6944996"/>
            <a:ext cx="346052" cy="389658"/>
          </a:xfrm>
          <a:prstGeom prst="rect">
            <a:avLst/>
          </a:prstGeom>
          <a:solidFill>
            <a:schemeClr val="bg1"/>
          </a:solidFill>
        </p:spPr>
        <p:txBody>
          <a:bodyPr wrap="square" rtlCol="0">
            <a:spAutoFit/>
          </a:bodyPr>
          <a:lstStyle/>
          <a:p>
            <a:endParaRPr kumimoji="1" lang="ja-JP" altLang="en-US"/>
          </a:p>
        </p:txBody>
      </p:sp>
    </p:spTree>
    <p:extLst>
      <p:ext uri="{BB962C8B-B14F-4D97-AF65-F5344CB8AC3E}">
        <p14:creationId xmlns:p14="http://schemas.microsoft.com/office/powerpoint/2010/main" val="369984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0">
            <a:extLst>
              <a:ext uri="{FF2B5EF4-FFF2-40B4-BE49-F238E27FC236}">
                <a16:creationId xmlns:a16="http://schemas.microsoft.com/office/drawing/2014/main" id="{1B9600B0-8E85-4771-A66F-2A9838AA460B}"/>
              </a:ext>
            </a:extLst>
          </p:cNvPr>
          <p:cNvSpPr>
            <a:spLocks noChangeArrowheads="1"/>
          </p:cNvSpPr>
          <p:nvPr/>
        </p:nvSpPr>
        <p:spPr bwMode="auto">
          <a:xfrm>
            <a:off x="523142" y="1162513"/>
            <a:ext cx="8097715" cy="688147"/>
          </a:xfrm>
          <a:prstGeom prst="rect">
            <a:avLst/>
          </a:prstGeom>
          <a:ln w="12700" cap="flat" cmpd="sng" algn="ctr">
            <a:solidFill>
              <a:schemeClr val="tx2"/>
            </a:solidFill>
            <a:prstDash val="solid"/>
            <a:miter lim="800000"/>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71889" tIns="35946" rIns="71889" bIns="35946">
            <a:spAutoFit/>
          </a:bodyPr>
          <a:lstStyle/>
          <a:p>
            <a:pPr marL="263776" marR="0" lvl="0" indent="-263776" algn="l" defTabSz="77917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災害時には、平時からの処理（生活ごみ等）と災害時に特有な処理（避難所ごみ等）を、並行して実施することとなる。</a:t>
            </a:r>
          </a:p>
        </p:txBody>
      </p:sp>
      <p:pic>
        <p:nvPicPr>
          <p:cNvPr id="2" name="図 1"/>
          <p:cNvPicPr>
            <a:picLocks noChangeAspect="1"/>
          </p:cNvPicPr>
          <p:nvPr/>
        </p:nvPicPr>
        <p:blipFill rotWithShape="1">
          <a:blip r:embed="rId2"/>
          <a:srcRect b="7851"/>
          <a:stretch/>
        </p:blipFill>
        <p:spPr>
          <a:xfrm>
            <a:off x="692834" y="2083292"/>
            <a:ext cx="7758332" cy="4226028"/>
          </a:xfrm>
          <a:prstGeom prst="rect">
            <a:avLst/>
          </a:prstGeom>
        </p:spPr>
      </p:pic>
      <p:sp>
        <p:nvSpPr>
          <p:cNvPr id="6" name="コンテンツ プレースホルダー 5">
            <a:extLst>
              <a:ext uri="{FF2B5EF4-FFF2-40B4-BE49-F238E27FC236}">
                <a16:creationId xmlns:a16="http://schemas.microsoft.com/office/drawing/2014/main" id="{3DB5E6CC-C151-2C37-A064-953ABD8748E7}"/>
              </a:ext>
            </a:extLst>
          </p:cNvPr>
          <p:cNvSpPr>
            <a:spLocks noGrp="1"/>
          </p:cNvSpPr>
          <p:nvPr>
            <p:ph sz="quarter" idx="11"/>
          </p:nvPr>
        </p:nvSpPr>
        <p:spPr/>
        <p:txBody>
          <a:bodyPr>
            <a:normAutofit/>
          </a:bodyPr>
          <a:lstStyle/>
          <a:p>
            <a:r>
              <a:rPr lang="ja-JP" altLang="en-US"/>
              <a:t>災害時の一般廃棄物処理に係る初動対応</a:t>
            </a:r>
          </a:p>
        </p:txBody>
      </p:sp>
      <p:sp>
        <p:nvSpPr>
          <p:cNvPr id="5" name="テキスト ボックス 4">
            <a:extLst>
              <a:ext uri="{FF2B5EF4-FFF2-40B4-BE49-F238E27FC236}">
                <a16:creationId xmlns:a16="http://schemas.microsoft.com/office/drawing/2014/main" id="{2819CBC2-F511-F6A2-E554-7242AAC05F02}"/>
              </a:ext>
            </a:extLst>
          </p:cNvPr>
          <p:cNvSpPr txBox="1"/>
          <p:nvPr/>
        </p:nvSpPr>
        <p:spPr>
          <a:xfrm>
            <a:off x="3130217" y="3317751"/>
            <a:ext cx="828000" cy="161583"/>
          </a:xfrm>
          <a:prstGeom prst="rect">
            <a:avLst/>
          </a:prstGeom>
          <a:solidFill>
            <a:schemeClr val="bg1"/>
          </a:solidFill>
        </p:spPr>
        <p:txBody>
          <a:bodyPr wrap="square" lIns="0" tIns="0" rIns="0" bIns="0" rtlCol="0">
            <a:spAutoFit/>
          </a:bodyPr>
          <a:lstStyle/>
          <a:p>
            <a:r>
              <a:rPr kumimoji="1" lang="ja-JP" altLang="en-US" sz="1050" b="1">
                <a:latin typeface="+mj-ea"/>
                <a:ea typeface="+mj-ea"/>
              </a:rPr>
              <a:t>一時的な集積</a:t>
            </a:r>
          </a:p>
        </p:txBody>
      </p:sp>
    </p:spTree>
    <p:extLst>
      <p:ext uri="{BB962C8B-B14F-4D97-AF65-F5344CB8AC3E}">
        <p14:creationId xmlns:p14="http://schemas.microsoft.com/office/powerpoint/2010/main" val="122594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lang="ja-JP" altLang="en-US"/>
              <a:t>災害廃棄物処理の三原則</a:t>
            </a:r>
          </a:p>
        </p:txBody>
      </p:sp>
      <p:sp>
        <p:nvSpPr>
          <p:cNvPr id="3" name="コンテンツ プレースホルダー 2"/>
          <p:cNvSpPr>
            <a:spLocks noGrp="1"/>
          </p:cNvSpPr>
          <p:nvPr>
            <p:ph sz="quarter" idx="12"/>
          </p:nvPr>
        </p:nvSpPr>
        <p:spPr>
          <a:xfrm>
            <a:off x="250825" y="951200"/>
            <a:ext cx="8642350" cy="2053278"/>
          </a:xfrm>
        </p:spPr>
        <p:txBody>
          <a:bodyPr/>
          <a:lstStyle/>
          <a:p>
            <a:r>
              <a:rPr lang="ja-JP" altLang="en-US"/>
              <a:t>災害廃棄物の処理は、被災した</a:t>
            </a:r>
            <a:r>
              <a:rPr lang="ja-JP" altLang="en-US" b="1" u="sng">
                <a:solidFill>
                  <a:srgbClr val="C00000"/>
                </a:solidFill>
              </a:rPr>
              <a:t>市民の衛生環境や安全</a:t>
            </a:r>
            <a:r>
              <a:rPr lang="ja-JP" altLang="en-US"/>
              <a:t>を第一とし、</a:t>
            </a:r>
            <a:r>
              <a:rPr lang="ja-JP" altLang="en-US" b="1" u="sng">
                <a:solidFill>
                  <a:srgbClr val="C00000"/>
                </a:solidFill>
              </a:rPr>
              <a:t>スピード</a:t>
            </a:r>
            <a:r>
              <a:rPr lang="ja-JP" altLang="en-US"/>
              <a:t>感を持って処理にあたることが重要であるとともに、処理負担が自治体の財政を圧迫する可能性もあるため、</a:t>
            </a:r>
            <a:r>
              <a:rPr lang="ja-JP" altLang="en-US" b="1" u="sng">
                <a:solidFill>
                  <a:srgbClr val="C00000"/>
                </a:solidFill>
              </a:rPr>
              <a:t>費用</a:t>
            </a:r>
            <a:r>
              <a:rPr lang="ja-JP" altLang="en-US"/>
              <a:t>にも配慮する必要がある。</a:t>
            </a:r>
            <a:endParaRPr lang="en-US" altLang="ja-JP"/>
          </a:p>
          <a:p>
            <a:r>
              <a:rPr lang="ja-JP" altLang="en-US"/>
              <a:t>また、最終処分場の延命化のため、リサイクル率を高める努力が必要であり、</a:t>
            </a:r>
            <a:r>
              <a:rPr lang="ja-JP" altLang="en-US" b="1" u="sng">
                <a:solidFill>
                  <a:srgbClr val="C00000"/>
                </a:solidFill>
              </a:rPr>
              <a:t>分別・リサイクルを推進</a:t>
            </a:r>
            <a:r>
              <a:rPr lang="ja-JP" altLang="en-US"/>
              <a:t>することは、安全・スピード・費用負担の改善に繋がる。</a:t>
            </a:r>
          </a:p>
        </p:txBody>
      </p:sp>
      <p:grpSp>
        <p:nvGrpSpPr>
          <p:cNvPr id="16" name="グループ化 15"/>
          <p:cNvGrpSpPr/>
          <p:nvPr/>
        </p:nvGrpSpPr>
        <p:grpSpPr>
          <a:xfrm>
            <a:off x="250825" y="2922883"/>
            <a:ext cx="8642350" cy="3674469"/>
            <a:chOff x="250825" y="2922883"/>
            <a:chExt cx="8642350" cy="3870029"/>
          </a:xfrm>
        </p:grpSpPr>
        <p:sp>
          <p:nvSpPr>
            <p:cNvPr id="4" name="円/楕円 17"/>
            <p:cNvSpPr/>
            <p:nvPr/>
          </p:nvSpPr>
          <p:spPr>
            <a:xfrm>
              <a:off x="3240088" y="3272581"/>
              <a:ext cx="2663825" cy="21907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メイリオ" panose="020B0604030504040204" pitchFamily="50" charset="-128"/>
                <a:ea typeface="メイリオ" panose="020B0604030504040204" pitchFamily="50" charset="-128"/>
              </a:endParaRPr>
            </a:p>
          </p:txBody>
        </p:sp>
        <p:sp>
          <p:nvSpPr>
            <p:cNvPr id="15" name="円/楕円 16"/>
            <p:cNvSpPr/>
            <p:nvPr/>
          </p:nvSpPr>
          <p:spPr>
            <a:xfrm>
              <a:off x="5312277" y="2922883"/>
              <a:ext cx="3580898" cy="2048663"/>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 name="円/楕円 16"/>
            <p:cNvSpPr/>
            <p:nvPr/>
          </p:nvSpPr>
          <p:spPr>
            <a:xfrm>
              <a:off x="250825" y="2922884"/>
              <a:ext cx="3598674" cy="2048663"/>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円/楕円 12"/>
            <p:cNvSpPr/>
            <p:nvPr/>
          </p:nvSpPr>
          <p:spPr>
            <a:xfrm>
              <a:off x="1691469" y="4796533"/>
              <a:ext cx="5761062" cy="1996379"/>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メイリオ" panose="020B0604030504040204" pitchFamily="50" charset="-128"/>
                <a:ea typeface="メイリオ" panose="020B0604030504040204" pitchFamily="50" charset="-128"/>
              </a:endParaRPr>
            </a:p>
          </p:txBody>
        </p:sp>
        <p:sp>
          <p:nvSpPr>
            <p:cNvPr id="8" name="テキスト ボックス 7"/>
            <p:cNvSpPr txBox="1">
              <a:spLocks noChangeArrowheads="1"/>
            </p:cNvSpPr>
            <p:nvPr/>
          </p:nvSpPr>
          <p:spPr bwMode="auto">
            <a:xfrm>
              <a:off x="2002630" y="5508208"/>
              <a:ext cx="5138737" cy="87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00">
                  <a:latin typeface="メイリオ" panose="020B0604030504040204" pitchFamily="50" charset="-128"/>
                  <a:ea typeface="メイリオ" panose="020B0604030504040204" pitchFamily="50" charset="-128"/>
                </a:rPr>
                <a:t>災害廃棄物処理計画の作成等、災害が起きる前に対策を進めておくことは、被災地域の</a:t>
              </a:r>
              <a:r>
                <a:rPr lang="ja-JP" altLang="en-US" sz="1200" b="1" u="sng">
                  <a:solidFill>
                    <a:srgbClr val="C00000"/>
                  </a:solidFill>
                  <a:latin typeface="メイリオ" panose="020B0604030504040204" pitchFamily="50" charset="-128"/>
                  <a:ea typeface="メイリオ" panose="020B0604030504040204" pitchFamily="50" charset="-128"/>
                </a:rPr>
                <a:t>経済的負担を軽減</a:t>
              </a:r>
              <a:r>
                <a:rPr lang="ja-JP" altLang="en-US" sz="1200">
                  <a:latin typeface="メイリオ" panose="020B0604030504040204" pitchFamily="50" charset="-128"/>
                  <a:ea typeface="メイリオ" panose="020B0604030504040204" pitchFamily="50" charset="-128"/>
                </a:rPr>
                <a:t>することに繋がる。</a:t>
              </a:r>
              <a:endParaRPr lang="en-US" altLang="ja-JP" sz="1200">
                <a:latin typeface="メイリオ" panose="020B0604030504040204" pitchFamily="50" charset="-128"/>
                <a:ea typeface="メイリオ" panose="020B0604030504040204" pitchFamily="50" charset="-128"/>
              </a:endParaRPr>
            </a:p>
            <a:p>
              <a:pPr eaLnBrk="1" hangingPunct="1">
                <a:spcBef>
                  <a:spcPct val="0"/>
                </a:spcBef>
                <a:buFont typeface="Wingdings" panose="05000000000000000000" pitchFamily="2" charset="2"/>
                <a:buChar char="l"/>
              </a:pPr>
              <a:r>
                <a:rPr lang="ja-JP" altLang="en-US" sz="1200">
                  <a:latin typeface="メイリオ" panose="020B0604030504040204" pitchFamily="50" charset="-128"/>
                  <a:ea typeface="メイリオ" panose="020B0604030504040204" pitchFamily="50" charset="-128"/>
                </a:rPr>
                <a:t>これら多額の予算を執行するためには、</a:t>
              </a:r>
              <a:r>
                <a:rPr lang="ja-JP" altLang="en-US" sz="1200" b="1" u="sng">
                  <a:solidFill>
                    <a:srgbClr val="C00000"/>
                  </a:solidFill>
                  <a:latin typeface="メイリオ" panose="020B0604030504040204" pitchFamily="50" charset="-128"/>
                  <a:ea typeface="メイリオ" panose="020B0604030504040204" pitchFamily="50" charset="-128"/>
                </a:rPr>
                <a:t>膨大な量の事務作業が発生</a:t>
              </a:r>
              <a:r>
                <a:rPr lang="ja-JP" altLang="en-US" sz="1200">
                  <a:solidFill>
                    <a:srgbClr val="000000"/>
                  </a:solidFill>
                  <a:latin typeface="メイリオ" panose="020B0604030504040204" pitchFamily="50" charset="-128"/>
                  <a:ea typeface="メイリオ" panose="020B0604030504040204" pitchFamily="50" charset="-128"/>
                </a:rPr>
                <a:t>する</a:t>
              </a:r>
              <a:r>
                <a:rPr lang="ja-JP" altLang="en-US" sz="1200">
                  <a:latin typeface="メイリオ" panose="020B0604030504040204" pitchFamily="50" charset="-128"/>
                  <a:ea typeface="メイリオ" panose="020B0604030504040204" pitchFamily="50" charset="-128"/>
                </a:rPr>
                <a:t>ので、早めに必要な人員を確保することも重要。</a:t>
              </a:r>
              <a:endParaRPr lang="en-US" altLang="ja-JP" sz="1200">
                <a:latin typeface="メイリオ" panose="020B0604030504040204" pitchFamily="50" charset="-128"/>
                <a:ea typeface="メイリオ" panose="020B0604030504040204" pitchFamily="50" charset="-128"/>
              </a:endParaRPr>
            </a:p>
          </p:txBody>
        </p:sp>
        <p:sp>
          <p:nvSpPr>
            <p:cNvPr id="9" name="テキスト ボックス 8"/>
            <p:cNvSpPr txBox="1">
              <a:spLocks noChangeArrowheads="1"/>
            </p:cNvSpPr>
            <p:nvPr/>
          </p:nvSpPr>
          <p:spPr bwMode="auto">
            <a:xfrm>
              <a:off x="4055268" y="5085271"/>
              <a:ext cx="1033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chemeClr val="bg2"/>
                  </a:solidFill>
                  <a:latin typeface="メイリオ" panose="020B0604030504040204" pitchFamily="50" charset="-128"/>
                  <a:ea typeface="メイリオ" panose="020B0604030504040204" pitchFamily="50" charset="-128"/>
                </a:rPr>
                <a:t>費用</a:t>
              </a:r>
            </a:p>
          </p:txBody>
        </p:sp>
        <p:sp>
          <p:nvSpPr>
            <p:cNvPr id="10" name="テキスト ボックス 9"/>
            <p:cNvSpPr txBox="1">
              <a:spLocks noChangeArrowheads="1"/>
            </p:cNvSpPr>
            <p:nvPr/>
          </p:nvSpPr>
          <p:spPr bwMode="auto">
            <a:xfrm>
              <a:off x="6409531" y="3160509"/>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chemeClr val="bg2"/>
                  </a:solidFill>
                  <a:latin typeface="メイリオ" panose="020B0604030504040204" pitchFamily="50" charset="-128"/>
                  <a:ea typeface="メイリオ" panose="020B0604030504040204" pitchFamily="50" charset="-128"/>
                </a:rPr>
                <a:t>スピード</a:t>
              </a:r>
            </a:p>
          </p:txBody>
        </p:sp>
        <p:sp>
          <p:nvSpPr>
            <p:cNvPr id="11" name="テキスト ボックス 10"/>
            <p:cNvSpPr txBox="1">
              <a:spLocks noChangeArrowheads="1"/>
            </p:cNvSpPr>
            <p:nvPr/>
          </p:nvSpPr>
          <p:spPr bwMode="auto">
            <a:xfrm>
              <a:off x="1223074" y="3160508"/>
              <a:ext cx="165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chemeClr val="bg2"/>
                  </a:solidFill>
                  <a:latin typeface="メイリオ" panose="020B0604030504040204" pitchFamily="50" charset="-128"/>
                  <a:ea typeface="メイリオ" panose="020B0604030504040204" pitchFamily="50" charset="-128"/>
                </a:rPr>
                <a:t>安全</a:t>
              </a:r>
            </a:p>
          </p:txBody>
        </p:sp>
        <p:sp>
          <p:nvSpPr>
            <p:cNvPr id="12" name="テキスト ボックス 11"/>
            <p:cNvSpPr txBox="1">
              <a:spLocks noChangeArrowheads="1"/>
            </p:cNvSpPr>
            <p:nvPr/>
          </p:nvSpPr>
          <p:spPr bwMode="auto">
            <a:xfrm>
              <a:off x="3766344" y="3914776"/>
              <a:ext cx="1611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メイリオ" panose="020B0604030504040204" pitchFamily="50" charset="-128"/>
                  <a:ea typeface="メイリオ" panose="020B0604030504040204" pitchFamily="50" charset="-128"/>
                </a:rPr>
                <a:t>災害廃棄物</a:t>
              </a:r>
              <a:endParaRPr lang="en-US" altLang="ja-JP" sz="180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800">
                  <a:latin typeface="メイリオ" panose="020B0604030504040204" pitchFamily="50" charset="-128"/>
                  <a:ea typeface="メイリオ" panose="020B0604030504040204" pitchFamily="50" charset="-128"/>
                </a:rPr>
                <a:t>処理の三原則</a:t>
              </a:r>
            </a:p>
          </p:txBody>
        </p:sp>
        <p:sp>
          <p:nvSpPr>
            <p:cNvPr id="13" name="テキスト ボックス 15"/>
            <p:cNvSpPr txBox="1">
              <a:spLocks noChangeArrowheads="1"/>
            </p:cNvSpPr>
            <p:nvPr/>
          </p:nvSpPr>
          <p:spPr bwMode="auto">
            <a:xfrm>
              <a:off x="250825" y="3545413"/>
              <a:ext cx="3671888" cy="87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00" b="1" u="sng">
                  <a:solidFill>
                    <a:srgbClr val="C00000"/>
                  </a:solidFill>
                  <a:latin typeface="メイリオ" panose="020B0604030504040204" pitchFamily="50" charset="-128"/>
                  <a:ea typeface="メイリオ" panose="020B0604030504040204" pitchFamily="50" charset="-128"/>
                </a:rPr>
                <a:t>被災した市民の衛生環境や安全を第一</a:t>
              </a:r>
              <a:r>
                <a:rPr lang="ja-JP" altLang="en-US" sz="1200">
                  <a:solidFill>
                    <a:srgbClr val="C00000"/>
                  </a:solidFill>
                  <a:latin typeface="メイリオ" panose="020B0604030504040204" pitchFamily="50" charset="-128"/>
                  <a:ea typeface="メイリオ" panose="020B0604030504040204" pitchFamily="50" charset="-128"/>
                </a:rPr>
                <a:t>に。</a:t>
              </a:r>
              <a:endParaRPr lang="en-US" altLang="ja-JP" sz="1200">
                <a:solidFill>
                  <a:srgbClr val="C00000"/>
                </a:solidFill>
                <a:latin typeface="メイリオ" panose="020B0604030504040204" pitchFamily="50" charset="-128"/>
                <a:ea typeface="メイリオ" panose="020B0604030504040204" pitchFamily="50" charset="-128"/>
              </a:endParaRPr>
            </a:p>
            <a:p>
              <a:pPr eaLnBrk="1" hangingPunct="1">
                <a:spcBef>
                  <a:spcPct val="0"/>
                </a:spcBef>
                <a:buFont typeface="Wingdings" panose="05000000000000000000" pitchFamily="2" charset="2"/>
                <a:buChar char="l"/>
              </a:pPr>
              <a:r>
                <a:rPr lang="ja-JP" altLang="en-US" sz="1200" b="1" u="sng">
                  <a:solidFill>
                    <a:srgbClr val="C00000"/>
                  </a:solidFill>
                  <a:latin typeface="メイリオ" panose="020B0604030504040204" pitchFamily="50" charset="-128"/>
                  <a:ea typeface="メイリオ" panose="020B0604030504040204" pitchFamily="50" charset="-128"/>
                </a:rPr>
                <a:t>アスベスト</a:t>
              </a:r>
              <a:r>
                <a:rPr lang="ja-JP" altLang="en-US" sz="1200">
                  <a:latin typeface="メイリオ" panose="020B0604030504040204" pitchFamily="50" charset="-128"/>
                  <a:ea typeface="メイリオ" panose="020B0604030504040204" pitchFamily="50" charset="-128"/>
                </a:rPr>
                <a:t>を含む廃棄物や</a:t>
              </a:r>
              <a:r>
                <a:rPr lang="ja-JP" altLang="en-US" sz="1200" b="1" u="sng">
                  <a:solidFill>
                    <a:srgbClr val="C00000"/>
                  </a:solidFill>
                  <a:latin typeface="メイリオ" panose="020B0604030504040204" pitchFamily="50" charset="-128"/>
                  <a:ea typeface="メイリオ" panose="020B0604030504040204" pitchFamily="50" charset="-128"/>
                </a:rPr>
                <a:t>危険物・有害廃棄物等</a:t>
              </a:r>
              <a:r>
                <a:rPr lang="ja-JP" altLang="en-US" sz="1200">
                  <a:latin typeface="メイリオ" panose="020B0604030504040204" pitchFamily="50" charset="-128"/>
                  <a:ea typeface="メイリオ" panose="020B0604030504040204" pitchFamily="50" charset="-128"/>
                </a:rPr>
                <a:t>（スプレー缶、薬品、灯油等）は、安全に十分配慮しながら丁寧な処理が必要。</a:t>
              </a:r>
              <a:endParaRPr lang="en-US" altLang="ja-JP" sz="1200">
                <a:latin typeface="メイリオ" panose="020B0604030504040204" pitchFamily="50" charset="-128"/>
                <a:ea typeface="メイリオ" panose="020B0604030504040204" pitchFamily="50" charset="-128"/>
              </a:endParaRPr>
            </a:p>
          </p:txBody>
        </p:sp>
        <p:sp>
          <p:nvSpPr>
            <p:cNvPr id="14" name="テキスト ボックス 13"/>
            <p:cNvSpPr txBox="1">
              <a:spLocks noChangeArrowheads="1"/>
            </p:cNvSpPr>
            <p:nvPr/>
          </p:nvSpPr>
          <p:spPr bwMode="auto">
            <a:xfrm>
              <a:off x="5354638" y="3545413"/>
              <a:ext cx="3538537" cy="87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00" b="1" u="sng">
                  <a:solidFill>
                    <a:srgbClr val="C00000"/>
                  </a:solidFill>
                  <a:latin typeface="メイリオ" panose="020B0604030504040204" pitchFamily="50" charset="-128"/>
                  <a:ea typeface="メイリオ" panose="020B0604030504040204" pitchFamily="50" charset="-128"/>
                </a:rPr>
                <a:t>周辺の環境や住民の健康に著しい悪影響</a:t>
              </a:r>
              <a:r>
                <a:rPr lang="ja-JP" altLang="en-US" sz="1200">
                  <a:latin typeface="メイリオ" panose="020B0604030504040204" pitchFamily="50" charset="-128"/>
                  <a:ea typeface="メイリオ" panose="020B0604030504040204" pitchFamily="50" charset="-128"/>
                </a:rPr>
                <a:t>を及している場合（例：腐敗性の廃棄物、発火の恐れがある廃棄物等）は、スピード重視で処理を行う必要がある。</a:t>
              </a:r>
              <a:endParaRPr lang="en-US" altLang="ja-JP" sz="120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08169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latin typeface="Meiryo UI" panose="020B0604030504040204" pitchFamily="50" charset="-128"/>
                <a:ea typeface="Meiryo UI" panose="020B0604030504040204" pitchFamily="50" charset="-128"/>
              </a:rPr>
              <a:t>２．環境省の進める災害廃棄物対策</a:t>
            </a:r>
            <a:endParaRPr kumimoji="1" lang="ja-JP" altLang="en-US" sz="36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1026111"/>
      </p:ext>
    </p:extLst>
  </p:cSld>
  <p:clrMapOvr>
    <a:masterClrMapping/>
  </p:clrMapOvr>
</p:sld>
</file>

<file path=ppt/theme/theme1.xml><?xml version="1.0" encoding="utf-8"?>
<a:theme xmlns:a="http://schemas.openxmlformats.org/drawingml/2006/main" name="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7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627645BEAB0FC47B09D050ADD704371" ma:contentTypeVersion="14" ma:contentTypeDescription="新しいドキュメントを作成します。" ma:contentTypeScope="" ma:versionID="b313f33fa0ed6b7bae7d77cc749bdb16">
  <xsd:schema xmlns:xsd="http://www.w3.org/2001/XMLSchema" xmlns:xs="http://www.w3.org/2001/XMLSchema" xmlns:p="http://schemas.microsoft.com/office/2006/metadata/properties" xmlns:ns2="eb3389dd-532a-4380-a612-9411787d1b78" xmlns:ns3="44072bf6-2910-405c-80b1-19093bade0cc" targetNamespace="http://schemas.microsoft.com/office/2006/metadata/properties" ma:root="true" ma:fieldsID="e7821aae70d2cfc92a7b783c6538f550" ns2:_="" ns3:_="">
    <xsd:import namespace="eb3389dd-532a-4380-a612-9411787d1b78"/>
    <xsd:import namespace="44072bf6-2910-405c-80b1-19093bad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389dd-532a-4380-a612-9411787d1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72bf6-2910-405c-80b1-19093bade0c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c68b7a4-0dd0-499b-9252-c79671f28bd0}" ma:internalName="TaxCatchAll" ma:showField="CatchAllData" ma:web="44072bf6-2910-405c-80b1-19093bade0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3389dd-532a-4380-a612-9411787d1b78">
      <Terms xmlns="http://schemas.microsoft.com/office/infopath/2007/PartnerControls"/>
    </lcf76f155ced4ddcb4097134ff3c332f>
    <TaxCatchAll xmlns="44072bf6-2910-405c-80b1-19093bade0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111A56-DA6C-417F-B58E-76A917B0F79E}"/>
</file>

<file path=customXml/itemProps2.xml><?xml version="1.0" encoding="utf-8"?>
<ds:datastoreItem xmlns:ds="http://schemas.openxmlformats.org/officeDocument/2006/customXml" ds:itemID="{CDAA0BF9-D182-4508-AD31-178C7B7609F0}">
  <ds:schemaRefs>
    <ds:schemaRef ds:uri="44072bf6-2910-405c-80b1-19093bade0cc"/>
    <ds:schemaRef ds:uri="eb3389dd-532a-4380-a612-9411787d1b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17BD33-AB15-45BE-96FE-F6AE47DC32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PresentationFormat>On-screen Show (4:3)</PresentationFormat>
  <Slides>47</Slides>
  <Notes>19</Notes>
  <HiddenSlides>0</HiddenSlides>
  <ScaleCrop>false</ScaleCrop>
  <HeadingPairs>
    <vt:vector size="4" baseType="variant">
      <vt:variant>
        <vt:lpstr>Theme</vt:lpstr>
      </vt:variant>
      <vt:variant>
        <vt:i4>11</vt:i4>
      </vt:variant>
      <vt:variant>
        <vt:lpstr>Slide Titles</vt:lpstr>
      </vt:variant>
      <vt:variant>
        <vt:i4>47</vt:i4>
      </vt:variant>
    </vt:vector>
  </HeadingPairs>
  <TitlesOfParts>
    <vt:vector size="58" baseType="lpstr">
      <vt:lpstr>災対室_作業用</vt:lpstr>
      <vt:lpstr>デザインの設定</vt:lpstr>
      <vt:lpstr>1_災対室_作業用</vt:lpstr>
      <vt:lpstr>2_災対室_作業用</vt:lpstr>
      <vt:lpstr>3_災対室_作業用</vt:lpstr>
      <vt:lpstr>4_災対室_作業用</vt:lpstr>
      <vt:lpstr>5_災対室_作業用</vt:lpstr>
      <vt:lpstr>6_災対室_作業用</vt:lpstr>
      <vt:lpstr>7_災対室_作業用</vt:lpstr>
      <vt:lpstr>Office 2013 - 2022 テーマ</vt:lpstr>
      <vt:lpstr>7_Office テーマ</vt:lpstr>
      <vt:lpstr>環境省における 災害廃棄物対策に関する取組について</vt:lpstr>
      <vt:lpstr>目　次</vt:lpstr>
      <vt:lpstr>１．災害廃棄物対策の概要</vt:lpstr>
      <vt:lpstr>PowerPoint Presentation</vt:lpstr>
      <vt:lpstr>PowerPoint Presentation</vt:lpstr>
      <vt:lpstr>PowerPoint Presentation</vt:lpstr>
      <vt:lpstr>PowerPoint Presentation</vt:lpstr>
      <vt:lpstr>PowerPoint Presentation</vt:lpstr>
      <vt:lpstr>２．環境省の進める災害廃棄物対策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３．今後の災害廃棄物対策に 関する検討状況</vt:lpstr>
      <vt:lpstr>PowerPoint Presentation</vt:lpstr>
      <vt:lpstr>PowerPoint Presentation</vt:lpstr>
      <vt:lpstr>①　廃棄物処理制度小委員会</vt:lpstr>
      <vt:lpstr>PowerPoint Presentation</vt:lpstr>
      <vt:lpstr>PowerPoint Presentation</vt:lpstr>
      <vt:lpstr>PowerPoint Presentation</vt:lpstr>
      <vt:lpstr>PowerPoint Presentation</vt:lpstr>
      <vt:lpstr>PowerPoint Presentation</vt:lpstr>
      <vt:lpstr>今後の廃棄物処理制度の検討に向けた中間取りまとめ  （災害廃棄物関連抜粋①）</vt:lpstr>
      <vt:lpstr>今後の廃棄物処理制度の検討に向けた中間取りまとめ  （災害廃棄物関連抜粋②）</vt:lpstr>
      <vt:lpstr>②　令和７年度災害廃棄物対策推進検討会</vt:lpstr>
      <vt:lpstr>令和７年度災害廃棄物対策推進検討会の予定</vt:lpstr>
      <vt:lpstr>令和７年度災害廃棄物対策推進検討会の進め方</vt:lpstr>
      <vt:lpstr>③　横断的専門支援機能（機関）の 確立について</vt:lpstr>
      <vt:lpstr>今後の巨大地震や集中豪雨等の発生に備えた災害廃棄物対策の 更なる取組の方向性（専門支援機能に関し抜粋・一部加筆）</vt:lpstr>
      <vt:lpstr>環境省、都道府県、市町村、専門支援機能（機関）の主な役割（案）</vt:lpstr>
      <vt:lpstr>専門支援機能（機関）の役割①　平時における支援（案）　</vt:lpstr>
      <vt:lpstr>専門支援機能（機関）の役割②　発災時：初動期現地調査チームの運営（案）</vt:lpstr>
      <vt:lpstr>専門支援機能(機関)の役割②　発災時：初動期現地調査チームの体制（案）</vt:lpstr>
      <vt:lpstr>専門支援機能(機関)の役割③　発災時：被災自治体への各種事務支援（案）</vt:lpstr>
      <vt:lpstr>専門支援機能(機関)の役割④　発災時：技術支援・人的支援のマッチング・調整（案）　　</vt:lpstr>
      <vt:lpstr>【参考資料】 今後の巨大地震や集中豪雨等の発生に備えた 災害廃棄物対策の更なる取組の方向性（概要）</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0x0101009627645BEAB0FC47B09D050ADD704371</vt:lpwstr>
  </property>
  <property fmtid="{D5CDD505-2E9C-101B-9397-08002B2CF9AE}" pid="3" name="MediaServiceImageTags">
    <vt:lpwstr/>
  </property>
</Properties>
</file>