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vnd.openxmlformats-officedocument.spreadsheetml.sheet" Extension="xlsx"/>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drawingml.chartshapes+xml" PartName="/ppt/drawings/drawing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4"/>
    <p:sldMasterId id="2147484229" r:id="rId5"/>
    <p:sldMasterId id="2147484324" r:id="rId6"/>
    <p:sldMasterId id="2147484333" r:id="rId7"/>
    <p:sldMasterId id="2147484355" r:id="rId8"/>
    <p:sldMasterId id="2147484365" r:id="rId9"/>
    <p:sldMasterId id="2147484408" r:id="rId10"/>
    <p:sldMasterId id="2147484417" r:id="rId11"/>
    <p:sldMasterId id="2147484445" r:id="rId12"/>
    <p:sldMasterId id="2147484475" r:id="rId13"/>
    <p:sldMasterId id="2147484496" r:id="rId14"/>
    <p:sldMasterId id="2147484507" r:id="rId15"/>
  </p:sldMasterIdLst>
  <p:notesMasterIdLst>
    <p:notesMasterId r:id="rId47"/>
  </p:notesMasterIdLst>
  <p:handoutMasterIdLst>
    <p:handoutMasterId r:id="rId48"/>
  </p:handoutMasterIdLst>
  <p:sldIdLst>
    <p:sldId id="1492" r:id="rId16"/>
    <p:sldId id="2104" r:id="rId17"/>
    <p:sldId id="2147477077" r:id="rId18"/>
    <p:sldId id="272" r:id="rId19"/>
    <p:sldId id="262" r:id="rId20"/>
    <p:sldId id="278" r:id="rId21"/>
    <p:sldId id="274" r:id="rId22"/>
    <p:sldId id="276" r:id="rId23"/>
    <p:sldId id="277" r:id="rId24"/>
    <p:sldId id="269" r:id="rId25"/>
    <p:sldId id="271" r:id="rId26"/>
    <p:sldId id="270" r:id="rId27"/>
    <p:sldId id="2147482948" r:id="rId28"/>
    <p:sldId id="257" r:id="rId29"/>
    <p:sldId id="265" r:id="rId30"/>
    <p:sldId id="256" r:id="rId31"/>
    <p:sldId id="259" r:id="rId32"/>
    <p:sldId id="263" r:id="rId33"/>
    <p:sldId id="266" r:id="rId34"/>
    <p:sldId id="258" r:id="rId35"/>
    <p:sldId id="260" r:id="rId36"/>
    <p:sldId id="2147483647" r:id="rId37"/>
    <p:sldId id="261" r:id="rId38"/>
    <p:sldId id="273" r:id="rId39"/>
    <p:sldId id="2147483645" r:id="rId40"/>
    <p:sldId id="282" r:id="rId41"/>
    <p:sldId id="267" r:id="rId42"/>
    <p:sldId id="268" r:id="rId43"/>
    <p:sldId id="2147483646" r:id="rId44"/>
    <p:sldId id="264" r:id="rId45"/>
    <p:sldId id="275" r:id="rId4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5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1EDEC"/>
    <a:srgbClr val="5C9093"/>
    <a:srgbClr val="CFE6DE"/>
    <a:srgbClr val="E9F3EF"/>
    <a:srgbClr val="000000"/>
    <a:srgbClr val="CCECFF"/>
    <a:srgbClr val="FF3300"/>
    <a:srgbClr val="F9DD0F"/>
    <a:srgbClr val="F5E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Masters/slideMaster9.xml" Type="http://schemas.openxmlformats.org/officeDocument/2006/relationships/slideMaster"/><Relationship Id="rId13" Target="slideMasters/slideMaster10.xml" Type="http://schemas.openxmlformats.org/officeDocument/2006/relationships/slideMaster"/><Relationship Id="rId14" Target="slideMasters/slideMaster11.xml" Type="http://schemas.openxmlformats.org/officeDocument/2006/relationships/slideMaster"/><Relationship Id="rId15" Target="slideMasters/slideMaster12.xml" Type="http://schemas.openxmlformats.org/officeDocument/2006/relationships/slideMaster"/><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customXml/item2.xml" Type="http://schemas.openxmlformats.org/officeDocument/2006/relationships/customXml"/><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customXml/item3.xml" Type="http://schemas.openxmlformats.org/officeDocument/2006/relationships/customXml"/><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slideMasters/slideMaster1.xml" Type="http://schemas.openxmlformats.org/officeDocument/2006/relationships/slideMaster"/><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46" Target="slides/slide31.xml" Type="http://schemas.openxmlformats.org/officeDocument/2006/relationships/slide"/><Relationship Id="rId47" Target="notesMasters/notesMaster1.xml" Type="http://schemas.openxmlformats.org/officeDocument/2006/relationships/notesMaster"/><Relationship Id="rId48" Target="handoutMasters/handoutMaster1.xml" Type="http://schemas.openxmlformats.org/officeDocument/2006/relationships/handoutMaster"/><Relationship Id="rId49" Target="commentAuthors.xml" Type="http://schemas.openxmlformats.org/officeDocument/2006/relationships/commentAuthors"/><Relationship Id="rId5" Target="slideMasters/slideMaster2.xml" Type="http://schemas.openxmlformats.org/officeDocument/2006/relationships/slideMaster"/><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54" Target="changesInfos/changesInfo1.xml" Type="http://schemas.microsoft.com/office/2016/11/relationships/changesInfo"/><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口 勇(YAMAGUCHI Isamu)" userId="df4183ed-a19a-48d3-b080-d2fb7330686d" providerId="ADAL" clId="{86EDA972-E7D9-4340-AA34-E84A5CB0AF23}"/>
    <pc:docChg chg="mod modSld">
      <pc:chgData name="山口 勇(YAMAGUCHI Isamu)" userId="df4183ed-a19a-48d3-b080-d2fb7330686d" providerId="ADAL" clId="{86EDA972-E7D9-4340-AA34-E84A5CB0AF23}" dt="2026-03-13T08:46:55.616" v="1"/>
      <pc:docMkLst>
        <pc:docMk/>
      </pc:docMkLst>
      <pc:sldChg chg="modSp">
        <pc:chgData name="山口 勇(YAMAGUCHI Isamu)" userId="df4183ed-a19a-48d3-b080-d2fb7330686d" providerId="ADAL" clId="{86EDA972-E7D9-4340-AA34-E84A5CB0AF23}" dt="2026-03-13T08:46:55.616" v="1"/>
        <pc:sldMkLst>
          <pc:docMk/>
          <pc:sldMk cId="1639578251" sldId="2104"/>
        </pc:sldMkLst>
        <pc:spChg chg="mod">
          <ac:chgData name="山口 勇(YAMAGUCHI Isamu)" userId="df4183ed-a19a-48d3-b080-d2fb7330686d" providerId="ADAL" clId="{86EDA972-E7D9-4340-AA34-E84A5CB0AF23}" dt="2026-03-13T08:46:55.616" v="1"/>
          <ac:spMkLst>
            <pc:docMk/>
            <pc:sldMk cId="1639578251" sldId="2104"/>
            <ac:spMk id="2" creationId="{9B6A49EF-0BA6-56B1-BD9E-7DC35B4B6C79}"/>
          </ac:spMkLst>
        </pc:spChg>
      </pc:sldChg>
    </pc:docChg>
  </pc:docChgLst>
  <pc:docChgLst>
    <pc:chgData name="笠井 達也(KASAI Tatsuya)" userId="5d05b627-7c34-46e8-a35d-49ae5bc3d558" providerId="ADAL" clId="{E1CA1755-A443-457E-9763-DF9292ED45A1}"/>
    <pc:docChg chg="modSld">
      <pc:chgData name="笠井 達也(KASAI Tatsuya)" userId="5d05b627-7c34-46e8-a35d-49ae5bc3d558" providerId="ADAL" clId="{E1CA1755-A443-457E-9763-DF9292ED45A1}" dt="2026-03-16T00:21:01.409" v="18" actId="20577"/>
      <pc:docMkLst>
        <pc:docMk/>
      </pc:docMkLst>
      <pc:sldChg chg="modSp mod">
        <pc:chgData name="笠井 達也(KASAI Tatsuya)" userId="5d05b627-7c34-46e8-a35d-49ae5bc3d558" providerId="ADAL" clId="{E1CA1755-A443-457E-9763-DF9292ED45A1}" dt="2026-03-06T08:44:40.732" v="11" actId="1076"/>
        <pc:sldMkLst>
          <pc:docMk/>
          <pc:sldMk cId="3905598025" sldId="1492"/>
        </pc:sldMkLst>
        <pc:spChg chg="mod">
          <ac:chgData name="笠井 達也(KASAI Tatsuya)" userId="5d05b627-7c34-46e8-a35d-49ae5bc3d558" providerId="ADAL" clId="{E1CA1755-A443-457E-9763-DF9292ED45A1}" dt="2026-03-06T08:44:40.732" v="11" actId="1076"/>
          <ac:spMkLst>
            <pc:docMk/>
            <pc:sldMk cId="3905598025" sldId="1492"/>
            <ac:spMk id="3" creationId="{00000000-0000-0000-0000-000000000000}"/>
          </ac:spMkLst>
        </pc:spChg>
        <pc:spChg chg="mod">
          <ac:chgData name="笠井 達也(KASAI Tatsuya)" userId="5d05b627-7c34-46e8-a35d-49ae5bc3d558" providerId="ADAL" clId="{E1CA1755-A443-457E-9763-DF9292ED45A1}" dt="2026-03-06T08:42:30.106" v="7" actId="20577"/>
          <ac:spMkLst>
            <pc:docMk/>
            <pc:sldMk cId="3905598025" sldId="1492"/>
            <ac:spMk id="4" creationId="{00000000-0000-0000-0000-000000000000}"/>
          </ac:spMkLst>
        </pc:spChg>
      </pc:sldChg>
      <pc:sldChg chg="modSp mod">
        <pc:chgData name="笠井 達也(KASAI Tatsuya)" userId="5d05b627-7c34-46e8-a35d-49ae5bc3d558" providerId="ADAL" clId="{E1CA1755-A443-457E-9763-DF9292ED45A1}" dt="2026-03-16T00:21:01.409" v="18" actId="20577"/>
        <pc:sldMkLst>
          <pc:docMk/>
          <pc:sldMk cId="1639578251" sldId="2104"/>
        </pc:sldMkLst>
        <pc:spChg chg="mod">
          <ac:chgData name="笠井 達也(KASAI Tatsuya)" userId="5d05b627-7c34-46e8-a35d-49ae5bc3d558" providerId="ADAL" clId="{E1CA1755-A443-457E-9763-DF9292ED45A1}" dt="2026-03-16T00:21:01.409" v="18" actId="20577"/>
          <ac:spMkLst>
            <pc:docMk/>
            <pc:sldMk cId="1639578251" sldId="2104"/>
            <ac:spMk id="2" creationId="{9B6A49EF-0BA6-56B1-BD9E-7DC35B4B6C79}"/>
          </ac:spMkLst>
        </pc:spChg>
      </pc:sldChg>
    </pc:docChg>
  </pc:docChgLst>
</pc:chgInfo>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Worksheet.xlsx" Type="http://schemas.openxmlformats.org/officeDocument/2006/relationships/package"/><Relationship Id="rId4" Target="../drawings/drawing1.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2860222076652"/>
          <c:y val="4.322193979772692E-2"/>
          <c:w val="0.82224693788276471"/>
          <c:h val="0.86281639156598544"/>
        </c:manualLayout>
      </c:layout>
      <c:barChart>
        <c:barDir val="col"/>
        <c:grouping val="clustered"/>
        <c:varyColors val="0"/>
        <c:ser>
          <c:idx val="0"/>
          <c:order val="0"/>
          <c:tx>
            <c:strRef>
              <c:f>処理計画策定率!$B$4</c:f>
              <c:strCache>
                <c:ptCount val="1"/>
                <c:pt idx="0">
                  <c:v>都道府県(47)</c:v>
                </c:pt>
              </c:strCache>
            </c:strRef>
          </c:tx>
          <c:spPr>
            <a:solidFill>
              <a:schemeClr val="accent2"/>
            </a:solidFill>
            <a:ln>
              <a:noFill/>
            </a:ln>
            <a:effectLst/>
          </c:spPr>
          <c:invertIfNegative val="0"/>
          <c:dLbls>
            <c:dLbl>
              <c:idx val="1"/>
              <c:layout>
                <c:manualLayout>
                  <c:x val="3.7722478431733911E-17"/>
                  <c:y val="7.629378224273680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341570160002941E-2"/>
                      <c:h val="7.4191190292194897E-2"/>
                    </c:manualLayout>
                  </c15:layout>
                </c:ext>
                <c:ext xmlns:c16="http://schemas.microsoft.com/office/drawing/2014/chart" uri="{C3380CC4-5D6E-409C-BE32-E72D297353CC}">
                  <c16:uniqueId val="{00000000-E540-4B1F-8BC9-926B2D2BA10D}"/>
                </c:ext>
              </c:extLst>
            </c:dLbl>
            <c:dLbl>
              <c:idx val="4"/>
              <c:layout>
                <c:manualLayout>
                  <c:x val="-1.5747260193716677E-3"/>
                  <c:y val="9.49127516128172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0-4B1F-8BC9-926B2D2BA10D}"/>
                </c:ext>
              </c:extLst>
            </c:dLbl>
            <c:dLbl>
              <c:idx val="5"/>
              <c:layout>
                <c:manualLayout>
                  <c:x val="-1.5747260193716098E-3"/>
                  <c:y val="7.64365156848447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40-4B1F-8BC9-926B2D2BA10D}"/>
                </c:ext>
              </c:extLst>
            </c:dLbl>
            <c:dLbl>
              <c:idx val="6"/>
              <c:layout>
                <c:manualLayout>
                  <c:x val="1.5747260193714945E-3"/>
                  <c:y val="7.2590706587174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0-4B1F-8BC9-926B2D2BA10D}"/>
                </c:ext>
              </c:extLst>
            </c:dLbl>
            <c:dLbl>
              <c:idx val="7"/>
              <c:layout>
                <c:manualLayout>
                  <c:x val="-1.1547857406890958E-16"/>
                  <c:y val="6.192449132361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40-4B1F-8BC9-926B2D2BA10D}"/>
                </c:ext>
              </c:extLst>
            </c:dLbl>
            <c:dLbl>
              <c:idx val="8"/>
              <c:layout>
                <c:manualLayout>
                  <c:x val="-1.1547857406890958E-16"/>
                  <c:y val="5.86052855346704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0-4B1F-8BC9-926B2D2BA10D}"/>
                </c:ext>
              </c:extLst>
            </c:dLbl>
            <c:spPr>
              <a:noFill/>
              <a:ln>
                <a:noFill/>
              </a:ln>
              <a:effectLst/>
            </c:spPr>
            <c:txPr>
              <a:bodyPr rot="0" spcFirstLastPara="1" vertOverflow="ellipsis" vert="horz" wrap="square" anchor="ctr" anchorCtr="1"/>
              <a:lstStyle/>
              <a:p>
                <a:pPr>
                  <a:defRPr lang="ja-JP" sz="9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処理計画策定率!$C$3:$M$3</c:f>
              <c:strCache>
                <c:ptCount val="11"/>
                <c:pt idx="0">
                  <c:v>H25</c:v>
                </c:pt>
                <c:pt idx="1">
                  <c:v>H26</c:v>
                </c:pt>
                <c:pt idx="2">
                  <c:v>H27</c:v>
                </c:pt>
                <c:pt idx="3">
                  <c:v>H28</c:v>
                </c:pt>
                <c:pt idx="4">
                  <c:v>H29</c:v>
                </c:pt>
                <c:pt idx="5">
                  <c:v>H30</c:v>
                </c:pt>
                <c:pt idx="6">
                  <c:v>R1</c:v>
                </c:pt>
                <c:pt idx="7">
                  <c:v>R2</c:v>
                </c:pt>
                <c:pt idx="8">
                  <c:v>R3</c:v>
                </c:pt>
                <c:pt idx="9">
                  <c:v>R4</c:v>
                </c:pt>
                <c:pt idx="10">
                  <c:v>R5</c:v>
                </c:pt>
              </c:strCache>
            </c:strRef>
          </c:cat>
          <c:val>
            <c:numRef>
              <c:f>処理計画策定率!$C$8:$M$8</c:f>
              <c:numCache>
                <c:formatCode>0%</c:formatCode>
                <c:ptCount val="11"/>
                <c:pt idx="1">
                  <c:v>6.3829787234042548E-2</c:v>
                </c:pt>
                <c:pt idx="2">
                  <c:v>0.42553191489361702</c:v>
                </c:pt>
                <c:pt idx="3">
                  <c:v>0.57446808510638303</c:v>
                </c:pt>
                <c:pt idx="4">
                  <c:v>0.85106382978723405</c:v>
                </c:pt>
                <c:pt idx="5">
                  <c:v>0.97872340425531912</c:v>
                </c:pt>
                <c:pt idx="6">
                  <c:v>0.97872340425531912</c:v>
                </c:pt>
                <c:pt idx="7">
                  <c:v>1</c:v>
                </c:pt>
                <c:pt idx="8">
                  <c:v>1</c:v>
                </c:pt>
                <c:pt idx="9">
                  <c:v>1</c:v>
                </c:pt>
                <c:pt idx="10">
                  <c:v>1</c:v>
                </c:pt>
              </c:numCache>
            </c:numRef>
          </c:val>
          <c:extLst>
            <c:ext xmlns:c16="http://schemas.microsoft.com/office/drawing/2014/chart" uri="{C3380CC4-5D6E-409C-BE32-E72D297353CC}">
              <c16:uniqueId val="{00000006-E540-4B1F-8BC9-926B2D2BA10D}"/>
            </c:ext>
          </c:extLst>
        </c:ser>
        <c:ser>
          <c:idx val="1"/>
          <c:order val="1"/>
          <c:tx>
            <c:strRef>
              <c:f>処理計画策定率!$B$6</c:f>
              <c:strCache>
                <c:ptCount val="1"/>
                <c:pt idx="0">
                  <c:v>市区町村(1741)</c:v>
                </c:pt>
              </c:strCache>
            </c:strRef>
          </c:tx>
          <c:spPr>
            <a:solidFill>
              <a:schemeClr val="accent4"/>
            </a:solidFill>
            <a:ln>
              <a:noFill/>
            </a:ln>
            <a:effectLst/>
          </c:spPr>
          <c:invertIfNegative val="0"/>
          <c:dLbls>
            <c:dLbl>
              <c:idx val="4"/>
              <c:layout>
                <c:manualLayout>
                  <c:x val="1.5747260193716098E-3"/>
                  <c:y val="8.7572285239505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40-4B1F-8BC9-926B2D2BA10D}"/>
                </c:ext>
              </c:extLst>
            </c:dLbl>
            <c:dLbl>
              <c:idx val="6"/>
              <c:layout>
                <c:manualLayout>
                  <c:x val="1.5747260193714945E-3"/>
                  <c:y val="8.7572285239505748E-2"/>
                </c:manualLayout>
              </c:layout>
              <c:tx>
                <c:rich>
                  <a:bodyPr/>
                  <a:lstStyle/>
                  <a:p>
                    <a:r>
                      <a:rPr lang="en-US" altLang="ja-JP"/>
                      <a:t>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540-4B1F-8BC9-926B2D2BA10D}"/>
                </c:ext>
              </c:extLst>
            </c:dLbl>
            <c:dLbl>
              <c:idx val="7"/>
              <c:layout>
                <c:manualLayout>
                  <c:x val="0"/>
                  <c:y val="0.12538851756474889"/>
                </c:manualLayout>
              </c:layout>
              <c:tx>
                <c:rich>
                  <a:bodyPr/>
                  <a:lstStyle/>
                  <a:p>
                    <a:r>
                      <a:rPr lang="en-US" altLang="ja-JP"/>
                      <a:t>65</a:t>
                    </a:r>
                    <a:r>
                      <a:rPr lang="ja-JP" altLang="en-US"/>
                      <a:t>％</a:t>
                    </a:r>
                    <a:endParaRPr lang="en-US" altLang="ja-JP"/>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540-4B1F-8BC9-926B2D2BA10D}"/>
                </c:ext>
              </c:extLst>
            </c:dLbl>
            <c:dLbl>
              <c:idx val="10"/>
              <c:tx>
                <c:rich>
                  <a:bodyPr/>
                  <a:lstStyle/>
                  <a:p>
                    <a:fld id="{5AF57A2B-C46E-4F1F-8AC3-CBC29EB49D7F}" type="VALUE">
                      <a:rPr lang="en-US" altLang="ja-JP" smtClean="0"/>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540-4B1F-8BC9-926B2D2BA10D}"/>
                </c:ext>
              </c:extLst>
            </c:dLbl>
            <c:spPr>
              <a:noFill/>
              <a:ln>
                <a:noFill/>
              </a:ln>
              <a:effectLst/>
            </c:spPr>
            <c:txPr>
              <a:bodyPr rot="0" spcFirstLastPara="1" vertOverflow="ellipsis" vert="horz" wrap="square" anchor="ctr" anchorCtr="1"/>
              <a:lstStyle/>
              <a:p>
                <a:pPr>
                  <a:defRPr lang="ja-JP" sz="9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処理計画策定率!$C$3:$M$3</c:f>
              <c:strCache>
                <c:ptCount val="11"/>
                <c:pt idx="0">
                  <c:v>H25</c:v>
                </c:pt>
                <c:pt idx="1">
                  <c:v>H26</c:v>
                </c:pt>
                <c:pt idx="2">
                  <c:v>H27</c:v>
                </c:pt>
                <c:pt idx="3">
                  <c:v>H28</c:v>
                </c:pt>
                <c:pt idx="4">
                  <c:v>H29</c:v>
                </c:pt>
                <c:pt idx="5">
                  <c:v>H30</c:v>
                </c:pt>
                <c:pt idx="6">
                  <c:v>R1</c:v>
                </c:pt>
                <c:pt idx="7">
                  <c:v>R2</c:v>
                </c:pt>
                <c:pt idx="8">
                  <c:v>R3</c:v>
                </c:pt>
                <c:pt idx="9">
                  <c:v>R4</c:v>
                </c:pt>
                <c:pt idx="10">
                  <c:v>R5</c:v>
                </c:pt>
              </c:strCache>
            </c:strRef>
          </c:cat>
          <c:val>
            <c:numRef>
              <c:f>処理計画策定率!$C$9:$M$9</c:f>
              <c:numCache>
                <c:formatCode>0%</c:formatCode>
                <c:ptCount val="11"/>
                <c:pt idx="0">
                  <c:v>8.3285468121769096E-2</c:v>
                </c:pt>
                <c:pt idx="1">
                  <c:v>8.5008615738081564E-2</c:v>
                </c:pt>
                <c:pt idx="2">
                  <c:v>0.20907524411257897</c:v>
                </c:pt>
                <c:pt idx="3">
                  <c:v>0.23664560597357839</c:v>
                </c:pt>
                <c:pt idx="4">
                  <c:v>0.27283170591614014</c:v>
                </c:pt>
                <c:pt idx="5">
                  <c:v>0.3871338311315336</c:v>
                </c:pt>
                <c:pt idx="6">
                  <c:v>0.51062607696726015</c:v>
                </c:pt>
                <c:pt idx="7">
                  <c:v>0.64962665134979891</c:v>
                </c:pt>
                <c:pt idx="8">
                  <c:v>0.72142446869615162</c:v>
                </c:pt>
                <c:pt idx="9">
                  <c:v>0.79896611143021257</c:v>
                </c:pt>
                <c:pt idx="10">
                  <c:v>0.855255600229753</c:v>
                </c:pt>
              </c:numCache>
            </c:numRef>
          </c:val>
          <c:extLst>
            <c:ext xmlns:c16="http://schemas.microsoft.com/office/drawing/2014/chart" uri="{C3380CC4-5D6E-409C-BE32-E72D297353CC}">
              <c16:uniqueId val="{0000000B-E540-4B1F-8BC9-926B2D2BA10D}"/>
            </c:ext>
          </c:extLst>
        </c:ser>
        <c:dLbls>
          <c:dLblPos val="inEnd"/>
          <c:showLegendKey val="0"/>
          <c:showVal val="1"/>
          <c:showCatName val="0"/>
          <c:showSerName val="0"/>
          <c:showPercent val="0"/>
          <c:showBubbleSize val="0"/>
        </c:dLbls>
        <c:gapWidth val="75"/>
        <c:overlap val="-25"/>
        <c:axId val="435841392"/>
        <c:axId val="435836472"/>
      </c:barChart>
      <c:catAx>
        <c:axId val="43584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ja-JP"/>
          </a:p>
        </c:txPr>
        <c:crossAx val="435836472"/>
        <c:crosses val="autoZero"/>
        <c:auto val="1"/>
        <c:lblAlgn val="ctr"/>
        <c:lblOffset val="100"/>
        <c:noMultiLvlLbl val="0"/>
      </c:catAx>
      <c:valAx>
        <c:axId val="4358364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lang="ja-JP" sz="1800" b="0" i="0" u="none" strike="noStrike" kern="1200" baseline="0">
                    <a:solidFill>
                      <a:sysClr val="windowText" lastClr="000000"/>
                    </a:solidFill>
                    <a:latin typeface="+mn-lt"/>
                    <a:ea typeface="+mn-ea"/>
                    <a:cs typeface="+mn-cs"/>
                  </a:defRPr>
                </a:pPr>
                <a:r>
                  <a:rPr lang="ja-JP" sz="1800"/>
                  <a:t>策定率</a:t>
                </a:r>
              </a:p>
            </c:rich>
          </c:tx>
          <c:layout>
            <c:manualLayout>
              <c:xMode val="edge"/>
              <c:yMode val="edge"/>
              <c:x val="6.3856999998140114E-5"/>
              <c:y val="0.35199711003540207"/>
            </c:manualLayout>
          </c:layout>
          <c:overlay val="0"/>
          <c:spPr>
            <a:noFill/>
            <a:ln>
              <a:noFill/>
            </a:ln>
            <a:effectLst/>
          </c:spPr>
          <c:txPr>
            <a:bodyPr rot="0" spcFirstLastPara="1" vertOverflow="ellipsis" vert="eaVert" wrap="square" anchor="ctr" anchorCtr="1"/>
            <a:lstStyle/>
            <a:p>
              <a:pPr>
                <a:defRPr lang="ja-JP" sz="1800" b="0" i="0" u="none" strike="noStrike" kern="1200" baseline="0">
                  <a:solidFill>
                    <a:sysClr val="windowText" lastClr="000000"/>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ysClr val="windowText" lastClr="000000"/>
                </a:solidFill>
                <a:latin typeface="+mn-lt"/>
                <a:ea typeface="+mn-ea"/>
                <a:cs typeface="+mn-cs"/>
              </a:defRPr>
            </a:pPr>
            <a:endParaRPr lang="ja-JP"/>
          </a:p>
        </c:txPr>
        <c:crossAx val="435841392"/>
        <c:crosses val="autoZero"/>
        <c:crossBetween val="between"/>
        <c:majorUnit val="0.2"/>
      </c:valAx>
      <c:spPr>
        <a:noFill/>
        <a:ln>
          <a:solidFill>
            <a:schemeClr val="bg1">
              <a:lumMod val="85000"/>
            </a:schemeClr>
          </a:solidFill>
        </a:ln>
        <a:effectLst/>
      </c:spPr>
    </c:plotArea>
    <c:legend>
      <c:legendPos val="r"/>
      <c:layout>
        <c:manualLayout>
          <c:xMode val="edge"/>
          <c:yMode val="edge"/>
          <c:x val="0.11030728848474854"/>
          <c:y val="0.41275986541775156"/>
          <c:w val="0.18468208661417326"/>
          <c:h val="0.11826633165829145"/>
        </c:manualLayout>
      </c:layout>
      <c:overlay val="0"/>
      <c:spPr>
        <a:noFill/>
        <a:ln>
          <a:solidFill>
            <a:sysClr val="windowText" lastClr="000000"/>
          </a:solidFill>
        </a:ln>
        <a:effectLst/>
      </c:spPr>
      <c:txPr>
        <a:bodyPr rot="0" spcFirstLastPara="1" vertOverflow="ellipsis" vert="horz" wrap="square" anchor="ctr" anchorCtr="1"/>
        <a:lstStyle/>
        <a:p>
          <a:pPr>
            <a:defRPr lang="ja-JP" sz="1200" b="0" i="0" u="none" strike="noStrike" kern="1200" baseline="0">
              <a:solidFill>
                <a:sysClr val="windowText" lastClr="000000"/>
              </a:solidFill>
              <a:latin typeface="+mn-ea"/>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0.28238</cdr:x>
      <cdr:y>0.0422</cdr:y>
    </cdr:from>
    <cdr:to>
      <cdr:x>0.34749</cdr:x>
      <cdr:y>0.11783</cdr:y>
    </cdr:to>
    <cdr:sp macro="" textlink="">
      <cdr:nvSpPr>
        <cdr:cNvPr id="2" name="テキスト ボックス 29"/>
        <cdr:cNvSpPr txBox="1"/>
      </cdr:nvSpPr>
      <cdr:spPr>
        <a:xfrm xmlns:a="http://schemas.openxmlformats.org/drawingml/2006/main">
          <a:off x="2174683" y="126693"/>
          <a:ext cx="501438" cy="227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defTabSz="779173"/>
          <a:r>
            <a:rPr lang="en-US" altLang="ja-JP" sz="1023" dirty="0">
              <a:solidFill>
                <a:prstClr val="black"/>
              </a:solidFill>
            </a:rPr>
            <a:t>※</a:t>
          </a:r>
          <a:r>
            <a:rPr lang="ja-JP" altLang="en-US" sz="1023" dirty="0">
              <a:solidFill>
                <a:prstClr val="black"/>
              </a:solidFill>
            </a:rPr>
            <a:t>１</a:t>
          </a:r>
        </a:p>
      </cdr:txBody>
    </cdr:sp>
  </cdr:relSizeAnchor>
  <cdr:relSizeAnchor xmlns:cdr="http://schemas.openxmlformats.org/drawingml/2006/chartDrawing">
    <cdr:from>
      <cdr:x>0.13722</cdr:x>
      <cdr:y>0.08956</cdr:y>
    </cdr:from>
    <cdr:to>
      <cdr:x>0.45646</cdr:x>
      <cdr:y>0.16882</cdr:y>
    </cdr:to>
    <cdr:sp macro="" textlink="">
      <cdr:nvSpPr>
        <cdr:cNvPr id="3" name="テキスト ボックス 6">
          <a:extLst xmlns:a="http://schemas.openxmlformats.org/drawingml/2006/main">
            <a:ext uri="{FF2B5EF4-FFF2-40B4-BE49-F238E27FC236}">
              <a16:creationId xmlns:a16="http://schemas.microsoft.com/office/drawing/2014/main" id="{18D46E10-E42F-955A-733E-6ECB442601A6}"/>
            </a:ext>
          </a:extLst>
        </cdr:cNvPr>
        <cdr:cNvSpPr txBox="1"/>
      </cdr:nvSpPr>
      <cdr:spPr>
        <a:xfrm xmlns:a="http://schemas.openxmlformats.org/drawingml/2006/main">
          <a:off x="1106643" y="295744"/>
          <a:ext cx="2574680" cy="261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719251"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市区町村目標値（</a:t>
          </a:r>
          <a:r>
            <a:rPr lang="en-US" altLang="ja-JP" sz="1101" dirty="0">
              <a:solidFill>
                <a:srgbClr val="0070C0"/>
              </a:solidFill>
              <a:latin typeface="メイリオ" panose="020B0604030504040204" pitchFamily="50" charset="-128"/>
              <a:ea typeface="メイリオ" panose="020B0604030504040204" pitchFamily="50" charset="-128"/>
            </a:rPr>
            <a:t>2030</a:t>
          </a:r>
          <a:r>
            <a:rPr lang="ja-JP" altLang="en-US" sz="1101" dirty="0">
              <a:solidFill>
                <a:srgbClr val="0070C0"/>
              </a:solidFill>
              <a:latin typeface="メイリオ" panose="020B0604030504040204" pitchFamily="50" charset="-128"/>
              <a:ea typeface="メイリオ" panose="020B0604030504040204" pitchFamily="50" charset="-128"/>
            </a:rPr>
            <a:t>年度目標）</a:t>
          </a:r>
          <a:endParaRPr kumimoji="1" lang="ja-JP" altLang="en-US" sz="1101"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0.42001</cdr:x>
      <cdr:y>0.30752</cdr:y>
    </cdr:from>
    <cdr:to>
      <cdr:x>0.48367</cdr:x>
      <cdr:y>0.37948</cdr:y>
    </cdr:to>
    <cdr:sp macro="" textlink="">
      <cdr:nvSpPr>
        <cdr:cNvPr id="6" name="テキスト ボックス 49">
          <a:extLst xmlns:a="http://schemas.openxmlformats.org/drawingml/2006/main">
            <a:ext uri="{FF2B5EF4-FFF2-40B4-BE49-F238E27FC236}">
              <a16:creationId xmlns:a16="http://schemas.microsoft.com/office/drawing/2014/main" id="{9D5DD9D4-2784-A1CF-698A-82D88216875F}"/>
            </a:ext>
          </a:extLst>
        </cdr:cNvPr>
        <cdr:cNvSpPr txBox="1"/>
      </cdr:nvSpPr>
      <cdr:spPr>
        <a:xfrm xmlns:a="http://schemas.openxmlformats.org/drawingml/2006/main">
          <a:off x="3234659" y="923235"/>
          <a:ext cx="490271" cy="2160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94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4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a:t>
          </a:r>
          <a:endParaRPr kumimoji="1" lang="en-US" altLang="ja-JP" sz="94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cdr:txBody>
    </cdr:sp>
  </cdr:relSizeAnchor>
</c:userShape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29" tIns="46115" rIns="92229" bIns="46115" rtlCol="0"/>
          <a:lstStyle>
            <a:lvl1pPr algn="r">
              <a:defRPr sz="1200"/>
            </a:lvl1pPr>
          </a:lstStyle>
          <a:p>
            <a:fld id="{DF39502F-4753-4F16-BD45-C1602C99925B}" type="datetimeFigureOut">
              <a:rPr kumimoji="1" lang="ja-JP" altLang="en-US" smtClean="0"/>
              <a:t>2026/3/16</a:t>
            </a:fld>
            <a:endParaRPr kumimoji="1" lang="ja-JP" altLang="en-US"/>
          </a:p>
        </p:txBody>
      </p:sp>
      <p:sp>
        <p:nvSpPr>
          <p:cNvPr id="4" name="フッター プレースホルダー 3"/>
          <p:cNvSpPr>
            <a:spLocks noGrp="1"/>
          </p:cNvSpPr>
          <p:nvPr>
            <p:ph type="ftr" sz="quarter" idx="2"/>
          </p:nvPr>
        </p:nvSpPr>
        <p:spPr>
          <a:xfrm>
            <a:off x="2" y="9440372"/>
            <a:ext cx="2950375" cy="498966"/>
          </a:xfrm>
          <a:prstGeom prst="rect">
            <a:avLst/>
          </a:prstGeom>
        </p:spPr>
        <p:txBody>
          <a:bodyPr vert="horz" lIns="92229" tIns="46115" rIns="92229" bIns="461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29" tIns="46115" rIns="92229" bIns="46115" rtlCol="0" anchor="b"/>
          <a:lstStyle>
            <a:lvl1pPr algn="r">
              <a:defRPr sz="1200"/>
            </a:lvl1pPr>
          </a:lstStyle>
          <a:p>
            <a:fld id="{A0319068-FE01-4AA8-BB68-F3B29B773C74}" type="slidenum">
              <a:rPr kumimoji="1" lang="ja-JP" altLang="en-US" smtClean="0"/>
              <a:t>‹#›</a:t>
            </a:fld>
            <a:endParaRPr kumimoji="1" lang="ja-JP" altLang="en-US"/>
          </a:p>
        </p:txBody>
      </p:sp>
    </p:spTree>
    <p:extLst>
      <p:ext uri="{BB962C8B-B14F-4D97-AF65-F5344CB8AC3E}">
        <p14:creationId xmlns:p14="http://schemas.microsoft.com/office/powerpoint/2010/main" val="1047590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8"/>
            <a:ext cx="2949787" cy="498693"/>
          </a:xfrm>
          <a:prstGeom prst="rect">
            <a:avLst/>
          </a:prstGeom>
        </p:spPr>
        <p:txBody>
          <a:bodyPr vert="horz" lIns="91392" tIns="45692" rIns="91392" bIns="456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8"/>
            <a:ext cx="2949787" cy="498693"/>
          </a:xfrm>
          <a:prstGeom prst="rect">
            <a:avLst/>
          </a:prstGeom>
        </p:spPr>
        <p:txBody>
          <a:bodyPr vert="horz" lIns="91392" tIns="45692" rIns="91392" bIns="45692" rtlCol="0"/>
          <a:lstStyle>
            <a:lvl1pPr algn="r">
              <a:defRPr sz="1200"/>
            </a:lvl1pPr>
          </a:lstStyle>
          <a:p>
            <a:fld id="{99F9EDFF-5C3C-47F0-9981-EE9390BB0352}"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392" tIns="45692" rIns="91392" bIns="4569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392" tIns="45692" rIns="91392" bIns="456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47"/>
            <a:ext cx="2949787" cy="498692"/>
          </a:xfrm>
          <a:prstGeom prst="rect">
            <a:avLst/>
          </a:prstGeom>
        </p:spPr>
        <p:txBody>
          <a:bodyPr vert="horz" lIns="91392" tIns="45692" rIns="91392" bIns="456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47"/>
            <a:ext cx="2949787" cy="498692"/>
          </a:xfrm>
          <a:prstGeom prst="rect">
            <a:avLst/>
          </a:prstGeom>
        </p:spPr>
        <p:txBody>
          <a:bodyPr vert="horz" lIns="91392" tIns="45692" rIns="91392" bIns="45692" rtlCol="0" anchor="b"/>
          <a:lstStyle>
            <a:lvl1pPr algn="r">
              <a:defRPr sz="1200"/>
            </a:lvl1pPr>
          </a:lstStyle>
          <a:p>
            <a:fld id="{1925BD69-87C1-406F-98E1-D74E2DB641B2}" type="slidenum">
              <a:rPr kumimoji="1" lang="ja-JP" altLang="en-US" smtClean="0"/>
              <a:t>‹#›</a:t>
            </a:fld>
            <a:endParaRPr kumimoji="1" lang="ja-JP" altLang="en-US"/>
          </a:p>
        </p:txBody>
      </p:sp>
    </p:spTree>
    <p:extLst>
      <p:ext uri="{BB962C8B-B14F-4D97-AF65-F5344CB8AC3E}">
        <p14:creationId xmlns:p14="http://schemas.microsoft.com/office/powerpoint/2010/main" val="20672461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14185">
              <a:spcBef>
                <a:spcPts val="0"/>
              </a:spcBef>
              <a:defRPr/>
            </a:pPr>
            <a:endParaRPr lang="ja-JP" altLang="en-US">
              <a:latin typeface="ＭＳ ゴシック" panose="020B0609070205080204" pitchFamily="49" charset="-128"/>
              <a:ea typeface="ＭＳ ゴシック" panose="020B0609070205080204" pitchFamily="49" charset="-128"/>
            </a:endParaRPr>
          </a:p>
        </p:txBody>
      </p:sp>
      <p:sp>
        <p:nvSpPr>
          <p:cNvPr id="4" name="日付プレースホルダー 3"/>
          <p:cNvSpPr>
            <a:spLocks noGrp="1"/>
          </p:cNvSpPr>
          <p:nvPr>
            <p:ph type="dt"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BE8D1160-717D-4B16-A92C-E0E4682A10EA}" type="slidenum">
              <a:rPr lang="ja-JP" altLang="en-US" smtClean="0"/>
              <a:pPr>
                <a:defRPr/>
              </a:pPr>
              <a:t>3</a:t>
            </a:fld>
            <a:endParaRPr lang="ja-JP" altLang="en-US"/>
          </a:p>
        </p:txBody>
      </p:sp>
    </p:spTree>
    <p:extLst>
      <p:ext uri="{BB962C8B-B14F-4D97-AF65-F5344CB8AC3E}">
        <p14:creationId xmlns:p14="http://schemas.microsoft.com/office/powerpoint/2010/main" val="17583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C66B-62EA-F810-E5CA-5121D897CB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A1AB97-4F74-1A81-8943-14B55B3773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DE59E6-D061-C4E5-FFF6-0B4AA3CC3752}"/>
              </a:ext>
            </a:extLst>
          </p:cNvPr>
          <p:cNvSpPr>
            <a:spLocks noGrp="1"/>
          </p:cNvSpPr>
          <p:nvPr>
            <p:ph type="body" idx="1"/>
          </p:nvPr>
        </p:nvSpPr>
        <p:spPr/>
        <p:txBody>
          <a:bodyPr>
            <a:normAutofit/>
          </a:bodyPr>
          <a:lstStyle/>
          <a:p>
            <a:pPr defTabSz="914185">
              <a:spcBef>
                <a:spcPts val="0"/>
              </a:spcBef>
              <a:defRPr/>
            </a:pPr>
            <a:endParaRPr lang="ja-JP" altLang="en-US">
              <a:latin typeface="ＭＳ ゴシック" panose="020B0609070205080204" pitchFamily="49" charset="-128"/>
              <a:ea typeface="ＭＳ ゴシック" panose="020B0609070205080204" pitchFamily="49" charset="-128"/>
            </a:endParaRPr>
          </a:p>
        </p:txBody>
      </p:sp>
      <p:sp>
        <p:nvSpPr>
          <p:cNvPr id="4" name="日付プレースホルダー 3">
            <a:extLst>
              <a:ext uri="{FF2B5EF4-FFF2-40B4-BE49-F238E27FC236}">
                <a16:creationId xmlns:a16="http://schemas.microsoft.com/office/drawing/2014/main" id="{82B04113-F115-3D77-BA2C-7727D765BFB4}"/>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55157189-841D-F95A-2927-524BAF31546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D1160-717D-4B16-A92C-E0E4682A10E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77742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0.jpeg" Type="http://schemas.openxmlformats.org/officeDocument/2006/relationships/image"/></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5.jpeg" Type="http://schemas.openxmlformats.org/officeDocument/2006/relationships/image"/></Relationships>
</file>

<file path=ppt/slideLayouts/_rels/slideLayout10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0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0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0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0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11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1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1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1.jpeg" Type="http://schemas.openxmlformats.org/officeDocument/2006/relationships/image"/></Relationships>
</file>

<file path=ppt/slideLayouts/_rels/slideLayout11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8.jpeg" Type="http://schemas.openxmlformats.org/officeDocument/2006/relationships/image"/></Relationships>
</file>

<file path=ppt/slideLayouts/_rels/slideLayout11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8.jpeg" Type="http://schemas.openxmlformats.org/officeDocument/2006/relationships/image"/></Relationships>
</file>

<file path=ppt/slideLayouts/_rels/slideLayout11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8.jpeg" Type="http://schemas.openxmlformats.org/officeDocument/2006/relationships/image"/></Relationships>
</file>

<file path=ppt/slideLayouts/_rels/slideLayout11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jpeg" Type="http://schemas.openxmlformats.org/officeDocument/2006/relationships/image"/></Relationships>
</file>

<file path=ppt/slideLayouts/_rels/slideLayout12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5.jpeg" Type="http://schemas.openxmlformats.org/officeDocument/2006/relationships/image"/></Relationships>
</file>

<file path=ppt/slideLayouts/_rels/slideLayout12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jpe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2.jpeg" Type="http://schemas.openxmlformats.org/officeDocument/2006/relationships/image"/><Relationship Id="rId7" Target="../media/image33.png" Type="http://schemas.openxmlformats.org/officeDocument/2006/relationships/image"/><Relationship Id="rId8" Target="../media/image34.png" Type="http://schemas.openxmlformats.org/officeDocument/2006/relationships/image"/></Relationships>
</file>

<file path=ppt/slideLayouts/_rels/slideLayout122.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0.jpe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5.jpeg" Type="http://schemas.openxmlformats.org/officeDocument/2006/relationships/image"/><Relationship Id="rId7" Target="../media/image33.png" Type="http://schemas.openxmlformats.org/officeDocument/2006/relationships/image"/><Relationship Id="rId8" Target="../media/image34.png" Type="http://schemas.openxmlformats.org/officeDocument/2006/relationships/image"/></Relationships>
</file>

<file path=ppt/slideLayouts/_rels/slideLayout12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1.jpeg" Type="http://schemas.openxmlformats.org/officeDocument/2006/relationships/image"/></Relationships>
</file>

<file path=ppt/slideLayouts/_rels/slideLayout125.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1.jpeg" Type="http://schemas.openxmlformats.org/officeDocument/2006/relationships/image"/></Relationships>
</file>

<file path=ppt/slideLayouts/_rels/slideLayout126.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1.jpeg" Type="http://schemas.openxmlformats.org/officeDocument/2006/relationships/image"/></Relationships>
</file>

<file path=ppt/slideLayouts/_rels/slideLayout127.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2.jpeg" Type="http://schemas.openxmlformats.org/officeDocument/2006/relationships/image"/></Relationships>
</file>

<file path=ppt/slideLayouts/_rels/slideLayout128.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jpeg" Type="http://schemas.openxmlformats.org/officeDocument/2006/relationships/image"/></Relationships>
</file>

<file path=ppt/slideLayouts/_rels/slideLayout129.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0.jpe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3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36.png" Type="http://schemas.openxmlformats.org/officeDocument/2006/relationships/image"/><Relationship Id="rId3" Target="../media/image37.svg" Type="http://schemas.openxmlformats.org/officeDocument/2006/relationships/image"/><Relationship Id="rId4" Target="../media/image38.jpeg" Type="http://schemas.openxmlformats.org/officeDocument/2006/relationships/image"/></Relationships>
</file>

<file path=ppt/slideLayouts/_rels/slideLayout136.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39.png" Type="http://schemas.openxmlformats.org/officeDocument/2006/relationships/image"/><Relationship Id="rId3" Target="../media/image3.jpeg" Type="http://schemas.openxmlformats.org/officeDocument/2006/relationships/image"/><Relationship Id="rId4" Target="../media/image40.png" Type="http://schemas.openxmlformats.org/officeDocument/2006/relationships/image"/></Relationships>
</file>

<file path=ppt/slideLayouts/_rels/slideLayout13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2.jpeg" Type="http://schemas.openxmlformats.org/officeDocument/2006/relationships/image"/></Relationships>
</file>

<file path=ppt/slideLayouts/_rels/slideLayout141.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42.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41.jpe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3.png" Type="http://schemas.openxmlformats.org/officeDocument/2006/relationships/image"/><Relationship Id="rId6" Target="../media/image31.png" Type="http://schemas.openxmlformats.org/officeDocument/2006/relationships/image"/><Relationship Id="rId7" Target="../media/image1.jpeg" Type="http://schemas.openxmlformats.org/officeDocument/2006/relationships/image"/></Relationships>
</file>

<file path=ppt/slideLayouts/_rels/slideLayout14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5.jpeg" Type="http://schemas.openxmlformats.org/officeDocument/2006/relationships/image"/></Relationships>
</file>

<file path=ppt/slideLayouts/_rels/slideLayout145.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5.jpeg" Type="http://schemas.openxmlformats.org/officeDocument/2006/relationships/image"/></Relationships>
</file>

<file path=ppt/slideLayouts/_rels/slideLayout146.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5.jpeg" Type="http://schemas.openxmlformats.org/officeDocument/2006/relationships/image"/></Relationships>
</file>

<file path=ppt/slideLayouts/_rels/slideLayout147.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42.jpeg" Type="http://schemas.openxmlformats.org/officeDocument/2006/relationships/image"/></Relationships>
</file>

<file path=ppt/slideLayouts/_rels/slideLayout148.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2.jpeg" Type="http://schemas.openxmlformats.org/officeDocument/2006/relationships/image"/></Relationships>
</file>

<file path=ppt/slideLayouts/_rels/slideLayout149.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2.jpe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0.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jpeg" Type="http://schemas.openxmlformats.org/officeDocument/2006/relationships/image"/></Relationships>
</file>

<file path=ppt/slideLayouts/_rels/slideLayout151.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21.jpeg" Type="http://schemas.openxmlformats.org/officeDocument/2006/relationships/image"/></Relationships>
</file>

<file path=ppt/slideLayouts/_rels/slideLayout152.xml.rels><?xml version="1.0" encoding="UTF-8" standalone="yes"?><Relationships xmlns="http://schemas.openxmlformats.org/package/2006/relationships"><Relationship Id="rId1" Target="../slideMasters/slideMaster12.xml" Type="http://schemas.openxmlformats.org/officeDocument/2006/relationships/slideMaster"/><Relationship Id="rId2" Target="../media/image1.jpeg" Type="http://schemas.openxmlformats.org/officeDocument/2006/relationships/image"/></Relationships>
</file>

<file path=ppt/slideLayouts/_rels/slideLayout153.xml.rels><?xml version="1.0" encoding="UTF-8" standalone="yes"?><Relationships xmlns="http://schemas.openxmlformats.org/package/2006/relationships"><Relationship Id="rId1" Target="../slideMasters/slideMaster12.xml" Type="http://schemas.openxmlformats.org/officeDocument/2006/relationships/slideMaster"/><Relationship Id="rId2" Target="../media/image6.jpeg" Type="http://schemas.openxmlformats.org/officeDocument/2006/relationships/image"/></Relationships>
</file>

<file path=ppt/slideLayouts/_rels/slideLayout15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5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5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57.xml.rels><?xml version="1.0" encoding="UTF-8" standalone="yes"?><Relationships xmlns="http://schemas.openxmlformats.org/package/2006/relationships"><Relationship Id="rId1" Target="../slideMasters/slideMaster12.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58.xml.rels><?xml version="1.0" encoding="UTF-8" standalone="yes"?><Relationships xmlns="http://schemas.openxmlformats.org/package/2006/relationships"><Relationship Id="rId1" Target="../slideMasters/slideMaster12.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5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jpeg"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6.jpeg" Type="http://schemas.openxmlformats.org/officeDocument/2006/relationships/image"/></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2.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1.jpeg" Type="http://schemas.openxmlformats.org/officeDocument/2006/relationships/image"/></Relationships>
</file>

<file path=ppt/slideLayouts/_rels/slideLayout33.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1.jpe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2.jpeg" Type="http://schemas.openxmlformats.org/officeDocument/2006/relationships/image"/></Relationships>
</file>

<file path=ppt/slideLayouts/_rels/slideLayout4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5.jpeg" Type="http://schemas.openxmlformats.org/officeDocument/2006/relationships/image"/></Relationships>
</file>

<file path=ppt/slideLayouts/_rels/slideLayout47.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7.jpeg"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8.jpeg" Type="http://schemas.openxmlformats.org/officeDocument/2006/relationships/image"/></Relationships>
</file>

<file path=ppt/slideLayouts/_rels/slideLayout4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53.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54.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55.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5.jpeg" Type="http://schemas.openxmlformats.org/officeDocument/2006/relationships/image"/></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5.jpeg" Type="http://schemas.openxmlformats.org/officeDocument/2006/relationships/image"/></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jpeg" Type="http://schemas.openxmlformats.org/officeDocument/2006/relationships/image"/></Relationships>
</file>

<file path=ppt/slideLayouts/_rels/slideLayout59.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6.jpe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4.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5.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6.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jpeg" Type="http://schemas.openxmlformats.org/officeDocument/2006/relationships/image"/></Relationships>
</file>

<file path=ppt/slideLayouts/_rels/slideLayout67.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2.jpeg" Type="http://schemas.openxmlformats.org/officeDocument/2006/relationships/image"/></Relationships>
</file>

<file path=ppt/slideLayouts/_rels/slideLayout6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7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7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7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2.jpeg" Type="http://schemas.openxmlformats.org/officeDocument/2006/relationships/image"/></Relationships>
</file>

<file path=ppt/slideLayouts/_rels/slideLayout7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1.png" Type="http://schemas.openxmlformats.org/officeDocument/2006/relationships/image"/><Relationship Id="rId3" Target="../media/image12.jpeg" Type="http://schemas.openxmlformats.org/officeDocument/2006/relationships/image"/></Relationships>
</file>

<file path=ppt/slideLayouts/_rels/slideLayout78.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79.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6.jpe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0.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3.jpeg" Type="http://schemas.openxmlformats.org/officeDocument/2006/relationships/image"/></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4.png" Type="http://schemas.openxmlformats.org/officeDocument/2006/relationships/image"/><Relationship Id="rId3" Target="../media/image12.jpeg" Type="http://schemas.openxmlformats.org/officeDocument/2006/relationships/image"/><Relationship Id="rId4" Target="../media/image11.png" Type="http://schemas.openxmlformats.org/officeDocument/2006/relationships/image"/></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jpeg" Type="http://schemas.openxmlformats.org/officeDocument/2006/relationships/image"/></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2.jpeg" Type="http://schemas.openxmlformats.org/officeDocument/2006/relationships/image"/></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5.jpe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jpeg" Type="http://schemas.openxmlformats.org/officeDocument/2006/relationships/image"/></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1.jpeg" Type="http://schemas.openxmlformats.org/officeDocument/2006/relationships/image"/></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1.jpeg" Type="http://schemas.openxmlformats.org/officeDocument/2006/relationships/image"/></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1.jpeg" Type="http://schemas.openxmlformats.org/officeDocument/2006/relationships/image"/></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2.jpeg" Type="http://schemas.openxmlformats.org/officeDocument/2006/relationships/image"/></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3801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144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sp>
        <p:nvSpPr>
          <p:cNvPr id="13" name="日付プレースホルダー 12"/>
          <p:cNvSpPr>
            <a:spLocks noGrp="1"/>
          </p:cNvSpPr>
          <p:nvPr>
            <p:ph type="dt" sz="half" idx="10"/>
          </p:nvPr>
        </p:nvSpPr>
        <p:spPr/>
        <p:txBody>
          <a:bodyPr/>
          <a:lstStyle/>
          <a:p>
            <a:fld id="{403E1A90-3F64-40A0-A250-B9A34F7481B4}" type="datetime1">
              <a:rPr kumimoji="1" lang="ja-JP" altLang="en-US" smtClean="0"/>
              <a:t>2026/3/16</a:t>
            </a:fld>
            <a:endParaRPr kumimoji="1" lang="ja-JP" altLang="en-US"/>
          </a:p>
        </p:txBody>
      </p:sp>
      <p:sp>
        <p:nvSpPr>
          <p:cNvPr id="14" name="フッター プレースホルダー 13"/>
          <p:cNvSpPr>
            <a:spLocks noGrp="1"/>
          </p:cNvSpPr>
          <p:nvPr>
            <p:ph type="ftr" sz="quarter" idx="11"/>
          </p:nvPr>
        </p:nvSpPr>
        <p:spPr/>
        <p:txBody>
          <a:bodyPr/>
          <a:lstStyle/>
          <a:p>
            <a:endParaRPr kumimoji="1" lang="ja-JP" altLang="en-US"/>
          </a:p>
        </p:txBody>
      </p:sp>
      <p:sp>
        <p:nvSpPr>
          <p:cNvPr id="15" name="スライド番号プレースホルダー 14"/>
          <p:cNvSpPr>
            <a:spLocks noGrp="1"/>
          </p:cNvSpPr>
          <p:nvPr>
            <p:ph type="sldNum" sz="quarter" idx="12"/>
          </p:nvPr>
        </p:nvSpPr>
        <p:spPr>
          <a:xfrm>
            <a:off x="7396978" y="6453336"/>
            <a:ext cx="1684885" cy="365125"/>
          </a:xfrm>
        </p:spPr>
        <p:txBody>
          <a:bodyPr/>
          <a:lstStyle>
            <a:lvl1pPr>
              <a:defRPr sz="2000"/>
            </a:lvl1pPr>
          </a:lstStyle>
          <a:p>
            <a:fld id="{BA4EB7A0-6E3F-4C1C-951C-B4307713EB76}" type="slidenum">
              <a:rPr lang="ja-JP" altLang="en-US" smtClean="0"/>
              <a:pPr/>
              <a:t>‹#›</a:t>
            </a:fld>
            <a:endParaRPr lang="ja-JP" altLang="en-US"/>
          </a:p>
        </p:txBody>
      </p:sp>
    </p:spTree>
    <p:extLst>
      <p:ext uri="{BB962C8B-B14F-4D97-AF65-F5344CB8AC3E}">
        <p14:creationId xmlns:p14="http://schemas.microsoft.com/office/powerpoint/2010/main" val="31230798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42977" y="3120324"/>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6587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内容説明用スライド_タイトルのみ+リー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4282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35"/>
            <a:ext cx="7772400" cy="1362075"/>
          </a:xfrm>
          <a:noFill/>
        </p:spPr>
        <p:txBody>
          <a:bodyPr anchor="t"/>
          <a:lstStyle>
            <a:lvl1pPr algn="l">
              <a:defRPr sz="3481" b="1" cap="all">
                <a:solidFill>
                  <a:schemeClr val="tx1"/>
                </a:solidFill>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722314" y="2906714"/>
            <a:ext cx="7772400" cy="1500187"/>
          </a:xfrm>
        </p:spPr>
        <p:txBody>
          <a:bodyPr anchor="b"/>
          <a:lstStyle>
            <a:lvl1pPr marL="0" indent="0">
              <a:buNone/>
              <a:defRPr sz="1740">
                <a:solidFill>
                  <a:schemeClr val="tx1">
                    <a:tint val="75000"/>
                  </a:schemeClr>
                </a:solidFill>
              </a:defRPr>
            </a:lvl1pPr>
            <a:lvl2pPr marL="397853" indent="0">
              <a:buNone/>
              <a:defRPr sz="1567">
                <a:solidFill>
                  <a:schemeClr val="tx1">
                    <a:tint val="75000"/>
                  </a:schemeClr>
                </a:solidFill>
              </a:defRPr>
            </a:lvl2pPr>
            <a:lvl3pPr marL="795706" indent="0">
              <a:buNone/>
              <a:defRPr sz="1392">
                <a:solidFill>
                  <a:schemeClr val="tx1">
                    <a:tint val="75000"/>
                  </a:schemeClr>
                </a:solidFill>
              </a:defRPr>
            </a:lvl3pPr>
            <a:lvl4pPr marL="1193558" indent="0">
              <a:buNone/>
              <a:defRPr sz="1218">
                <a:solidFill>
                  <a:schemeClr val="tx1">
                    <a:tint val="75000"/>
                  </a:schemeClr>
                </a:solidFill>
              </a:defRPr>
            </a:lvl4pPr>
            <a:lvl5pPr marL="1591411" indent="0">
              <a:buNone/>
              <a:defRPr sz="1218">
                <a:solidFill>
                  <a:schemeClr val="tx1">
                    <a:tint val="75000"/>
                  </a:schemeClr>
                </a:solidFill>
              </a:defRPr>
            </a:lvl5pPr>
            <a:lvl6pPr marL="1989264" indent="0">
              <a:buNone/>
              <a:defRPr sz="1218">
                <a:solidFill>
                  <a:schemeClr val="tx1">
                    <a:tint val="75000"/>
                  </a:schemeClr>
                </a:solidFill>
              </a:defRPr>
            </a:lvl6pPr>
            <a:lvl7pPr marL="2387117" indent="0">
              <a:buNone/>
              <a:defRPr sz="1218">
                <a:solidFill>
                  <a:schemeClr val="tx1">
                    <a:tint val="75000"/>
                  </a:schemeClr>
                </a:solidFill>
              </a:defRPr>
            </a:lvl7pPr>
            <a:lvl8pPr marL="2784970" indent="0">
              <a:buNone/>
              <a:defRPr sz="1218">
                <a:solidFill>
                  <a:schemeClr val="tx1">
                    <a:tint val="75000"/>
                  </a:schemeClr>
                </a:solidFill>
              </a:defRPr>
            </a:lvl8pPr>
            <a:lvl9pPr marL="3182823" indent="0">
              <a:buNone/>
              <a:defRPr sz="1218">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AE99CE7-224B-4D0A-9D6C-340ADEE88E41}" type="slidenum">
              <a:rPr lang="ja-JP" altLang="en-US"/>
              <a:pPr>
                <a:defRPr/>
              </a:pPr>
              <a:t>‹#›</a:t>
            </a:fld>
            <a:endParaRPr lang="ja-JP" altLang="en-US"/>
          </a:p>
        </p:txBody>
      </p:sp>
    </p:spTree>
    <p:extLst>
      <p:ext uri="{BB962C8B-B14F-4D97-AF65-F5344CB8AC3E}">
        <p14:creationId xmlns:p14="http://schemas.microsoft.com/office/powerpoint/2010/main" val="969698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9"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367"/>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129"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12962" y="6400783"/>
            <a:ext cx="307884" cy="326585"/>
          </a:xfrm>
          <a:prstGeom prst="rect">
            <a:avLst/>
          </a:prstGeom>
          <a:noFill/>
        </p:spPr>
        <p:txBody>
          <a:bodyPr wrap="none" lIns="0" tIns="0" rIns="0" bIns="0" rtlCol="0" anchor="b" anchorCtr="0">
            <a:noAutofit/>
          </a:bodyPr>
          <a:lstStyle/>
          <a:p>
            <a:pPr algn="ctr"/>
            <a:endParaRPr kumimoji="1" lang="ja-JP" altLang="en-US" sz="1216"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6" y="1007808"/>
            <a:ext cx="8867033" cy="1208358"/>
          </a:xfrm>
          <a:prstGeom prst="rect">
            <a:avLst/>
          </a:prstGeom>
          <a:ln w="19050">
            <a:solidFill>
              <a:schemeClr val="tx2"/>
            </a:solidFill>
          </a:ln>
        </p:spPr>
        <p:txBody>
          <a:bodyPr lIns="180000" tIns="180000" rIns="180000" bIns="144000">
            <a:spAutoFit/>
          </a:bodyPr>
          <a:lstStyle>
            <a:lvl1pPr marL="207512" indent="-207512" algn="l">
              <a:lnSpc>
                <a:spcPct val="100000"/>
              </a:lnSpc>
              <a:spcBef>
                <a:spcPts val="455"/>
              </a:spcBef>
              <a:buFont typeface="Wingdings" panose="05000000000000000000" pitchFamily="2" charset="2"/>
              <a:buChar char="n"/>
              <a:defRPr sz="1520"/>
            </a:lvl1pPr>
            <a:lvl2pPr marL="340225" indent="-132712" algn="l">
              <a:lnSpc>
                <a:spcPct val="100000"/>
              </a:lnSpc>
              <a:spcBef>
                <a:spcPts val="304"/>
              </a:spcBef>
              <a:buFont typeface="Arial" panose="020B0604020202020204" pitchFamily="34" charset="0"/>
              <a:buChar char="•"/>
              <a:defRPr sz="1367"/>
            </a:lvl2pPr>
            <a:lvl3pPr marL="524815" indent="-177351" algn="l">
              <a:lnSpc>
                <a:spcPct val="100000"/>
              </a:lnSpc>
              <a:spcBef>
                <a:spcPts val="151"/>
              </a:spcBef>
              <a:buFont typeface="Wingdings" panose="05000000000000000000" pitchFamily="2" charset="2"/>
              <a:buChar char="ü"/>
              <a:defRPr sz="1216"/>
            </a:lvl3pPr>
            <a:lvl4pPr marL="687689" indent="-164080" algn="l">
              <a:lnSpc>
                <a:spcPct val="100000"/>
              </a:lnSpc>
              <a:spcBef>
                <a:spcPts val="151"/>
              </a:spcBef>
              <a:buFont typeface="Meiryo UI" panose="020B0604030504040204" pitchFamily="50" charset="-128"/>
              <a:buChar char="※"/>
              <a:defRPr sz="912"/>
            </a:lvl4pPr>
            <a:lvl5pPr algn="l">
              <a:defRPr sz="1520"/>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
        <p:nvSpPr>
          <p:cNvPr id="3" name="テキスト ボックス 2">
            <a:extLst>
              <a:ext uri="{FF2B5EF4-FFF2-40B4-BE49-F238E27FC236}">
                <a16:creationId xmlns:a16="http://schemas.microsoft.com/office/drawing/2014/main" id="{47BFF128-718A-5D31-4B4D-73B2F20D9AED}"/>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911059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8"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67"/>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211"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5" y="1007808"/>
            <a:ext cx="8867033" cy="1218690"/>
          </a:xfrm>
          <a:prstGeom prst="rect">
            <a:avLst/>
          </a:prstGeom>
          <a:ln w="19050">
            <a:solidFill>
              <a:schemeClr val="tx2"/>
            </a:solidFill>
          </a:ln>
        </p:spPr>
        <p:txBody>
          <a:bodyPr lIns="180000" tIns="180000" rIns="180000" bIns="144000">
            <a:spAutoFit/>
          </a:bodyPr>
          <a:lstStyle>
            <a:lvl1pPr marL="215557" indent="-215557" algn="l">
              <a:lnSpc>
                <a:spcPct val="100000"/>
              </a:lnSpc>
              <a:spcBef>
                <a:spcPts val="473"/>
              </a:spcBef>
              <a:buFont typeface="Wingdings" panose="05000000000000000000" pitchFamily="2" charset="2"/>
              <a:buChar char="n"/>
              <a:defRPr sz="1579"/>
            </a:lvl1pPr>
            <a:lvl2pPr marL="353413" indent="-137857" algn="l">
              <a:lnSpc>
                <a:spcPct val="100000"/>
              </a:lnSpc>
              <a:spcBef>
                <a:spcPts val="316"/>
              </a:spcBef>
              <a:buFont typeface="Arial" panose="020B0604020202020204" pitchFamily="34" charset="0"/>
              <a:buChar char="•"/>
              <a:defRPr sz="1420"/>
            </a:lvl2pPr>
            <a:lvl3pPr marL="545158" indent="-184226" algn="l">
              <a:lnSpc>
                <a:spcPct val="100000"/>
              </a:lnSpc>
              <a:spcBef>
                <a:spcPts val="157"/>
              </a:spcBef>
              <a:buFont typeface="Wingdings" panose="05000000000000000000" pitchFamily="2" charset="2"/>
              <a:buChar char="ü"/>
              <a:defRPr sz="1263"/>
            </a:lvl3pPr>
            <a:lvl4pPr marL="714345" indent="-170440" algn="l">
              <a:lnSpc>
                <a:spcPct val="100000"/>
              </a:lnSpc>
              <a:spcBef>
                <a:spcPts val="157"/>
              </a:spcBef>
              <a:buFont typeface="Meiryo UI" panose="020B0604030504040204" pitchFamily="50" charset="-128"/>
              <a:buChar char="※"/>
              <a:defRPr sz="948"/>
            </a:lvl4pPr>
            <a:lvl5pPr algn="l">
              <a:defRPr sz="1579"/>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48000" y="6516000"/>
            <a:ext cx="324000" cy="288032"/>
          </a:xfrm>
          <a:prstGeom prst="rect">
            <a:avLst/>
          </a:prstGeom>
          <a:noFill/>
        </p:spPr>
        <p:txBody>
          <a:bodyPr wrap="none" lIns="0" tIns="0" rIns="0" bIns="0" rtlCol="0" anchor="b" anchorCtr="0">
            <a:noAutofit/>
          </a:bodyPr>
          <a:lstStyle/>
          <a:p>
            <a:pPr algn="ctr"/>
            <a:fld id="{9C1B02FA-3B43-4965-97B5-C29D405C4738}" type="slidenum">
              <a:rPr kumimoji="1" lang="ja-JP" altLang="en-US" sz="1895"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493050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DBDE3E13-1483-BD29-D1DC-94E8C7C8C4E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25500" y="8443"/>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3">
            <a:extLst>
              <a:ext uri="{FF2B5EF4-FFF2-40B4-BE49-F238E27FC236}">
                <a16:creationId xmlns:a16="http://schemas.microsoft.com/office/drawing/2014/main" id="{EAE2C5CD-C759-0A66-8D3A-B531297A00E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5451" y="88684"/>
            <a:ext cx="8042776" cy="461267"/>
          </a:xfrm>
          <a:prstGeom prst="rect">
            <a:avLst/>
          </a:prstGeom>
        </p:spPr>
      </p:pic>
      <p:cxnSp>
        <p:nvCxnSpPr>
          <p:cNvPr id="9" name="直線コネクタ 8">
            <a:extLst>
              <a:ext uri="{FF2B5EF4-FFF2-40B4-BE49-F238E27FC236}">
                <a16:creationId xmlns:a16="http://schemas.microsoft.com/office/drawing/2014/main" id="{726F469A-D31D-D919-8B59-7F05669EF9F2}"/>
              </a:ext>
            </a:extLst>
          </p:cNvPr>
          <p:cNvCxnSpPr>
            <a:cxnSpLocks/>
          </p:cNvCxnSpPr>
          <p:nvPr userDrawn="1"/>
        </p:nvCxnSpPr>
        <p:spPr>
          <a:xfrm>
            <a:off x="296905" y="266585"/>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960D155-F20D-6D82-3F30-93946AC7FD7A}"/>
              </a:ext>
            </a:extLst>
          </p:cNvPr>
          <p:cNvCxnSpPr>
            <a:cxnSpLocks/>
          </p:cNvCxnSpPr>
          <p:nvPr userDrawn="1"/>
        </p:nvCxnSpPr>
        <p:spPr>
          <a:xfrm>
            <a:off x="7891572" y="-3090"/>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13">
            <a:extLst>
              <a:ext uri="{FF2B5EF4-FFF2-40B4-BE49-F238E27FC236}">
                <a16:creationId xmlns:a16="http://schemas.microsoft.com/office/drawing/2014/main" id="{7022AD43-5C27-C7C4-313C-1A778ADF4CAD}"/>
              </a:ext>
            </a:extLst>
          </p:cNvPr>
          <p:cNvSpPr>
            <a:spLocks noGrp="1"/>
          </p:cNvSpPr>
          <p:nvPr>
            <p:ph sz="quarter" idx="13" hasCustomPrompt="1"/>
          </p:nvPr>
        </p:nvSpPr>
        <p:spPr bwMode="white">
          <a:xfrm>
            <a:off x="365454" y="88684"/>
            <a:ext cx="6596240" cy="457525"/>
          </a:xfrm>
          <a:prstGeom prst="rect">
            <a:avLst/>
          </a:prstGeom>
        </p:spPr>
        <p:txBody>
          <a:bodyPr lIns="252000" tIns="36000" rIns="0" bIns="0" anchor="ctr">
            <a:normAutofit/>
          </a:bodyPr>
          <a:lstStyle>
            <a:lvl1pPr marL="0" indent="0">
              <a:buNone/>
              <a:defRPr sz="1575"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2" name="テキスト ボックス 11">
            <a:extLst>
              <a:ext uri="{FF2B5EF4-FFF2-40B4-BE49-F238E27FC236}">
                <a16:creationId xmlns:a16="http://schemas.microsoft.com/office/drawing/2014/main" id="{6A07A87F-F977-206C-C2E4-6B4679795432}"/>
              </a:ext>
            </a:extLst>
          </p:cNvPr>
          <p:cNvSpPr txBox="1"/>
          <p:nvPr userDrawn="1"/>
        </p:nvSpPr>
        <p:spPr>
          <a:xfrm>
            <a:off x="8748000" y="6480000"/>
            <a:ext cx="324000" cy="324000"/>
          </a:xfrm>
          <a:prstGeom prst="rect">
            <a:avLst/>
          </a:prstGeom>
          <a:noFill/>
        </p:spPr>
        <p:txBody>
          <a:bodyPr wrap="none" lIns="0" tIns="0" rIns="0" bIns="0" rtlCol="0" anchor="b" anchorCtr="0">
            <a:noAutofit/>
          </a:bodyPr>
          <a:lstStyle/>
          <a:p>
            <a:pPr algn="ctr"/>
            <a:fld id="{9C1B02FA-3B43-4965-97B5-C29D405C4738}" type="slidenum">
              <a:rPr kumimoji="1" lang="ja-JP" altLang="en-US" sz="177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66"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71810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0"/>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1"/>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2"/>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1"/>
            <a:ext cx="7526120" cy="457525"/>
          </a:xfrm>
          <a:prstGeom prst="rect">
            <a:avLst/>
          </a:prstGeom>
        </p:spPr>
        <p:txBody>
          <a:bodyPr lIns="252000" tIns="36000" rIns="0" bIns="0" anchor="ctr">
            <a:normAutofit/>
          </a:bodyPr>
          <a:lstStyle>
            <a:lvl1pPr marL="0" indent="0">
              <a:lnSpc>
                <a:spcPct val="100000"/>
              </a:lnSpc>
              <a:spcBef>
                <a:spcPts val="0"/>
              </a:spcBef>
              <a:buNone/>
              <a:defRPr sz="1886" b="1" i="0" baseline="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2" name="テキスト ボックス 1">
            <a:extLst>
              <a:ext uri="{FF2B5EF4-FFF2-40B4-BE49-F238E27FC236}">
                <a16:creationId xmlns:a16="http://schemas.microsoft.com/office/drawing/2014/main" id="{E037E29C-3D83-8A94-A07A-555661EE3894}"/>
              </a:ext>
            </a:extLst>
          </p:cNvPr>
          <p:cNvSpPr txBox="1"/>
          <p:nvPr userDrawn="1"/>
        </p:nvSpPr>
        <p:spPr>
          <a:xfrm>
            <a:off x="8748000" y="6480000"/>
            <a:ext cx="324000" cy="324000"/>
          </a:xfrm>
          <a:prstGeom prst="rect">
            <a:avLst/>
          </a:prstGeom>
          <a:noFill/>
        </p:spPr>
        <p:txBody>
          <a:bodyPr wrap="none" lIns="0" tIns="0" rIns="0" bIns="0" rtlCol="0" anchor="b" anchorCtr="0">
            <a:noAutofit/>
          </a:bodyPr>
          <a:lstStyle/>
          <a:p>
            <a:pPr algn="ctr"/>
            <a:fld id="{9C1B02FA-3B43-4965-97B5-C29D405C4738}" type="slidenum">
              <a:rPr kumimoji="1" lang="ja-JP" altLang="en-US" sz="177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66"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8981732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0"/>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1"/>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2"/>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1"/>
            <a:ext cx="7526120" cy="457525"/>
          </a:xfrm>
          <a:prstGeom prst="rect">
            <a:avLst/>
          </a:prstGeom>
        </p:spPr>
        <p:txBody>
          <a:bodyPr lIns="252000" tIns="36000" rIns="0" bIns="0" anchor="ctr">
            <a:normAutofit/>
          </a:bodyPr>
          <a:lstStyle>
            <a:lvl1pPr marL="0" indent="0">
              <a:buNone/>
              <a:defRPr sz="1886"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588326"/>
          </a:xfrm>
          <a:prstGeom prst="rect">
            <a:avLst/>
          </a:prstGeom>
          <a:ln w="19050">
            <a:solidFill>
              <a:schemeClr val="tx2"/>
            </a:solidFill>
          </a:ln>
        </p:spPr>
        <p:txBody>
          <a:bodyPr wrap="square" lIns="180000" tIns="180000" rIns="180000" bIns="144000" anchor="t" anchorCtr="0">
            <a:spAutoFit/>
          </a:bodyPr>
          <a:lstStyle>
            <a:lvl1pPr marL="230367" indent="-230367" algn="l">
              <a:lnSpc>
                <a:spcPct val="100000"/>
              </a:lnSpc>
              <a:spcBef>
                <a:spcPts val="483"/>
              </a:spcBef>
              <a:spcAft>
                <a:spcPts val="0"/>
              </a:spcAft>
              <a:buFont typeface="Wingdings" panose="05000000000000000000" pitchFamily="2" charset="2"/>
              <a:buChar char="n"/>
              <a:defRPr sz="1697"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640000" y="6480001"/>
            <a:ext cx="468000" cy="326585"/>
          </a:xfrm>
          <a:prstGeom prst="rect">
            <a:avLst/>
          </a:prstGeom>
          <a:noFill/>
        </p:spPr>
        <p:txBody>
          <a:bodyPr wrap="none" lIns="0" tIns="0" rIns="0" bIns="0" rtlCol="0" anchor="b" anchorCtr="0">
            <a:noAutofit/>
          </a:bodyPr>
          <a:lstStyle/>
          <a:p>
            <a:pPr algn="r"/>
            <a:fld id="{9C1B02FA-3B43-4965-97B5-C29D405C4738}" type="slidenum">
              <a:rPr kumimoji="1" lang="ja-JP" altLang="en-US" sz="1697" b="0" baseline="0" smtClean="0">
                <a:solidFill>
                  <a:schemeClr val="tx1"/>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131" b="0" baseline="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63809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6" y="272182"/>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3"/>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30" y="530324"/>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712000" y="1"/>
            <a:ext cx="432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1886" b="0" smtClean="0">
                <a:solidFill>
                  <a:schemeClr val="tx1"/>
                </a:solidFill>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37" b="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464C9ECB-9E20-37E3-7F29-4E7E2C901792}"/>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819205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1005" indent="0" algn="ctr">
              <a:buNone/>
              <a:defRPr sz="1886"/>
            </a:lvl2pPr>
            <a:lvl3pPr marL="862010" indent="0" algn="ctr">
              <a:buNone/>
              <a:defRPr sz="1697"/>
            </a:lvl3pPr>
            <a:lvl4pPr marL="1293015" indent="0" algn="ctr">
              <a:buNone/>
              <a:defRPr sz="1509"/>
            </a:lvl4pPr>
            <a:lvl5pPr marL="1724021" indent="0" algn="ctr">
              <a:buNone/>
              <a:defRPr sz="1509"/>
            </a:lvl5pPr>
            <a:lvl6pPr marL="2155026" indent="0" algn="ctr">
              <a:buNone/>
              <a:defRPr sz="1509"/>
            </a:lvl6pPr>
            <a:lvl7pPr marL="2586031" indent="0" algn="ctr">
              <a:buNone/>
              <a:defRPr sz="1509"/>
            </a:lvl7pPr>
            <a:lvl8pPr marL="3017035" indent="0" algn="ctr">
              <a:buNone/>
              <a:defRPr sz="1509"/>
            </a:lvl8pPr>
            <a:lvl9pPr marL="3448041" indent="0" algn="ctr">
              <a:buNone/>
              <a:defRPr sz="150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532C444B-0B6A-4948-B2C8-1E12034F1315}"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4CB377-EB56-4921-8596-ABD712FC9C3C}" type="slidenum">
              <a:rPr kumimoji="1" lang="ja-JP" altLang="en-US" smtClean="0"/>
              <a:t>‹#›</a:t>
            </a:fld>
            <a:endParaRPr kumimoji="1" lang="ja-JP" altLang="en-US"/>
          </a:p>
        </p:txBody>
      </p:sp>
      <p:sp>
        <p:nvSpPr>
          <p:cNvPr id="7" name="テキスト ボックス 6">
            <a:extLst>
              <a:ext uri="{FF2B5EF4-FFF2-40B4-BE49-F238E27FC236}">
                <a16:creationId xmlns:a16="http://schemas.microsoft.com/office/drawing/2014/main" id="{D9599107-08E7-570E-E303-4222A40D1CFB}"/>
              </a:ext>
            </a:extLst>
          </p:cNvPr>
          <p:cNvSpPr txBox="1"/>
          <p:nvPr userDrawn="1"/>
        </p:nvSpPr>
        <p:spPr>
          <a:xfrm>
            <a:off x="881777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69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97"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8336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83D8E5-5E48-40CC-9051-FB0B421E618B}" type="slidenum">
              <a:rPr lang="ja-JP" altLang="en-US"/>
              <a:pPr>
                <a:defRPr/>
              </a:pPr>
              <a:t>‹#›</a:t>
            </a:fld>
            <a:endParaRPr lang="ja-JP" altLang="en-US"/>
          </a:p>
        </p:txBody>
      </p:sp>
    </p:spTree>
    <p:extLst>
      <p:ext uri="{BB962C8B-B14F-4D97-AF65-F5344CB8AC3E}">
        <p14:creationId xmlns:p14="http://schemas.microsoft.com/office/powerpoint/2010/main" val="3225879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8"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450"/>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258"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69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97"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5" y="1007807"/>
            <a:ext cx="8867033" cy="1258151"/>
          </a:xfrm>
          <a:prstGeom prst="rect">
            <a:avLst/>
          </a:prstGeom>
          <a:ln w="19050">
            <a:solidFill>
              <a:schemeClr val="tx2"/>
            </a:solidFill>
          </a:ln>
        </p:spPr>
        <p:txBody>
          <a:bodyPr lIns="180000" tIns="180000" rIns="180000" bIns="144000">
            <a:spAutoFit/>
          </a:bodyPr>
          <a:lstStyle>
            <a:lvl1pPr marL="220128" indent="-220128" algn="l">
              <a:lnSpc>
                <a:spcPct val="100000"/>
              </a:lnSpc>
              <a:spcBef>
                <a:spcPts val="483"/>
              </a:spcBef>
              <a:buFont typeface="Wingdings" panose="05000000000000000000" pitchFamily="2" charset="2"/>
              <a:buChar char="n"/>
              <a:defRPr sz="1612"/>
            </a:lvl1pPr>
            <a:lvl2pPr marL="360910" indent="-140780" algn="l">
              <a:lnSpc>
                <a:spcPct val="100000"/>
              </a:lnSpc>
              <a:spcBef>
                <a:spcPts val="322"/>
              </a:spcBef>
              <a:buFont typeface="Arial" panose="020B0604020202020204" pitchFamily="34" charset="0"/>
              <a:buChar char="•"/>
              <a:defRPr sz="1450"/>
            </a:lvl2pPr>
            <a:lvl3pPr marL="556722" indent="-188134" algn="l">
              <a:lnSpc>
                <a:spcPct val="100000"/>
              </a:lnSpc>
              <a:spcBef>
                <a:spcPts val="161"/>
              </a:spcBef>
              <a:buFont typeface="Wingdings" panose="05000000000000000000" pitchFamily="2" charset="2"/>
              <a:buChar char="ü"/>
              <a:defRPr sz="1290"/>
            </a:lvl3pPr>
            <a:lvl4pPr marL="729498" indent="-174055" algn="l">
              <a:lnSpc>
                <a:spcPct val="100000"/>
              </a:lnSpc>
              <a:spcBef>
                <a:spcPts val="161"/>
              </a:spcBef>
              <a:buFont typeface="Meiryo UI" panose="020B0604030504040204" pitchFamily="50" charset="-128"/>
              <a:buChar char="※"/>
              <a:defRPr sz="967"/>
            </a:lvl4pPr>
            <a:lvl5pPr algn="l">
              <a:defRPr sz="1612"/>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13370611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A2A6E7-6DC5-5C6F-00AF-B506A238591F}"/>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69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97"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646038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576064"/>
          </a:xfrm>
        </p:spPr>
        <p:txBody>
          <a:bodyPr/>
          <a:lstStyle/>
          <a:p>
            <a:r>
              <a:rPr kumimoji="1" lang="ja-JP" altLang="en-US"/>
              <a:t>マスター タイトルの書式設定</a:t>
            </a:r>
          </a:p>
        </p:txBody>
      </p:sp>
      <p:cxnSp>
        <p:nvCxnSpPr>
          <p:cNvPr id="7" name="直線コネクタ 6">
            <a:extLst>
              <a:ext uri="{FF2B5EF4-FFF2-40B4-BE49-F238E27FC236}">
                <a16:creationId xmlns:a16="http://schemas.microsoft.com/office/drawing/2014/main" id="{F97EE2A3-847D-047B-4AAF-3D74CE84E392}"/>
              </a:ext>
            </a:extLst>
          </p:cNvPr>
          <p:cNvCxnSpPr>
            <a:cxnSpLocks/>
          </p:cNvCxnSpPr>
          <p:nvPr userDrawn="1"/>
        </p:nvCxnSpPr>
        <p:spPr>
          <a:xfrm>
            <a:off x="0" y="692696"/>
            <a:ext cx="9144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98AE448-8107-E7C3-51C8-5F6633C66A7E}"/>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69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97"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480877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25500" y="8443"/>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5451" y="88684"/>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96905" y="266585"/>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891572" y="-3090"/>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65454" y="88684"/>
            <a:ext cx="6596240" cy="457525"/>
          </a:xfrm>
          <a:prstGeom prst="rect">
            <a:avLst/>
          </a:prstGeom>
        </p:spPr>
        <p:txBody>
          <a:bodyPr lIns="252000" tIns="36000" rIns="0" bIns="0" anchor="ctr">
            <a:normAutofit/>
          </a:bodyPr>
          <a:lstStyle>
            <a:lvl1pPr marL="0" indent="0">
              <a:buNone/>
              <a:defRPr sz="1575"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2" name="テキスト ボックス 1">
            <a:extLst>
              <a:ext uri="{FF2B5EF4-FFF2-40B4-BE49-F238E27FC236}">
                <a16:creationId xmlns:a16="http://schemas.microsoft.com/office/drawing/2014/main" id="{DDA38080-645E-0587-6C5A-41E9658BBE1F}"/>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69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97"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533567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25500" y="8443"/>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5451" y="88684"/>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96905" y="266585"/>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891572" y="-3090"/>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65454" y="88684"/>
            <a:ext cx="6596240" cy="457525"/>
          </a:xfrm>
          <a:prstGeom prst="rect">
            <a:avLst/>
          </a:prstGeom>
        </p:spPr>
        <p:txBody>
          <a:bodyPr lIns="252000" tIns="36000" rIns="0" bIns="0" anchor="ctr">
            <a:normAutofit/>
          </a:bodyPr>
          <a:lstStyle>
            <a:lvl1pPr marL="0" indent="0">
              <a:buNone/>
              <a:defRPr sz="1575"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734407" y="6444789"/>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86"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066"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592470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1_通常">
    <p:spTree>
      <p:nvGrpSpPr>
        <p:cNvPr id="1" name=""/>
        <p:cNvGrpSpPr/>
        <p:nvPr/>
      </p:nvGrpSpPr>
      <p:grpSpPr>
        <a:xfrm>
          <a:off x="0" y="0"/>
          <a:ext cx="0" cy="0"/>
          <a:chOff x="0" y="0"/>
          <a:chExt cx="0" cy="0"/>
        </a:xfrm>
      </p:grpSpPr>
      <p:grpSp>
        <p:nvGrpSpPr>
          <p:cNvPr id="3" name="グループ化 123">
            <a:extLst>
              <a:ext uri="{FF2B5EF4-FFF2-40B4-BE49-F238E27FC236}">
                <a16:creationId xmlns:a16="http://schemas.microsoft.com/office/drawing/2014/main" id="{A2DEE7F6-2AEE-BEE2-B56F-E0341207A668}"/>
              </a:ext>
            </a:extLst>
          </p:cNvPr>
          <p:cNvGrpSpPr>
            <a:grpSpLocks/>
          </p:cNvGrpSpPr>
          <p:nvPr userDrawn="1"/>
        </p:nvGrpSpPr>
        <p:grpSpPr bwMode="auto">
          <a:xfrm>
            <a:off x="95250" y="196850"/>
            <a:ext cx="8915400" cy="720725"/>
            <a:chOff x="111919" y="216797"/>
            <a:chExt cx="10424028" cy="795336"/>
          </a:xfrm>
        </p:grpSpPr>
        <p:pic>
          <p:nvPicPr>
            <p:cNvPr id="4" name="Picture 11" descr="ç°å¢ç">
              <a:extLst>
                <a:ext uri="{FF2B5EF4-FFF2-40B4-BE49-F238E27FC236}">
                  <a16:creationId xmlns:a16="http://schemas.microsoft.com/office/drawing/2014/main" id="{06BC006E-16AB-23C9-64B3-E262CC5ECB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3">
              <a:extLst>
                <a:ext uri="{FF2B5EF4-FFF2-40B4-BE49-F238E27FC236}">
                  <a16:creationId xmlns:a16="http://schemas.microsoft.com/office/drawing/2014/main" id="{9E7255BD-7E67-8E95-5060-72CEA126ADC0}"/>
                </a:ext>
              </a:extLst>
            </p:cNvPr>
            <p:cNvSpPr>
              <a:spLocks/>
            </p:cNvSpPr>
            <p:nvPr userDrawn="1"/>
          </p:nvSpPr>
          <p:spPr bwMode="auto">
            <a:xfrm>
              <a:off x="161925" y="284266"/>
              <a:ext cx="10274355" cy="648000"/>
            </a:xfrm>
            <a:custGeom>
              <a:avLst/>
              <a:gdLst>
                <a:gd name="T0" fmla="*/ 2147483646 w 1868"/>
                <a:gd name="T1" fmla="*/ 2147483646 h 118"/>
                <a:gd name="T2" fmla="*/ 2147483646 w 1868"/>
                <a:gd name="T3" fmla="*/ 2147483646 h 118"/>
                <a:gd name="T4" fmla="*/ 2147483646 w 1868"/>
                <a:gd name="T5" fmla="*/ 2147483646 h 118"/>
                <a:gd name="T6" fmla="*/ 2147483646 w 1868"/>
                <a:gd name="T7" fmla="*/ 2147483646 h 118"/>
                <a:gd name="T8" fmla="*/ 2147483646 w 1868"/>
                <a:gd name="T9" fmla="*/ 0 h 118"/>
                <a:gd name="T10" fmla="*/ 2147483646 w 1868"/>
                <a:gd name="T11" fmla="*/ 0 h 118"/>
                <a:gd name="T12" fmla="*/ 2147483646 w 1868"/>
                <a:gd name="T13" fmla="*/ 0 h 118"/>
                <a:gd name="T14" fmla="*/ 2147483646 w 1868"/>
                <a:gd name="T15" fmla="*/ 2147483646 h 118"/>
                <a:gd name="T16" fmla="*/ 0 w 1868"/>
                <a:gd name="T17" fmla="*/ 2147483646 h 118"/>
                <a:gd name="T18" fmla="*/ 0 w 1868"/>
                <a:gd name="T19" fmla="*/ 2147483646 h 118"/>
                <a:gd name="T20" fmla="*/ 2147483646 w 1868"/>
                <a:gd name="T21" fmla="*/ 2147483646 h 118"/>
                <a:gd name="T22" fmla="*/ 2147483646 w 1868"/>
                <a:gd name="T23" fmla="*/ 2147483646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sz="1697"/>
            </a:p>
          </p:txBody>
        </p:sp>
        <p:cxnSp>
          <p:nvCxnSpPr>
            <p:cNvPr id="6" name="直線コネクタ 5">
              <a:extLst>
                <a:ext uri="{FF2B5EF4-FFF2-40B4-BE49-F238E27FC236}">
                  <a16:creationId xmlns:a16="http://schemas.microsoft.com/office/drawing/2014/main" id="{3D7E91BE-85EF-46EA-68E0-C7A372C33C5C}"/>
                </a:ext>
              </a:extLst>
            </p:cNvPr>
            <p:cNvCxnSpPr>
              <a:cxnSpLocks/>
            </p:cNvCxnSpPr>
            <p:nvPr userDrawn="1"/>
          </p:nvCxnSpPr>
          <p:spPr>
            <a:xfrm>
              <a:off x="9407420" y="216797"/>
              <a:ext cx="786999" cy="777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A36C865-6EC5-2A48-CC4D-505E39EAE26A}"/>
                </a:ext>
              </a:extLst>
            </p:cNvPr>
            <p:cNvCxnSpPr>
              <a:cxnSpLocks/>
            </p:cNvCxnSpPr>
            <p:nvPr userDrawn="1"/>
          </p:nvCxnSpPr>
          <p:spPr>
            <a:xfrm>
              <a:off x="111919" y="681036"/>
              <a:ext cx="345240" cy="3310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591C1ECB-756C-748D-BDFE-4B0DA1C373C5}"/>
              </a:ext>
            </a:extLst>
          </p:cNvPr>
          <p:cNvSpPr txBox="1"/>
          <p:nvPr userDrawn="1"/>
        </p:nvSpPr>
        <p:spPr>
          <a:xfrm>
            <a:off x="8728521" y="6453337"/>
            <a:ext cx="307975" cy="327025"/>
          </a:xfrm>
          <a:prstGeom prst="rect">
            <a:avLst/>
          </a:prstGeom>
          <a:noFill/>
        </p:spPr>
        <p:txBody>
          <a:bodyPr wrap="none" lIns="0" tIns="0" rIns="0" bIns="0" anchor="b"/>
          <a:lstStyle/>
          <a:p>
            <a:pPr algn="ctr">
              <a:defRPr/>
            </a:pPr>
            <a:fld id="{E028E786-D9A2-4739-B429-F8B90B318873}" type="slidenum">
              <a:rPr lang="ja-JP" altLang="en-US" sz="1934">
                <a:latin typeface="Arial" panose="020B0604020202020204" pitchFamily="34" charset="0"/>
                <a:ea typeface="メイリオ" panose="020B0604030504040204" pitchFamily="50" charset="-128"/>
                <a:cs typeface="Arial" panose="020B0604020202020204" pitchFamily="34" charset="0"/>
              </a:rPr>
              <a:pPr algn="ctr">
                <a:defRPr/>
              </a:pPr>
              <a:t>‹#›</a:t>
            </a:fld>
            <a:endParaRPr lang="ja-JP" altLang="en-US" sz="1290">
              <a:latin typeface="Arial" panose="020B0604020202020204" pitchFamily="34" charset="0"/>
              <a:ea typeface="メイリオ" panose="020B0604030504040204" pitchFamily="50" charset="-128"/>
              <a:cs typeface="Arial" panose="020B0604020202020204" pitchFamily="34" charset="0"/>
            </a:endParaRPr>
          </a:p>
        </p:txBody>
      </p:sp>
      <p:sp>
        <p:nvSpPr>
          <p:cNvPr id="2" name="タイトル 1"/>
          <p:cNvSpPr>
            <a:spLocks noGrp="1"/>
          </p:cNvSpPr>
          <p:nvPr>
            <p:ph type="title"/>
          </p:nvPr>
        </p:nvSpPr>
        <p:spPr bwMode="white">
          <a:xfrm>
            <a:off x="138484" y="257881"/>
            <a:ext cx="7943412" cy="587854"/>
          </a:xfrm>
          <a:prstGeom prst="rect">
            <a:avLst/>
          </a:prstGeom>
        </p:spPr>
        <p:txBody>
          <a:bodyPr lIns="252000" tIns="36000" rIns="0" bIns="0" anchor="ctr" anchorCtr="0"/>
          <a:lstStyle>
            <a:lvl1pPr algn="l">
              <a:defRPr sz="2258" b="1">
                <a:solidFill>
                  <a:schemeClr val="bg1"/>
                </a:solidFill>
                <a:latin typeface="Meiryo UI" panose="020B0604030504040204" pitchFamily="50" charset="-128"/>
                <a:ea typeface="Meiryo UI" panose="020B0604030504040204" pitchFamily="50" charset="-128"/>
              </a:defRPr>
            </a:lvl1pPr>
          </a:lstStyle>
          <a:p>
            <a:r>
              <a:rPr lang="ja-JP" altLang="en-US"/>
              <a:t>マスター タイトルの書式設定</a:t>
            </a:r>
          </a:p>
        </p:txBody>
      </p:sp>
      <p:sp>
        <p:nvSpPr>
          <p:cNvPr id="28" name="コンテンツ プレースホルダー 3"/>
          <p:cNvSpPr>
            <a:spLocks noGrp="1"/>
          </p:cNvSpPr>
          <p:nvPr>
            <p:ph sz="quarter" idx="12"/>
          </p:nvPr>
        </p:nvSpPr>
        <p:spPr>
          <a:xfrm>
            <a:off x="138485" y="1007808"/>
            <a:ext cx="8867033" cy="575245"/>
          </a:xfrm>
          <a:prstGeom prst="rect">
            <a:avLst/>
          </a:prstGeom>
          <a:ln w="19050">
            <a:solidFill>
              <a:schemeClr val="tx2"/>
            </a:solidFill>
          </a:ln>
        </p:spPr>
        <p:txBody>
          <a:bodyPr wrap="square" lIns="180000" tIns="180000" rIns="180000" bIns="144000" anchor="t" anchorCtr="0">
            <a:spAutoFit/>
          </a:bodyPr>
          <a:lstStyle>
            <a:lvl1pPr marL="230367" indent="-230367" algn="l">
              <a:lnSpc>
                <a:spcPct val="100000"/>
              </a:lnSpc>
              <a:spcBef>
                <a:spcPts val="483"/>
              </a:spcBef>
              <a:spcAft>
                <a:spcPts val="0"/>
              </a:spcAft>
              <a:buFont typeface="Wingdings" panose="05000000000000000000" pitchFamily="2" charset="2"/>
              <a:buChar char="n"/>
              <a:defRPr sz="1612" b="0">
                <a:solidFill>
                  <a:schemeClr val="tx1"/>
                </a:solidFill>
                <a:latin typeface="Meiryo UI" panose="020B0604030504040204" pitchFamily="50" charset="-128"/>
                <a:ea typeface="Meiryo UI" panose="020B0604030504040204" pitchFamily="50" charset="-128"/>
              </a:defRPr>
            </a:lvl1pPr>
          </a:lstStyle>
          <a:p>
            <a:pPr lvl="0"/>
            <a:r>
              <a:rPr lang="ja-JP" altLang="en-US"/>
              <a:t>マスター テキストの書式設定</a:t>
            </a:r>
          </a:p>
        </p:txBody>
      </p:sp>
    </p:spTree>
    <p:extLst>
      <p:ext uri="{BB962C8B-B14F-4D97-AF65-F5344CB8AC3E}">
        <p14:creationId xmlns:p14="http://schemas.microsoft.com/office/powerpoint/2010/main" val="35421023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2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8"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450"/>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258"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5" y="1007807"/>
            <a:ext cx="8867033" cy="1258151"/>
          </a:xfrm>
          <a:prstGeom prst="rect">
            <a:avLst/>
          </a:prstGeom>
          <a:ln w="19050">
            <a:solidFill>
              <a:schemeClr val="tx2"/>
            </a:solidFill>
          </a:ln>
        </p:spPr>
        <p:txBody>
          <a:bodyPr lIns="180000" tIns="180000" rIns="180000" bIns="144000">
            <a:spAutoFit/>
          </a:bodyPr>
          <a:lstStyle>
            <a:lvl1pPr marL="220128" indent="-220128" algn="l">
              <a:lnSpc>
                <a:spcPct val="100000"/>
              </a:lnSpc>
              <a:spcBef>
                <a:spcPts val="483"/>
              </a:spcBef>
              <a:buFont typeface="Wingdings" panose="05000000000000000000" pitchFamily="2" charset="2"/>
              <a:buChar char="n"/>
              <a:defRPr sz="1612"/>
            </a:lvl1pPr>
            <a:lvl2pPr marL="360910" indent="-140780" algn="l">
              <a:lnSpc>
                <a:spcPct val="100000"/>
              </a:lnSpc>
              <a:spcBef>
                <a:spcPts val="322"/>
              </a:spcBef>
              <a:buFont typeface="Arial" panose="020B0604020202020204" pitchFamily="34" charset="0"/>
              <a:buChar char="•"/>
              <a:defRPr sz="1450"/>
            </a:lvl2pPr>
            <a:lvl3pPr marL="556722" indent="-188134" algn="l">
              <a:lnSpc>
                <a:spcPct val="100000"/>
              </a:lnSpc>
              <a:spcBef>
                <a:spcPts val="161"/>
              </a:spcBef>
              <a:buFont typeface="Wingdings" panose="05000000000000000000" pitchFamily="2" charset="2"/>
              <a:buChar char="ü"/>
              <a:defRPr sz="1290"/>
            </a:lvl3pPr>
            <a:lvl4pPr marL="729498" indent="-174055" algn="l">
              <a:lnSpc>
                <a:spcPct val="100000"/>
              </a:lnSpc>
              <a:spcBef>
                <a:spcPts val="161"/>
              </a:spcBef>
              <a:buFont typeface="Meiryo UI" panose="020B0604030504040204" pitchFamily="50" charset="-128"/>
              <a:buChar char="※"/>
              <a:defRPr sz="967"/>
            </a:lvl4pPr>
            <a:lvl5pPr algn="l">
              <a:defRPr sz="1612"/>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
        <p:nvSpPr>
          <p:cNvPr id="3" name="テキスト ボックス 2">
            <a:extLst>
              <a:ext uri="{FF2B5EF4-FFF2-40B4-BE49-F238E27FC236}">
                <a16:creationId xmlns:a16="http://schemas.microsoft.com/office/drawing/2014/main" id="{4B103922-E8FB-B17B-CE59-52AF6E4D2468}"/>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2192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3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8"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450"/>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258"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5" y="1007807"/>
            <a:ext cx="8867033" cy="1258151"/>
          </a:xfrm>
          <a:prstGeom prst="rect">
            <a:avLst/>
          </a:prstGeom>
          <a:ln w="19050">
            <a:solidFill>
              <a:schemeClr val="tx2"/>
            </a:solidFill>
          </a:ln>
        </p:spPr>
        <p:txBody>
          <a:bodyPr lIns="180000" tIns="180000" rIns="180000" bIns="144000">
            <a:spAutoFit/>
          </a:bodyPr>
          <a:lstStyle>
            <a:lvl1pPr marL="220128" indent="-220128" algn="l">
              <a:lnSpc>
                <a:spcPct val="100000"/>
              </a:lnSpc>
              <a:spcBef>
                <a:spcPts val="483"/>
              </a:spcBef>
              <a:buFont typeface="Wingdings" panose="05000000000000000000" pitchFamily="2" charset="2"/>
              <a:buChar char="n"/>
              <a:defRPr sz="1612"/>
            </a:lvl1pPr>
            <a:lvl2pPr marL="360910" indent="-140780" algn="l">
              <a:lnSpc>
                <a:spcPct val="100000"/>
              </a:lnSpc>
              <a:spcBef>
                <a:spcPts val="322"/>
              </a:spcBef>
              <a:buFont typeface="Arial" panose="020B0604020202020204" pitchFamily="34" charset="0"/>
              <a:buChar char="•"/>
              <a:defRPr sz="1450"/>
            </a:lvl2pPr>
            <a:lvl3pPr marL="556722" indent="-188134" algn="l">
              <a:lnSpc>
                <a:spcPct val="100000"/>
              </a:lnSpc>
              <a:spcBef>
                <a:spcPts val="161"/>
              </a:spcBef>
              <a:buFont typeface="Wingdings" panose="05000000000000000000" pitchFamily="2" charset="2"/>
              <a:buChar char="ü"/>
              <a:defRPr sz="1290"/>
            </a:lvl3pPr>
            <a:lvl4pPr marL="729498" indent="-174055" algn="l">
              <a:lnSpc>
                <a:spcPct val="100000"/>
              </a:lnSpc>
              <a:spcBef>
                <a:spcPts val="161"/>
              </a:spcBef>
              <a:buFont typeface="Meiryo UI" panose="020B0604030504040204" pitchFamily="50" charset="-128"/>
              <a:buChar char="※"/>
              <a:defRPr sz="967"/>
            </a:lvl4pPr>
            <a:lvl5pPr algn="l">
              <a:defRPr sz="1612"/>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
        <p:nvSpPr>
          <p:cNvPr id="3" name="テキスト ボックス 2">
            <a:extLst>
              <a:ext uri="{FF2B5EF4-FFF2-40B4-BE49-F238E27FC236}">
                <a16:creationId xmlns:a16="http://schemas.microsoft.com/office/drawing/2014/main" id="{96C8D99A-7401-4177-A4BD-59D6DA0045D6}"/>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546143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4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8"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450"/>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258"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5" y="1007807"/>
            <a:ext cx="8867033" cy="1258151"/>
          </a:xfrm>
          <a:prstGeom prst="rect">
            <a:avLst/>
          </a:prstGeom>
          <a:ln w="19050">
            <a:solidFill>
              <a:schemeClr val="tx2"/>
            </a:solidFill>
          </a:ln>
        </p:spPr>
        <p:txBody>
          <a:bodyPr lIns="180000" tIns="180000" rIns="180000" bIns="144000">
            <a:spAutoFit/>
          </a:bodyPr>
          <a:lstStyle>
            <a:lvl1pPr marL="220128" indent="-220128" algn="l">
              <a:lnSpc>
                <a:spcPct val="100000"/>
              </a:lnSpc>
              <a:spcBef>
                <a:spcPts val="483"/>
              </a:spcBef>
              <a:buFont typeface="Wingdings" panose="05000000000000000000" pitchFamily="2" charset="2"/>
              <a:buChar char="n"/>
              <a:defRPr sz="1612"/>
            </a:lvl1pPr>
            <a:lvl2pPr marL="360910" indent="-140780" algn="l">
              <a:lnSpc>
                <a:spcPct val="100000"/>
              </a:lnSpc>
              <a:spcBef>
                <a:spcPts val="322"/>
              </a:spcBef>
              <a:buFont typeface="Arial" panose="020B0604020202020204" pitchFamily="34" charset="0"/>
              <a:buChar char="•"/>
              <a:defRPr sz="1450"/>
            </a:lvl2pPr>
            <a:lvl3pPr marL="556722" indent="-188134" algn="l">
              <a:lnSpc>
                <a:spcPct val="100000"/>
              </a:lnSpc>
              <a:spcBef>
                <a:spcPts val="161"/>
              </a:spcBef>
              <a:buFont typeface="Wingdings" panose="05000000000000000000" pitchFamily="2" charset="2"/>
              <a:buChar char="ü"/>
              <a:defRPr sz="1290"/>
            </a:lvl3pPr>
            <a:lvl4pPr marL="729498" indent="-174055" algn="l">
              <a:lnSpc>
                <a:spcPct val="100000"/>
              </a:lnSpc>
              <a:spcBef>
                <a:spcPts val="161"/>
              </a:spcBef>
              <a:buFont typeface="Meiryo UI" panose="020B0604030504040204" pitchFamily="50" charset="-128"/>
              <a:buChar char="※"/>
              <a:defRPr sz="967"/>
            </a:lvl4pPr>
            <a:lvl5pPr algn="l">
              <a:defRPr sz="1612"/>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
        <p:nvSpPr>
          <p:cNvPr id="3" name="テキスト ボックス 2">
            <a:extLst>
              <a:ext uri="{FF2B5EF4-FFF2-40B4-BE49-F238E27FC236}">
                <a16:creationId xmlns:a16="http://schemas.microsoft.com/office/drawing/2014/main" id="{8E2D0E52-4AA4-967F-1799-7410566A9F8B}"/>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855677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0"/>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1"/>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2"/>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1"/>
            <a:ext cx="6596240" cy="457525"/>
          </a:xfrm>
          <a:prstGeom prst="rect">
            <a:avLst/>
          </a:prstGeom>
        </p:spPr>
        <p:txBody>
          <a:bodyPr lIns="252000" tIns="36000" rIns="0" bIns="0" anchor="ctr">
            <a:normAutofit/>
          </a:bodyPr>
          <a:lstStyle>
            <a:lvl1pPr marL="0" indent="0">
              <a:buNone/>
              <a:defRPr sz="1671"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Tree>
    <p:extLst>
      <p:ext uri="{BB962C8B-B14F-4D97-AF65-F5344CB8AC3E}">
        <p14:creationId xmlns:p14="http://schemas.microsoft.com/office/powerpoint/2010/main" val="17156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6"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344"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4" y="1007807"/>
            <a:ext cx="8867033" cy="1292005"/>
          </a:xfrm>
          <a:prstGeom prst="rect">
            <a:avLst/>
          </a:prstGeom>
          <a:ln w="19050">
            <a:solidFill>
              <a:schemeClr val="tx2"/>
            </a:solidFill>
          </a:ln>
        </p:spPr>
        <p:txBody>
          <a:bodyPr lIns="180000" tIns="180000" rIns="180000" bIns="144000">
            <a:spAutoFit/>
          </a:bodyPr>
          <a:lstStyle>
            <a:lvl1pPr marL="228641" indent="-228641" algn="l">
              <a:lnSpc>
                <a:spcPct val="100000"/>
              </a:lnSpc>
              <a:spcBef>
                <a:spcPts val="502"/>
              </a:spcBef>
              <a:buFont typeface="Wingdings" panose="05000000000000000000" pitchFamily="2" charset="2"/>
              <a:buChar char="n"/>
              <a:defRPr sz="1674"/>
            </a:lvl1pPr>
            <a:lvl2pPr marL="374866" indent="-146225" algn="l">
              <a:lnSpc>
                <a:spcPct val="100000"/>
              </a:lnSpc>
              <a:spcBef>
                <a:spcPts val="335"/>
              </a:spcBef>
              <a:buFont typeface="Arial" panose="020B0604020202020204" pitchFamily="34" charset="0"/>
              <a:buChar char="•"/>
              <a:defRPr sz="1507"/>
            </a:lvl2pPr>
            <a:lvl3pPr marL="578251" indent="-195409" algn="l">
              <a:lnSpc>
                <a:spcPct val="100000"/>
              </a:lnSpc>
              <a:spcBef>
                <a:spcPts val="167"/>
              </a:spcBef>
              <a:buFont typeface="Wingdings" panose="05000000000000000000" pitchFamily="2" charset="2"/>
              <a:buChar char="ü"/>
              <a:defRPr sz="1340"/>
            </a:lvl3pPr>
            <a:lvl4pPr marL="757708" indent="-180786" algn="l">
              <a:lnSpc>
                <a:spcPct val="100000"/>
              </a:lnSpc>
              <a:spcBef>
                <a:spcPts val="167"/>
              </a:spcBef>
              <a:buFont typeface="Meiryo UI" panose="020B0604030504040204" pitchFamily="50" charset="-128"/>
              <a:buChar char="※"/>
              <a:defRPr sz="1005"/>
            </a:lvl4pPr>
            <a:lvl5pPr algn="l">
              <a:defRPr sz="1674"/>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9120299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通常（リードなし）">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A65DAA7-CA87-CAFD-F4A5-F781F220D882}"/>
              </a:ext>
            </a:extLst>
          </p:cNvPr>
          <p:cNvGrpSpPr/>
          <p:nvPr userDrawn="1"/>
        </p:nvGrpSpPr>
        <p:grpSpPr>
          <a:xfrm>
            <a:off x="95718" y="196674"/>
            <a:ext cx="8914981" cy="721514"/>
            <a:chOff x="111919" y="216797"/>
            <a:chExt cx="10424028" cy="795336"/>
          </a:xfrm>
        </p:grpSpPr>
        <p:pic>
          <p:nvPicPr>
            <p:cNvPr id="5" name="Picture 11" descr="ç°å¢ç">
              <a:extLst>
                <a:ext uri="{FF2B5EF4-FFF2-40B4-BE49-F238E27FC236}">
                  <a16:creationId xmlns:a16="http://schemas.microsoft.com/office/drawing/2014/main" id="{4454D256-B697-13CC-9606-77F64A808C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13">
              <a:extLst>
                <a:ext uri="{FF2B5EF4-FFF2-40B4-BE49-F238E27FC236}">
                  <a16:creationId xmlns:a16="http://schemas.microsoft.com/office/drawing/2014/main" id="{57ECDE3F-A870-9E31-2C77-AA243A3E7D3B}"/>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67"/>
            </a:p>
          </p:txBody>
        </p:sp>
        <p:cxnSp>
          <p:nvCxnSpPr>
            <p:cNvPr id="7" name="直線コネクタ 6">
              <a:extLst>
                <a:ext uri="{FF2B5EF4-FFF2-40B4-BE49-F238E27FC236}">
                  <a16:creationId xmlns:a16="http://schemas.microsoft.com/office/drawing/2014/main" id="{07B8CB3D-47CA-31A7-4863-2C2501AFDFA1}"/>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69B6131-8006-3BE9-35FC-DBB94B172AAA}"/>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タイトル 1">
            <a:extLst>
              <a:ext uri="{FF2B5EF4-FFF2-40B4-BE49-F238E27FC236}">
                <a16:creationId xmlns:a16="http://schemas.microsoft.com/office/drawing/2014/main" id="{4EF21210-3A9F-6CAA-D8F3-FD98A05E513B}"/>
              </a:ext>
            </a:extLst>
          </p:cNvPr>
          <p:cNvSpPr>
            <a:spLocks noGrp="1"/>
          </p:cNvSpPr>
          <p:nvPr>
            <p:ph type="title" hasCustomPrompt="1"/>
          </p:nvPr>
        </p:nvSpPr>
        <p:spPr bwMode="white">
          <a:xfrm>
            <a:off x="138484" y="257881"/>
            <a:ext cx="7943412" cy="587854"/>
          </a:xfrm>
          <a:prstGeom prst="rect">
            <a:avLst/>
          </a:prstGeom>
        </p:spPr>
        <p:txBody>
          <a:bodyPr lIns="252000" tIns="36000" rIns="0" bIns="0" anchor="ctr" anchorCtr="0"/>
          <a:lstStyle>
            <a:lvl1pPr algn="l">
              <a:defRPr sz="2263"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07105D25-C80D-CD2D-BFF5-869B0684F01C}"/>
              </a:ext>
            </a:extLst>
          </p:cNvPr>
          <p:cNvSpPr txBox="1"/>
          <p:nvPr userDrawn="1"/>
        </p:nvSpPr>
        <p:spPr>
          <a:xfrm>
            <a:off x="8719125" y="6436827"/>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95"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63"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98DD85D8-5EBA-0248-2A7E-48286935D5C1}"/>
              </a:ext>
            </a:extLst>
          </p:cNvPr>
          <p:cNvSpPr>
            <a:spLocks noGrp="1"/>
          </p:cNvSpPr>
          <p:nvPr>
            <p:ph sz="quarter" idx="13" hasCustomPrompt="1"/>
          </p:nvPr>
        </p:nvSpPr>
        <p:spPr>
          <a:xfrm>
            <a:off x="138485" y="1007808"/>
            <a:ext cx="8867033" cy="1218690"/>
          </a:xfrm>
          <a:prstGeom prst="rect">
            <a:avLst/>
          </a:prstGeom>
          <a:ln w="19050">
            <a:solidFill>
              <a:schemeClr val="tx2"/>
            </a:solidFill>
          </a:ln>
        </p:spPr>
        <p:txBody>
          <a:bodyPr wrap="square" lIns="180000" tIns="180000" rIns="180000" bIns="144000">
            <a:spAutoFit/>
          </a:bodyPr>
          <a:lstStyle>
            <a:lvl1pPr marL="215557" indent="-215557" algn="l">
              <a:lnSpc>
                <a:spcPct val="100000"/>
              </a:lnSpc>
              <a:spcBef>
                <a:spcPts val="473"/>
              </a:spcBef>
              <a:buFont typeface="Wingdings" panose="05000000000000000000" pitchFamily="2" charset="2"/>
              <a:buChar char="n"/>
              <a:defRPr sz="1579"/>
            </a:lvl1pPr>
            <a:lvl2pPr marL="353413" indent="-137857" algn="l">
              <a:lnSpc>
                <a:spcPct val="100000"/>
              </a:lnSpc>
              <a:spcBef>
                <a:spcPts val="316"/>
              </a:spcBef>
              <a:buFont typeface="Arial" panose="020B0604020202020204" pitchFamily="34" charset="0"/>
              <a:buChar char="•"/>
              <a:defRPr sz="1420"/>
            </a:lvl2pPr>
            <a:lvl3pPr marL="545158" indent="-184226" algn="l">
              <a:lnSpc>
                <a:spcPct val="100000"/>
              </a:lnSpc>
              <a:spcBef>
                <a:spcPts val="157"/>
              </a:spcBef>
              <a:buFont typeface="Wingdings" panose="05000000000000000000" pitchFamily="2" charset="2"/>
              <a:buChar char="ü"/>
              <a:defRPr sz="1263"/>
            </a:lvl3pPr>
            <a:lvl4pPr marL="714345" indent="-170440" algn="l">
              <a:lnSpc>
                <a:spcPct val="100000"/>
              </a:lnSpc>
              <a:spcBef>
                <a:spcPts val="157"/>
              </a:spcBef>
              <a:buFont typeface="Meiryo UI" panose="020B0604030504040204" pitchFamily="50" charset="-128"/>
              <a:buChar char="※"/>
              <a:defRPr sz="948"/>
            </a:lvl4pPr>
            <a:lvl5pPr algn="l">
              <a:defRPr sz="1579"/>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3726841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3" y="359097"/>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5" tIns="36862" rIns="73725" bIns="36862" numCol="1" spcCol="0" rtlCol="0" fromWordArt="0" anchor="ctr" anchorCtr="0" forceAA="0" compatLnSpc="1">
            <a:prstTxWarp prst="textNoShape">
              <a:avLst/>
            </a:prstTxWarp>
            <a:noAutofit/>
          </a:bodyPr>
          <a:lstStyle/>
          <a:p>
            <a:pPr algn="ctr"/>
            <a:endParaRPr kumimoji="1" lang="ja-JP" altLang="en-US" sz="1290">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4657" y="1359897"/>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9" y="2714142"/>
            <a:ext cx="7374503"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userDrawn="1">
            <p:ph type="title" hasCustomPrompt="1"/>
          </p:nvPr>
        </p:nvSpPr>
        <p:spPr>
          <a:xfrm>
            <a:off x="884748" y="2714140"/>
            <a:ext cx="7389220" cy="914439"/>
          </a:xfrm>
          <a:prstGeom prst="rect">
            <a:avLst/>
          </a:prstGeom>
        </p:spPr>
        <p:txBody>
          <a:bodyPr lIns="0" tIns="72000" rIns="0" bIns="0" anchor="ctr" anchorCtr="0">
            <a:normAutofit/>
          </a:bodyPr>
          <a:lstStyle>
            <a:lvl1pPr>
              <a:defRPr lang="ja-JP" altLang="en-US" sz="2903"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888"/>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userDrawn="1">
            <p:ph sz="quarter" idx="14" hasCustomPrompt="1"/>
          </p:nvPr>
        </p:nvSpPr>
        <p:spPr>
          <a:xfrm>
            <a:off x="884748" y="3763721"/>
            <a:ext cx="7389220" cy="391903"/>
          </a:xfrm>
          <a:prstGeom prst="rect">
            <a:avLst/>
          </a:prstGeom>
        </p:spPr>
        <p:txBody>
          <a:bodyPr lIns="0" tIns="0" rIns="0" bIns="0" anchor="ctr" anchorCtr="0"/>
          <a:lstStyle>
            <a:lvl1pPr>
              <a:defRPr sz="1612"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userDrawn="1">
            <p:ph sz="quarter" idx="15" hasCustomPrompt="1"/>
          </p:nvPr>
        </p:nvSpPr>
        <p:spPr>
          <a:xfrm>
            <a:off x="3039937" y="4931489"/>
            <a:ext cx="3078842" cy="261268"/>
          </a:xfrm>
          <a:prstGeom prst="rect">
            <a:avLst/>
          </a:prstGeom>
        </p:spPr>
        <p:txBody>
          <a:bodyPr lIns="0" tIns="0" rIns="0" bIns="0" anchor="ctr" anchorCtr="0"/>
          <a:lstStyle>
            <a:lvl1pPr>
              <a:defRPr sz="145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userDrawn="1">
            <p:ph sz="quarter" idx="16" hasCustomPrompt="1"/>
          </p:nvPr>
        </p:nvSpPr>
        <p:spPr>
          <a:xfrm>
            <a:off x="3039937" y="5192757"/>
            <a:ext cx="3078842" cy="261268"/>
          </a:xfrm>
          <a:prstGeom prst="rect">
            <a:avLst/>
          </a:prstGeom>
        </p:spPr>
        <p:txBody>
          <a:bodyPr lIns="0" tIns="0" rIns="0" bIns="0" anchor="ctr" anchorCtr="0"/>
          <a:lstStyle>
            <a:lvl1pPr>
              <a:defRPr sz="145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grpSp>
        <p:nvGrpSpPr>
          <p:cNvPr id="12" name="グループ化 11">
            <a:extLst>
              <a:ext uri="{FF2B5EF4-FFF2-40B4-BE49-F238E27FC236}">
                <a16:creationId xmlns:a16="http://schemas.microsoft.com/office/drawing/2014/main" id="{69C106B6-5B9E-90FA-B305-63D4E2ECADAD}"/>
              </a:ext>
            </a:extLst>
          </p:cNvPr>
          <p:cNvGrpSpPr/>
          <p:nvPr userDrawn="1"/>
        </p:nvGrpSpPr>
        <p:grpSpPr>
          <a:xfrm>
            <a:off x="1141044" y="5711031"/>
            <a:ext cx="6861915" cy="587854"/>
            <a:chOff x="1144042" y="6295354"/>
            <a:chExt cx="8023437" cy="648000"/>
          </a:xfrm>
        </p:grpSpPr>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4955943" y="6396580"/>
              <a:ext cx="533584" cy="457061"/>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1144042" y="6392317"/>
              <a:ext cx="822056" cy="465588"/>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5"/>
            <a:stretch>
              <a:fillRect/>
            </a:stretch>
          </p:blipFill>
          <p:spPr>
            <a:xfrm>
              <a:off x="5797856" y="6410261"/>
              <a:ext cx="1117748" cy="429699"/>
            </a:xfrm>
            <a:prstGeom prst="rect">
              <a:avLst/>
            </a:prstGeom>
          </p:spPr>
        </p:pic>
        <p:pic>
          <p:nvPicPr>
            <p:cNvPr id="3" name="図 2" descr="アイコン&#10;&#10;自動的に生成された説明">
              <a:extLst>
                <a:ext uri="{FF2B5EF4-FFF2-40B4-BE49-F238E27FC236}">
                  <a16:creationId xmlns:a16="http://schemas.microsoft.com/office/drawing/2014/main" id="{ACDB5041-21B4-44B3-A6A0-556A8B49CE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54907" y="6421972"/>
              <a:ext cx="1180006" cy="406276"/>
            </a:xfrm>
            <a:prstGeom prst="rect">
              <a:avLst/>
            </a:prstGeom>
          </p:spPr>
        </p:pic>
        <p:pic>
          <p:nvPicPr>
            <p:cNvPr id="20" name="図 19">
              <a:extLst>
                <a:ext uri="{FF2B5EF4-FFF2-40B4-BE49-F238E27FC236}">
                  <a16:creationId xmlns:a16="http://schemas.microsoft.com/office/drawing/2014/main" id="{65CDAD06-2FD3-458F-BAB9-93C55CF827DE}"/>
                </a:ext>
              </a:extLst>
            </p:cNvPr>
            <p:cNvPicPr>
              <a:picLocks noChangeAspect="1"/>
            </p:cNvPicPr>
            <p:nvPr userDrawn="1"/>
          </p:nvPicPr>
          <p:blipFill>
            <a:blip r:embed="rId7"/>
            <a:stretch>
              <a:fillRect/>
            </a:stretch>
          </p:blipFill>
          <p:spPr>
            <a:xfrm>
              <a:off x="2088146" y="6295354"/>
              <a:ext cx="1304761" cy="648000"/>
            </a:xfrm>
            <a:prstGeom prst="rect">
              <a:avLst/>
            </a:prstGeom>
          </p:spPr>
        </p:pic>
        <p:pic>
          <p:nvPicPr>
            <p:cNvPr id="4" name="図 3" descr="テキスト が含まれている画像&#10;&#10;自動的に生成された説明">
              <a:extLst>
                <a:ext uri="{FF2B5EF4-FFF2-40B4-BE49-F238E27FC236}">
                  <a16:creationId xmlns:a16="http://schemas.microsoft.com/office/drawing/2014/main" id="{3A501BE5-158A-425C-74FB-CBD080CD9CE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45347" y="6433460"/>
              <a:ext cx="2022132" cy="396000"/>
            </a:xfrm>
            <a:prstGeom prst="rect">
              <a:avLst/>
            </a:prstGeom>
          </p:spPr>
        </p:pic>
      </p:grpSp>
    </p:spTree>
    <p:extLst>
      <p:ext uri="{BB962C8B-B14F-4D97-AF65-F5344CB8AC3E}">
        <p14:creationId xmlns:p14="http://schemas.microsoft.com/office/powerpoint/2010/main" val="9021424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4657" y="1359896"/>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8" y="2714141"/>
            <a:ext cx="7374503"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84748" y="2714140"/>
            <a:ext cx="7389220" cy="914439"/>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84748" y="3763721"/>
            <a:ext cx="7389220" cy="391903"/>
          </a:xfrm>
          <a:prstGeom prst="rect">
            <a:avLst/>
          </a:prstGeom>
        </p:spPr>
        <p:txBody>
          <a:bodyPr lIns="0" tIns="0" rIns="0" bIns="0" anchor="ctr" anchorCtr="0"/>
          <a:lstStyle>
            <a:lvl1pPr>
              <a:defRPr sz="171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2" name="コンテンツ プレースホルダー 21">
            <a:extLst>
              <a:ext uri="{FF2B5EF4-FFF2-40B4-BE49-F238E27FC236}">
                <a16:creationId xmlns:a16="http://schemas.microsoft.com/office/drawing/2014/main" id="{A2A5AEA8-FF51-065B-0BEA-8F342CC9ED9E}"/>
              </a:ext>
            </a:extLst>
          </p:cNvPr>
          <p:cNvSpPr>
            <a:spLocks noGrp="1"/>
          </p:cNvSpPr>
          <p:nvPr>
            <p:ph sz="quarter" idx="15" hasCustomPrompt="1"/>
          </p:nvPr>
        </p:nvSpPr>
        <p:spPr>
          <a:xfrm>
            <a:off x="2840135" y="492170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 name="コンテンツ プレースホルダー 21">
            <a:extLst>
              <a:ext uri="{FF2B5EF4-FFF2-40B4-BE49-F238E27FC236}">
                <a16:creationId xmlns:a16="http://schemas.microsoft.com/office/drawing/2014/main" id="{B30AB29F-7FAD-E45E-D2B1-B099F1E66E60}"/>
              </a:ext>
            </a:extLst>
          </p:cNvPr>
          <p:cNvSpPr>
            <a:spLocks noGrp="1"/>
          </p:cNvSpPr>
          <p:nvPr>
            <p:ph sz="quarter" idx="16" hasCustomPrompt="1"/>
          </p:nvPr>
        </p:nvSpPr>
        <p:spPr>
          <a:xfrm>
            <a:off x="2840135" y="520970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grpSp>
        <p:nvGrpSpPr>
          <p:cNvPr id="4" name="グループ化 3">
            <a:extLst>
              <a:ext uri="{FF2B5EF4-FFF2-40B4-BE49-F238E27FC236}">
                <a16:creationId xmlns:a16="http://schemas.microsoft.com/office/drawing/2014/main" id="{E484E230-BD12-4E2D-54FD-6EF262C36A11}"/>
              </a:ext>
            </a:extLst>
          </p:cNvPr>
          <p:cNvGrpSpPr/>
          <p:nvPr userDrawn="1"/>
        </p:nvGrpSpPr>
        <p:grpSpPr>
          <a:xfrm>
            <a:off x="619813" y="5781004"/>
            <a:ext cx="8023437" cy="648000"/>
            <a:chOff x="1144042" y="6295354"/>
            <a:chExt cx="8023437" cy="648000"/>
          </a:xfrm>
        </p:grpSpPr>
        <p:pic>
          <p:nvPicPr>
            <p:cNvPr id="5" name="図 4">
              <a:extLst>
                <a:ext uri="{FF2B5EF4-FFF2-40B4-BE49-F238E27FC236}">
                  <a16:creationId xmlns:a16="http://schemas.microsoft.com/office/drawing/2014/main" id="{F23AECB3-B043-50F4-3A1D-5ED1035F266F}"/>
                </a:ext>
              </a:extLst>
            </p:cNvPr>
            <p:cNvPicPr>
              <a:picLocks noChangeAspect="1"/>
            </p:cNvPicPr>
            <p:nvPr userDrawn="1"/>
          </p:nvPicPr>
          <p:blipFill>
            <a:blip r:embed="rId3"/>
            <a:stretch>
              <a:fillRect/>
            </a:stretch>
          </p:blipFill>
          <p:spPr>
            <a:xfrm>
              <a:off x="4955943" y="6396580"/>
              <a:ext cx="533584" cy="457061"/>
            </a:xfrm>
            <a:prstGeom prst="rect">
              <a:avLst/>
            </a:prstGeom>
          </p:spPr>
        </p:pic>
        <p:pic>
          <p:nvPicPr>
            <p:cNvPr id="6" name="図 5">
              <a:extLst>
                <a:ext uri="{FF2B5EF4-FFF2-40B4-BE49-F238E27FC236}">
                  <a16:creationId xmlns:a16="http://schemas.microsoft.com/office/drawing/2014/main" id="{B8E62D00-D49D-5EA7-1F02-2A8CFA70153A}"/>
                </a:ext>
              </a:extLst>
            </p:cNvPr>
            <p:cNvPicPr>
              <a:picLocks noChangeAspect="1"/>
            </p:cNvPicPr>
            <p:nvPr userDrawn="1"/>
          </p:nvPicPr>
          <p:blipFill>
            <a:blip r:embed="rId4"/>
            <a:stretch>
              <a:fillRect/>
            </a:stretch>
          </p:blipFill>
          <p:spPr>
            <a:xfrm>
              <a:off x="1144042" y="6392317"/>
              <a:ext cx="822056" cy="465588"/>
            </a:xfrm>
            <a:prstGeom prst="rect">
              <a:avLst/>
            </a:prstGeom>
          </p:spPr>
        </p:pic>
        <p:pic>
          <p:nvPicPr>
            <p:cNvPr id="17" name="図 16">
              <a:extLst>
                <a:ext uri="{FF2B5EF4-FFF2-40B4-BE49-F238E27FC236}">
                  <a16:creationId xmlns:a16="http://schemas.microsoft.com/office/drawing/2014/main" id="{6BB8370B-750D-9429-0A82-78C4EFF293A6}"/>
                </a:ext>
              </a:extLst>
            </p:cNvPr>
            <p:cNvPicPr>
              <a:picLocks noChangeAspect="1"/>
            </p:cNvPicPr>
            <p:nvPr userDrawn="1"/>
          </p:nvPicPr>
          <p:blipFill>
            <a:blip r:embed="rId5"/>
            <a:stretch>
              <a:fillRect/>
            </a:stretch>
          </p:blipFill>
          <p:spPr>
            <a:xfrm>
              <a:off x="5797856" y="6410261"/>
              <a:ext cx="1117748" cy="429699"/>
            </a:xfrm>
            <a:prstGeom prst="rect">
              <a:avLst/>
            </a:prstGeom>
          </p:spPr>
        </p:pic>
        <p:pic>
          <p:nvPicPr>
            <p:cNvPr id="18" name="図 17" descr="アイコン&#10;&#10;自動的に生成された説明">
              <a:extLst>
                <a:ext uri="{FF2B5EF4-FFF2-40B4-BE49-F238E27FC236}">
                  <a16:creationId xmlns:a16="http://schemas.microsoft.com/office/drawing/2014/main" id="{A6C0124B-299C-A4D4-160E-4FB33FDF4D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54907" y="6421972"/>
              <a:ext cx="1180006" cy="406276"/>
            </a:xfrm>
            <a:prstGeom prst="rect">
              <a:avLst/>
            </a:prstGeom>
          </p:spPr>
        </p:pic>
        <p:pic>
          <p:nvPicPr>
            <p:cNvPr id="19" name="図 18">
              <a:extLst>
                <a:ext uri="{FF2B5EF4-FFF2-40B4-BE49-F238E27FC236}">
                  <a16:creationId xmlns:a16="http://schemas.microsoft.com/office/drawing/2014/main" id="{17DCAF1B-5D44-CAFA-1B62-C1E9FEC4EFF8}"/>
                </a:ext>
              </a:extLst>
            </p:cNvPr>
            <p:cNvPicPr>
              <a:picLocks noChangeAspect="1"/>
            </p:cNvPicPr>
            <p:nvPr userDrawn="1"/>
          </p:nvPicPr>
          <p:blipFill>
            <a:blip r:embed="rId7"/>
            <a:stretch>
              <a:fillRect/>
            </a:stretch>
          </p:blipFill>
          <p:spPr>
            <a:xfrm>
              <a:off x="2088146" y="6295354"/>
              <a:ext cx="1304761" cy="648000"/>
            </a:xfrm>
            <a:prstGeom prst="rect">
              <a:avLst/>
            </a:prstGeom>
          </p:spPr>
        </p:pic>
        <p:pic>
          <p:nvPicPr>
            <p:cNvPr id="20" name="図 19" descr="テキスト が含まれている画像&#10;&#10;自動的に生成された説明">
              <a:extLst>
                <a:ext uri="{FF2B5EF4-FFF2-40B4-BE49-F238E27FC236}">
                  <a16:creationId xmlns:a16="http://schemas.microsoft.com/office/drawing/2014/main" id="{C9032FFC-CF2A-4B60-4F98-CDE61A4F0A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45347" y="6433460"/>
              <a:ext cx="2022132" cy="396000"/>
            </a:xfrm>
            <a:prstGeom prst="rect">
              <a:avLst/>
            </a:prstGeom>
          </p:spPr>
        </p:pic>
      </p:grpSp>
    </p:spTree>
    <p:extLst>
      <p:ext uri="{BB962C8B-B14F-4D97-AF65-F5344CB8AC3E}">
        <p14:creationId xmlns:p14="http://schemas.microsoft.com/office/powerpoint/2010/main" val="42837553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中扉タイトル</a:t>
            </a:r>
          </a:p>
        </p:txBody>
      </p:sp>
      <p:sp>
        <p:nvSpPr>
          <p:cNvPr id="2" name="テキスト ボックス 1">
            <a:extLst>
              <a:ext uri="{FF2B5EF4-FFF2-40B4-BE49-F238E27FC236}">
                <a16:creationId xmlns:a16="http://schemas.microsoft.com/office/drawing/2014/main" id="{A486F749-6C9E-0D72-7F28-9B69B9BB20AA}"/>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93897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95717" y="196674"/>
            <a:ext cx="8914981"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620608"/>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620608"/>
            <a:ext cx="7389220" cy="4572197"/>
          </a:xfrm>
          <a:prstGeom prst="rect">
            <a:avLst/>
          </a:prstGeom>
        </p:spPr>
        <p:txBody>
          <a:bodyPr lIns="360000" tIns="0" rIns="0" bIns="0"/>
          <a:lstStyle>
            <a:lvl1pPr marL="635371" indent="-635371" algn="l">
              <a:lnSpc>
                <a:spcPct val="100000"/>
              </a:lnSpc>
              <a:spcBef>
                <a:spcPts val="855"/>
              </a:spcBef>
              <a:spcAft>
                <a:spcPts val="0"/>
              </a:spcAft>
              <a:buClr>
                <a:schemeClr val="bg2"/>
              </a:buClr>
              <a:buFont typeface="+mj-lt"/>
              <a:buAutoNum type="arabicPeriod"/>
              <a:defRPr sz="3421"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39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2149861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7"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39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38484" y="1007807"/>
            <a:ext cx="8867033" cy="59031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71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245832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38484" y="29271"/>
            <a:ext cx="7943412" cy="228610"/>
          </a:xfrm>
          <a:prstGeom prst="rect">
            <a:avLst/>
          </a:prstGeom>
        </p:spPr>
        <p:txBody>
          <a:bodyPr lIns="0" tIns="0" rIns="0" bIns="0" anchor="ctr" anchorCtr="0"/>
          <a:lstStyle>
            <a:lvl1pPr algn="l">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95717" y="196674"/>
            <a:ext cx="8914981"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39"/>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38484" y="486491"/>
            <a:ext cx="7943412" cy="359244"/>
          </a:xfrm>
          <a:prstGeom prst="rect">
            <a:avLst/>
          </a:prstGeom>
        </p:spPr>
        <p:txBody>
          <a:bodyPr lIns="252000" tIns="0" rIns="0" bIns="0" anchor="ctr" anchorCtr="0"/>
          <a:lstStyle>
            <a:lvl1pPr algn="l">
              <a:defRPr sz="2052"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38484" y="257881"/>
            <a:ext cx="7943412" cy="228610"/>
          </a:xfrm>
          <a:prstGeom prst="rect">
            <a:avLst/>
          </a:prstGeom>
        </p:spPr>
        <p:txBody>
          <a:bodyPr lIns="252000" tIns="0" rIns="0" bIns="0" anchor="ctr" anchorCtr="0"/>
          <a:lstStyle>
            <a:lvl1pPr algn="l">
              <a:defRPr sz="1197"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38484" y="1007807"/>
            <a:ext cx="8867033" cy="59031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71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91250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38484" y="172143"/>
            <a:ext cx="8312873" cy="293927"/>
          </a:xfrm>
          <a:prstGeom prst="rect">
            <a:avLst/>
          </a:prstGeom>
        </p:spPr>
        <p:txBody>
          <a:bodyPr lIns="72000" tIns="36000" rIns="0" bIns="0" anchor="ctr" anchorCtr="0"/>
          <a:lstStyle>
            <a:lvl1pPr algn="l">
              <a:defRPr sz="1539"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38484" y="531388"/>
            <a:ext cx="8867064" cy="438679"/>
          </a:xfrm>
          <a:prstGeom prst="rect">
            <a:avLst/>
          </a:prstGeom>
          <a:ln w="19050">
            <a:solidFill>
              <a:schemeClr val="tx2"/>
            </a:solidFill>
          </a:ln>
        </p:spPr>
        <p:txBody>
          <a:bodyPr lIns="144000" tIns="144000" rIns="144000" bIns="108000" anchor="t" anchorCtr="0">
            <a:spAutoFit/>
          </a:bodyPr>
          <a:lstStyle>
            <a:lvl1pPr marL="162916" indent="-162916" algn="l">
              <a:lnSpc>
                <a:spcPct val="100000"/>
              </a:lnSpc>
              <a:spcBef>
                <a:spcPts val="513"/>
              </a:spcBef>
              <a:buFont typeface="Wingdings" panose="05000000000000000000" pitchFamily="2" charset="2"/>
              <a:buChar char="n"/>
              <a:defRPr sz="1197"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53419" y="456664"/>
            <a:ext cx="8836276"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671754" y="137950"/>
            <a:ext cx="340331"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1008835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38484" y="172143"/>
            <a:ext cx="8479092" cy="293927"/>
          </a:xfrm>
          <a:prstGeom prst="rect">
            <a:avLst/>
          </a:prstGeom>
        </p:spPr>
        <p:txBody>
          <a:bodyPr lIns="72000" tIns="36000" rIns="0" bIns="0" anchor="ctr" anchorCtr="0"/>
          <a:lstStyle>
            <a:lvl1pPr algn="l">
              <a:defRPr sz="1539"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484" y="6368678"/>
            <a:ext cx="8867033"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45739" y="6368678"/>
            <a:ext cx="995709" cy="326585"/>
          </a:xfrm>
          <a:prstGeom prst="rect">
            <a:avLst/>
          </a:prstGeom>
          <a:noFill/>
        </p:spPr>
        <p:txBody>
          <a:bodyPr wrap="square" lIns="92365" tIns="0" rIns="0" bIns="0" rtlCol="0" anchor="ctr">
            <a:noAutofit/>
          </a:bodyPr>
          <a:lstStyle/>
          <a:p>
            <a:r>
              <a:rPr lang="ja-JP" altLang="en-US" sz="1026"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36131" y="2173436"/>
            <a:ext cx="4635551"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2. </a:t>
            </a:r>
            <a:r>
              <a:rPr lang="ja-JP" altLang="en-US" sz="1292"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221998" y="5458321"/>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38484" y="2432672"/>
            <a:ext cx="4633198"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112400" y="1236259"/>
            <a:ext cx="8141356" cy="653171"/>
          </a:xfrm>
        </p:spPr>
        <p:txBody>
          <a:bodyPr lIns="108000" tIns="36000" rIns="0" bIns="0" anchor="t" anchorCtr="0">
            <a:noAutofit/>
          </a:bodyPr>
          <a:lstStyle>
            <a:lvl1pPr marL="211002" indent="-211002" algn="l">
              <a:lnSpc>
                <a:spcPct val="120000"/>
              </a:lnSpc>
              <a:spcBef>
                <a:spcPts val="0"/>
              </a:spcBef>
              <a:buFont typeface="+mj-ea"/>
              <a:buAutoNum type="circleNumDbPlain"/>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1123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38484" y="1399552"/>
            <a:ext cx="973915" cy="326585"/>
          </a:xfrm>
          <a:prstGeom prst="rect">
            <a:avLst/>
          </a:prstGeom>
          <a:noFill/>
        </p:spPr>
        <p:txBody>
          <a:bodyPr wrap="square" lIns="0" tIns="0" rIns="0" bIns="0" rtlCol="0" anchor="ctr">
            <a:noAutofit/>
          </a:bodyPr>
          <a:lstStyle/>
          <a:p>
            <a:r>
              <a:rPr lang="en-US" altLang="ja-JP" sz="1292" b="1">
                <a:solidFill>
                  <a:schemeClr val="bg2"/>
                </a:solidFill>
                <a:latin typeface="Meiryo UI" panose="020B0604030504040204" pitchFamily="50" charset="-128"/>
                <a:ea typeface="Meiryo UI" panose="020B0604030504040204" pitchFamily="50" charset="-128"/>
              </a:rPr>
              <a:t>1. </a:t>
            </a:r>
            <a:r>
              <a:rPr lang="ja-JP" altLang="en-US" sz="1292"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043470" y="6368678"/>
            <a:ext cx="7943412" cy="326585"/>
          </a:xfrm>
        </p:spPr>
        <p:txBody>
          <a:bodyPr lIns="0" tIns="18000" rIns="108000" bIns="0" anchor="ctr">
            <a:noAutofit/>
          </a:bodyPr>
          <a:lstStyle>
            <a:lvl1pPr marL="0" indent="0" algn="l">
              <a:buNone/>
              <a:defRPr sz="1026"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373102" y="5458321"/>
            <a:ext cx="831287"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221998" y="5717548"/>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221998" y="5976775"/>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373102" y="5976775"/>
            <a:ext cx="831287"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36131" y="447259"/>
            <a:ext cx="8853564"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36130" y="447259"/>
            <a:ext cx="8251090"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07">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38484" y="2432672"/>
            <a:ext cx="461826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137489" y="2432672"/>
            <a:ext cx="3868027"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126175" y="2432672"/>
            <a:ext cx="3879341"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373101" y="5717548"/>
            <a:ext cx="831287" cy="228610"/>
          </a:xfrm>
          <a:prstGeom prst="rect">
            <a:avLst/>
          </a:prstGeom>
          <a:noFill/>
        </p:spPr>
        <p:txBody>
          <a:bodyPr wrap="none" lIns="0" tIns="0" rIns="0" bIns="0" rtlCol="0" anchor="ctr">
            <a:noAutofit/>
          </a:bodyPr>
          <a:lstStyle/>
          <a:p>
            <a:pPr algn="dist" defTabSz="153413">
              <a:tabLst/>
            </a:pPr>
            <a:r>
              <a:rPr lang="ja-JP" altLang="en-US" sz="1107">
                <a:solidFill>
                  <a:schemeClr val="tx1"/>
                </a:solidFill>
                <a:latin typeface="Meiryo UI" panose="020B0604030504040204" pitchFamily="50" charset="-128"/>
                <a:ea typeface="Meiryo UI"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36131" y="5113933"/>
            <a:ext cx="4789493"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3. </a:t>
            </a:r>
            <a:r>
              <a:rPr lang="ja-JP" altLang="en-US" sz="1292"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53419" y="5375201"/>
            <a:ext cx="477220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8483" y="808024"/>
            <a:ext cx="8867031"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38484" y="808023"/>
            <a:ext cx="8851209" cy="326585"/>
          </a:xfrm>
        </p:spPr>
        <p:txBody>
          <a:bodyPr lIns="108000" tIns="36000" rIns="108000" bIns="0" anchor="ctr">
            <a:noAutofit/>
          </a:bodyPr>
          <a:lstStyle>
            <a:lvl1pPr marL="0" indent="0" algn="l">
              <a:buNone/>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387219" y="132843"/>
            <a:ext cx="620651"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353009" y="2173436"/>
            <a:ext cx="3633033" cy="261268"/>
          </a:xfrm>
        </p:spPr>
        <p:txBody>
          <a:bodyPr lIns="0" tIns="0" rIns="0" bIns="72000" anchor="b" anchorCtr="0">
            <a:normAutofit/>
          </a:bodyPr>
          <a:lstStyle>
            <a:lvl1pPr marL="0" indent="0" algn="l">
              <a:buNone/>
              <a:defRPr sz="1292"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137490" y="2173436"/>
            <a:ext cx="3848552" cy="261268"/>
          </a:xfrm>
          <a:prstGeom prst="rect">
            <a:avLst/>
          </a:prstGeom>
          <a:noFill/>
        </p:spPr>
        <p:txBody>
          <a:bodyPr wrap="square" lIns="0" tIns="0" bIns="61577" rtlCol="0" anchor="b" anchorCtr="0">
            <a:noAutofit/>
          </a:bodyPr>
          <a:lstStyle/>
          <a:p>
            <a:pPr algn="l"/>
            <a:r>
              <a:rPr lang="en-US" altLang="ja-JP" sz="1292" b="1">
                <a:solidFill>
                  <a:schemeClr val="bg2"/>
                </a:solidFill>
                <a:latin typeface="Meiryo UI" panose="020B0604030504040204" pitchFamily="50" charset="-128"/>
                <a:ea typeface="Meiryo UI" panose="020B0604030504040204" pitchFamily="50" charset="-128"/>
              </a:rPr>
              <a:t>4. </a:t>
            </a:r>
          </a:p>
        </p:txBody>
      </p:sp>
    </p:spTree>
    <p:extLst>
      <p:ext uri="{BB962C8B-B14F-4D97-AF65-F5344CB8AC3E}">
        <p14:creationId xmlns:p14="http://schemas.microsoft.com/office/powerpoint/2010/main" val="40041765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42977" y="3120324"/>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8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0882678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内容説明用スライド_タイトルのみ+リー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0459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35"/>
            <a:ext cx="7772400" cy="1362075"/>
          </a:xfrm>
          <a:noFill/>
        </p:spPr>
        <p:txBody>
          <a:bodyPr anchor="t"/>
          <a:lstStyle>
            <a:lvl1pPr algn="l">
              <a:defRPr sz="3481" b="1" cap="all">
                <a:solidFill>
                  <a:schemeClr val="tx1"/>
                </a:solidFill>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722314" y="2906714"/>
            <a:ext cx="7772400" cy="1500187"/>
          </a:xfrm>
        </p:spPr>
        <p:txBody>
          <a:bodyPr anchor="b"/>
          <a:lstStyle>
            <a:lvl1pPr marL="0" indent="0">
              <a:buNone/>
              <a:defRPr sz="1740">
                <a:solidFill>
                  <a:schemeClr val="tx1">
                    <a:tint val="75000"/>
                  </a:schemeClr>
                </a:solidFill>
              </a:defRPr>
            </a:lvl1pPr>
            <a:lvl2pPr marL="397853" indent="0">
              <a:buNone/>
              <a:defRPr sz="1567">
                <a:solidFill>
                  <a:schemeClr val="tx1">
                    <a:tint val="75000"/>
                  </a:schemeClr>
                </a:solidFill>
              </a:defRPr>
            </a:lvl2pPr>
            <a:lvl3pPr marL="795706" indent="0">
              <a:buNone/>
              <a:defRPr sz="1392">
                <a:solidFill>
                  <a:schemeClr val="tx1">
                    <a:tint val="75000"/>
                  </a:schemeClr>
                </a:solidFill>
              </a:defRPr>
            </a:lvl3pPr>
            <a:lvl4pPr marL="1193558" indent="0">
              <a:buNone/>
              <a:defRPr sz="1218">
                <a:solidFill>
                  <a:schemeClr val="tx1">
                    <a:tint val="75000"/>
                  </a:schemeClr>
                </a:solidFill>
              </a:defRPr>
            </a:lvl4pPr>
            <a:lvl5pPr marL="1591411" indent="0">
              <a:buNone/>
              <a:defRPr sz="1218">
                <a:solidFill>
                  <a:schemeClr val="tx1">
                    <a:tint val="75000"/>
                  </a:schemeClr>
                </a:solidFill>
              </a:defRPr>
            </a:lvl5pPr>
            <a:lvl6pPr marL="1989264" indent="0">
              <a:buNone/>
              <a:defRPr sz="1218">
                <a:solidFill>
                  <a:schemeClr val="tx1">
                    <a:tint val="75000"/>
                  </a:schemeClr>
                </a:solidFill>
              </a:defRPr>
            </a:lvl6pPr>
            <a:lvl7pPr marL="2387117" indent="0">
              <a:buNone/>
              <a:defRPr sz="1218">
                <a:solidFill>
                  <a:schemeClr val="tx1">
                    <a:tint val="75000"/>
                  </a:schemeClr>
                </a:solidFill>
              </a:defRPr>
            </a:lvl7pPr>
            <a:lvl8pPr marL="2784970" indent="0">
              <a:buNone/>
              <a:defRPr sz="1218">
                <a:solidFill>
                  <a:schemeClr val="tx1">
                    <a:tint val="75000"/>
                  </a:schemeClr>
                </a:solidFill>
              </a:defRPr>
            </a:lvl8pPr>
            <a:lvl9pPr marL="3182823" indent="0">
              <a:buNone/>
              <a:defRPr sz="1218">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AE99CE7-224B-4D0A-9D6C-340ADEE88E41}" type="slidenum">
              <a:rPr lang="ja-JP" altLang="en-US"/>
              <a:pPr>
                <a:defRPr/>
              </a:pPr>
              <a:t>‹#›</a:t>
            </a:fld>
            <a:endParaRPr lang="ja-JP" altLang="en-US"/>
          </a:p>
        </p:txBody>
      </p:sp>
    </p:spTree>
    <p:extLst>
      <p:ext uri="{BB962C8B-B14F-4D97-AF65-F5344CB8AC3E}">
        <p14:creationId xmlns:p14="http://schemas.microsoft.com/office/powerpoint/2010/main" val="6624262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422081" indent="0" algn="ctr">
              <a:buNone/>
              <a:defRPr>
                <a:solidFill>
                  <a:schemeClr val="tx1">
                    <a:tint val="75000"/>
                  </a:schemeClr>
                </a:solidFill>
              </a:defRPr>
            </a:lvl2pPr>
            <a:lvl3pPr marL="844164" indent="0" algn="ctr">
              <a:buNone/>
              <a:defRPr>
                <a:solidFill>
                  <a:schemeClr val="tx1">
                    <a:tint val="75000"/>
                  </a:schemeClr>
                </a:solidFill>
              </a:defRPr>
            </a:lvl3pPr>
            <a:lvl4pPr marL="1266245" indent="0" algn="ctr">
              <a:buNone/>
              <a:defRPr>
                <a:solidFill>
                  <a:schemeClr val="tx1">
                    <a:tint val="75000"/>
                  </a:schemeClr>
                </a:solidFill>
              </a:defRPr>
            </a:lvl4pPr>
            <a:lvl5pPr marL="1688327" indent="0" algn="ctr">
              <a:buNone/>
              <a:defRPr>
                <a:solidFill>
                  <a:schemeClr val="tx1">
                    <a:tint val="75000"/>
                  </a:schemeClr>
                </a:solidFill>
              </a:defRPr>
            </a:lvl5pPr>
            <a:lvl6pPr marL="2110409" indent="0" algn="ctr">
              <a:buNone/>
              <a:defRPr>
                <a:solidFill>
                  <a:schemeClr val="tx1">
                    <a:tint val="75000"/>
                  </a:schemeClr>
                </a:solidFill>
              </a:defRPr>
            </a:lvl6pPr>
            <a:lvl7pPr marL="2532490" indent="0" algn="ctr">
              <a:buNone/>
              <a:defRPr>
                <a:solidFill>
                  <a:schemeClr val="tx1">
                    <a:tint val="75000"/>
                  </a:schemeClr>
                </a:solidFill>
              </a:defRPr>
            </a:lvl7pPr>
            <a:lvl8pPr marL="2954572" indent="0" algn="ctr">
              <a:buNone/>
              <a:defRPr>
                <a:solidFill>
                  <a:schemeClr val="tx1">
                    <a:tint val="75000"/>
                  </a:schemeClr>
                </a:solidFill>
              </a:defRPr>
            </a:lvl8pPr>
            <a:lvl9pPr marL="3376654"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C61DA72-4DA0-45D6-8A54-AC9D93E58728}" type="slidenum">
              <a:rPr lang="ja-JP" altLang="en-US"/>
              <a:pPr>
                <a:defRPr/>
              </a:pPr>
              <a:t>‹#›</a:t>
            </a:fld>
            <a:endParaRPr lang="ja-JP" altLang="en-US"/>
          </a:p>
        </p:txBody>
      </p:sp>
    </p:spTree>
    <p:extLst>
      <p:ext uri="{BB962C8B-B14F-4D97-AF65-F5344CB8AC3E}">
        <p14:creationId xmlns:p14="http://schemas.microsoft.com/office/powerpoint/2010/main" val="12016832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0"/>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1"/>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2"/>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1"/>
            <a:ext cx="6596240" cy="457525"/>
          </a:xfrm>
          <a:prstGeom prst="rect">
            <a:avLst/>
          </a:prstGeom>
        </p:spPr>
        <p:txBody>
          <a:bodyPr lIns="252000" tIns="36000" rIns="0" bIns="0" anchor="ctr">
            <a:normAutofit/>
          </a:bodyPr>
          <a:lstStyle>
            <a:lvl1pPr marL="0" indent="0">
              <a:buNone/>
              <a:defRPr sz="1671"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8" y="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86"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31"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169437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DFA1F2F-14B9-4F01-A5B6-2EF2AFAA50B7}"/>
              </a:ext>
            </a:extLst>
          </p:cNvPr>
          <p:cNvSpPr txBox="1"/>
          <p:nvPr userDrawn="1"/>
        </p:nvSpPr>
        <p:spPr>
          <a:xfrm>
            <a:off x="8828938" y="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86"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31"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37811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予算ポンチ絵">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238859" y="6403454"/>
            <a:ext cx="8643193" cy="323687"/>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238860" y="6444859"/>
            <a:ext cx="1022696" cy="239617"/>
          </a:xfrm>
          <a:prstGeom prst="rect">
            <a:avLst/>
          </a:prstGeom>
          <a:noFill/>
        </p:spPr>
        <p:txBody>
          <a:bodyPr wrap="square" lIns="93983" rtlCol="0" anchor="ctr">
            <a:spAutoFit/>
          </a:bodyPr>
          <a:lstStyle/>
          <a:p>
            <a:pPr lvl="0"/>
            <a:r>
              <a:rPr lang="ja-JP" altLang="en-US" sz="957" b="1">
                <a:solidFill>
                  <a:prstClr val="white"/>
                </a:solidFill>
                <a:latin typeface="Meiryo" panose="020B0604030504040204" pitchFamily="34" charset="-128"/>
                <a:ea typeface="Meiryo" panose="020B0604030504040204" pitchFamily="34" charset="-128"/>
              </a:rPr>
              <a:t>お問合せ先：</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301152" y="160983"/>
            <a:ext cx="620651" cy="6743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コネクタ 12">
            <a:extLst>
              <a:ext uri="{FF2B5EF4-FFF2-40B4-BE49-F238E27FC236}">
                <a16:creationId xmlns:a16="http://schemas.microsoft.com/office/drawing/2014/main" id="{209954DF-ED5F-424C-9D84-753BF11EE07C}"/>
              </a:ext>
            </a:extLst>
          </p:cNvPr>
          <p:cNvCxnSpPr>
            <a:cxnSpLocks/>
          </p:cNvCxnSpPr>
          <p:nvPr userDrawn="1"/>
        </p:nvCxnSpPr>
        <p:spPr>
          <a:xfrm flipH="1">
            <a:off x="265847" y="537882"/>
            <a:ext cx="802027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プレースホルダー 36"/>
          <p:cNvSpPr>
            <a:spLocks noGrp="1"/>
          </p:cNvSpPr>
          <p:nvPr>
            <p:ph type="body" sz="quarter" idx="10" hasCustomPrompt="1"/>
          </p:nvPr>
        </p:nvSpPr>
        <p:spPr>
          <a:xfrm>
            <a:off x="265236" y="215902"/>
            <a:ext cx="8021515" cy="282575"/>
          </a:xfrm>
        </p:spPr>
        <p:txBody>
          <a:bodyPr lIns="108000" tIns="72000" rIns="0" bIns="0" anchor="ctr"/>
          <a:lstStyle>
            <a:lvl1pPr marL="0" indent="0">
              <a:buNone/>
              <a:defRPr sz="1567" b="1">
                <a:solidFill>
                  <a:srgbClr val="009C89"/>
                </a:solidFill>
                <a:latin typeface="メイリオ" panose="020B0604030504040204" pitchFamily="50" charset="-128"/>
                <a:ea typeface="メイリオ" panose="020B0604030504040204" pitchFamily="50" charset="-128"/>
              </a:defRPr>
            </a:lvl1pPr>
          </a:lstStyle>
          <a:p>
            <a:pPr lvl="0"/>
            <a:r>
              <a:rPr kumimoji="1" lang="ja-JP" altLang="en-US"/>
              <a:t>事業名を記入（○○省連携事業）</a:t>
            </a:r>
          </a:p>
        </p:txBody>
      </p:sp>
      <p:cxnSp>
        <p:nvCxnSpPr>
          <p:cNvPr id="8" name="直線コネクタ 7"/>
          <p:cNvCxnSpPr/>
          <p:nvPr userDrawn="1"/>
        </p:nvCxnSpPr>
        <p:spPr>
          <a:xfrm flipV="1">
            <a:off x="5237286" y="2529386"/>
            <a:ext cx="3644766" cy="8416"/>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flipV="1">
            <a:off x="261952" y="2529387"/>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userDrawn="1"/>
        </p:nvSpPr>
        <p:spPr>
          <a:xfrm>
            <a:off x="252047" y="2340369"/>
            <a:ext cx="3644766" cy="187424"/>
          </a:xfrm>
          <a:prstGeom prst="rect">
            <a:avLst/>
          </a:prstGeom>
          <a:noFill/>
        </p:spPr>
        <p:txBody>
          <a:bodyPr wrap="square" lIns="0" tIns="0" bIns="0" rtlCol="0" anchor="b">
            <a:spAutoFit/>
          </a:bodyPr>
          <a:lstStyle/>
          <a:p>
            <a:r>
              <a:rPr kumimoji="1" lang="en-US" altLang="ja-JP" sz="1218" b="1">
                <a:solidFill>
                  <a:srgbClr val="009C89"/>
                </a:solidFill>
                <a:latin typeface="+mj-ea"/>
                <a:ea typeface="+mj-ea"/>
              </a:rPr>
              <a:t>2. </a:t>
            </a:r>
            <a:r>
              <a:rPr kumimoji="1" lang="ja-JP" altLang="en-US" sz="1218" b="1">
                <a:solidFill>
                  <a:srgbClr val="009C89"/>
                </a:solidFill>
              </a:rPr>
              <a:t>事業内容</a:t>
            </a:r>
          </a:p>
        </p:txBody>
      </p:sp>
      <p:cxnSp>
        <p:nvCxnSpPr>
          <p:cNvPr id="33" name="直線コネクタ 32"/>
          <p:cNvCxnSpPr/>
          <p:nvPr userDrawn="1"/>
        </p:nvCxnSpPr>
        <p:spPr>
          <a:xfrm flipV="1">
            <a:off x="261952" y="5462044"/>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a:spLocks noGrp="1"/>
          </p:cNvSpPr>
          <p:nvPr>
            <p:ph type="body" sz="quarter" idx="12" hasCustomPrompt="1"/>
          </p:nvPr>
        </p:nvSpPr>
        <p:spPr>
          <a:xfrm>
            <a:off x="5469734" y="2300038"/>
            <a:ext cx="3389538" cy="219920"/>
          </a:xfrm>
        </p:spPr>
        <p:txBody>
          <a:bodyPr lIns="0" tIns="0" bIns="0" anchor="b" anchorCtr="0">
            <a:normAutofit/>
          </a:bodyPr>
          <a:lstStyle>
            <a:lvl1pPr marL="0" indent="0">
              <a:buNone/>
              <a:defRPr sz="1218" b="1">
                <a:solidFill>
                  <a:srgbClr val="009C89"/>
                </a:solidFill>
                <a:latin typeface="+mj-ea"/>
                <a:ea typeface="+mj-ea"/>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6" name="テキスト ボックス 35"/>
          <p:cNvSpPr txBox="1"/>
          <p:nvPr userDrawn="1"/>
        </p:nvSpPr>
        <p:spPr>
          <a:xfrm>
            <a:off x="261952" y="5244150"/>
            <a:ext cx="3644766" cy="233590"/>
          </a:xfrm>
          <a:prstGeom prst="rect">
            <a:avLst/>
          </a:prstGeom>
          <a:noFill/>
        </p:spPr>
        <p:txBody>
          <a:bodyPr wrap="square" lIns="0" bIns="0" rtlCol="0" anchor="b">
            <a:spAutoFit/>
          </a:bodyPr>
          <a:lstStyle/>
          <a:p>
            <a:r>
              <a:rPr kumimoji="1" lang="en-US" altLang="ja-JP" sz="1218" b="1">
                <a:solidFill>
                  <a:srgbClr val="009C89"/>
                </a:solidFill>
                <a:latin typeface="+mj-ea"/>
                <a:ea typeface="+mj-ea"/>
              </a:rPr>
              <a:t>3. </a:t>
            </a:r>
            <a:r>
              <a:rPr kumimoji="1" lang="ja-JP" altLang="en-US" sz="1218" b="1">
                <a:solidFill>
                  <a:srgbClr val="009C89"/>
                </a:solidFill>
              </a:rPr>
              <a:t>事業スキーム</a:t>
            </a:r>
          </a:p>
        </p:txBody>
      </p:sp>
      <p:sp>
        <p:nvSpPr>
          <p:cNvPr id="38" name="テキスト プレースホルダー 37"/>
          <p:cNvSpPr>
            <a:spLocks noGrp="1"/>
          </p:cNvSpPr>
          <p:nvPr>
            <p:ph type="body" sz="quarter" idx="13" hasCustomPrompt="1"/>
          </p:nvPr>
        </p:nvSpPr>
        <p:spPr>
          <a:xfrm>
            <a:off x="1248366" y="5482315"/>
            <a:ext cx="3679864" cy="301438"/>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044">
                <a:solidFill>
                  <a:schemeClr val="tx1"/>
                </a:solidFill>
                <a:latin typeface="メイリオ" panose="020B0604030504040204" pitchFamily="50" charset="-128"/>
                <a:ea typeface="メイリオ"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39" name="テキスト プレースホルダー 37"/>
          <p:cNvSpPr>
            <a:spLocks noGrp="1"/>
          </p:cNvSpPr>
          <p:nvPr>
            <p:ph type="body" sz="quarter" idx="14" hasCustomPrompt="1"/>
          </p:nvPr>
        </p:nvSpPr>
        <p:spPr>
          <a:xfrm>
            <a:off x="261952" y="2555720"/>
            <a:ext cx="4674931" cy="2576498"/>
          </a:xfrm>
        </p:spPr>
        <p:txBody>
          <a:bodyPr lIns="0" tIns="72000" anchor="t">
            <a:noAutofit/>
          </a:bodyPr>
          <a:lstStyle>
            <a:lvl1pPr marL="0" indent="0">
              <a:lnSpc>
                <a:spcPct val="120000"/>
              </a:lnSpc>
              <a:spcBef>
                <a:spcPts val="0"/>
              </a:spcBef>
              <a:buFont typeface="Arial" panose="020B0604020202020204" pitchFamily="34" charset="0"/>
              <a:buNone/>
              <a:defRPr sz="1044">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事業内容を説明</a:t>
            </a:r>
            <a:endParaRPr kumimoji="1" lang="en-US" altLang="ja-JP"/>
          </a:p>
        </p:txBody>
      </p:sp>
      <p:pic>
        <p:nvPicPr>
          <p:cNvPr id="41"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2">
            <a:lum bright="70000" contrast="-70000"/>
            <a:extLst>
              <a:ext uri="{96DAC541-7B7A-43D3-8B79-37D633B846F1}">
                <asvg:svgBlip xmlns:asvg="http://schemas.microsoft.com/office/drawing/2016/SVG/main" r:embed="rId3"/>
              </a:ext>
            </a:extLst>
          </a:blip>
          <a:stretch>
            <a:fillRect/>
          </a:stretch>
        </p:blipFill>
        <p:spPr>
          <a:xfrm>
            <a:off x="265234" y="1082290"/>
            <a:ext cx="8626720" cy="353861"/>
          </a:xfrm>
          <a:prstGeom prst="rect">
            <a:avLst/>
          </a:prstGeom>
          <a:ln>
            <a:noFill/>
          </a:ln>
        </p:spPr>
      </p:pic>
      <p:sp>
        <p:nvSpPr>
          <p:cNvPr id="44" name="テキスト プレースホルダー 37"/>
          <p:cNvSpPr>
            <a:spLocks noGrp="1"/>
          </p:cNvSpPr>
          <p:nvPr>
            <p:ph type="body" sz="quarter" idx="15" hasCustomPrompt="1"/>
          </p:nvPr>
        </p:nvSpPr>
        <p:spPr>
          <a:xfrm>
            <a:off x="1215373" y="1466589"/>
            <a:ext cx="7663977" cy="716205"/>
          </a:xfrm>
        </p:spPr>
        <p:txBody>
          <a:bodyPr tIns="72000" anchor="t">
            <a:noAutofit/>
          </a:bodyPr>
          <a:lstStyle>
            <a:lvl1pPr marL="198926" indent="-198926">
              <a:lnSpc>
                <a:spcPct val="120000"/>
              </a:lnSpc>
              <a:spcBef>
                <a:spcPts val="0"/>
              </a:spcBef>
              <a:buFont typeface="+mj-ea"/>
              <a:buAutoNum type="circleNumDbPlain"/>
              <a:defRPr sz="1044">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endParaRPr kumimoji="1" lang="en-US" altLang="ja-JP"/>
          </a:p>
          <a:p>
            <a:pPr lvl="0"/>
            <a:endParaRPr kumimoji="1" lang="en-US" altLang="ja-JP"/>
          </a:p>
        </p:txBody>
      </p:sp>
      <p:cxnSp>
        <p:nvCxnSpPr>
          <p:cNvPr id="45" name="直線コネクタ 44"/>
          <p:cNvCxnSpPr/>
          <p:nvPr userDrawn="1"/>
        </p:nvCxnSpPr>
        <p:spPr>
          <a:xfrm flipV="1">
            <a:off x="1192482" y="1553264"/>
            <a:ext cx="0" cy="64800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userDrawn="1"/>
        </p:nvSpPr>
        <p:spPr>
          <a:xfrm>
            <a:off x="256585" y="1786400"/>
            <a:ext cx="1004970" cy="187424"/>
          </a:xfrm>
          <a:prstGeom prst="rect">
            <a:avLst/>
          </a:prstGeom>
          <a:noFill/>
        </p:spPr>
        <p:txBody>
          <a:bodyPr wrap="square" lIns="0" tIns="0" bIns="0" rtlCol="0" anchor="ctr">
            <a:spAutoFit/>
          </a:bodyPr>
          <a:lstStyle/>
          <a:p>
            <a:pPr algn="l"/>
            <a:r>
              <a:rPr kumimoji="1" lang="en-US" altLang="ja-JP" sz="1218" b="1">
                <a:solidFill>
                  <a:srgbClr val="009C89"/>
                </a:solidFill>
                <a:latin typeface="+mj-ea"/>
                <a:ea typeface="+mj-ea"/>
              </a:rPr>
              <a:t>1. </a:t>
            </a:r>
            <a:r>
              <a:rPr kumimoji="1" lang="ja-JP" altLang="en-US" sz="1218" b="1">
                <a:solidFill>
                  <a:srgbClr val="009C89"/>
                </a:solidFill>
              </a:rPr>
              <a:t>事業目的</a:t>
            </a:r>
          </a:p>
        </p:txBody>
      </p:sp>
      <p:sp>
        <p:nvSpPr>
          <p:cNvPr id="53" name="テキスト プレースホルダー 36"/>
          <p:cNvSpPr>
            <a:spLocks noGrp="1"/>
          </p:cNvSpPr>
          <p:nvPr>
            <p:ph type="body" sz="quarter" idx="16" hasCustomPrompt="1"/>
          </p:nvPr>
        </p:nvSpPr>
        <p:spPr>
          <a:xfrm>
            <a:off x="265234" y="1108697"/>
            <a:ext cx="8573538" cy="282575"/>
          </a:xfrm>
        </p:spPr>
        <p:txBody>
          <a:bodyPr lIns="108000" tIns="72000" bIns="0" anchor="t">
            <a:noAutofit/>
          </a:bodyPr>
          <a:lstStyle>
            <a:lvl1pPr marL="0" indent="0">
              <a:buNone/>
              <a:defRPr sz="1218" b="1">
                <a:solidFill>
                  <a:srgbClr val="007A6B"/>
                </a:solidFill>
                <a:latin typeface="メイリオ" panose="020B0604030504040204" pitchFamily="50" charset="-128"/>
                <a:ea typeface="メイリオ" panose="020B0604030504040204" pitchFamily="50" charset="-128"/>
              </a:defRPr>
            </a:lvl1pPr>
          </a:lstStyle>
          <a:p>
            <a:pPr lvl="0"/>
            <a:r>
              <a:rPr kumimoji="1" lang="ja-JP" altLang="en-US"/>
              <a:t>事業のポイントを簡潔に記載</a:t>
            </a:r>
          </a:p>
        </p:txBody>
      </p:sp>
      <p:sp>
        <p:nvSpPr>
          <p:cNvPr id="55" name="テキスト プレースホルダー 37"/>
          <p:cNvSpPr>
            <a:spLocks noGrp="1"/>
          </p:cNvSpPr>
          <p:nvPr>
            <p:ph type="body" sz="quarter" idx="17" hasCustomPrompt="1"/>
          </p:nvPr>
        </p:nvSpPr>
        <p:spPr>
          <a:xfrm>
            <a:off x="329621" y="769915"/>
            <a:ext cx="7957130" cy="297913"/>
          </a:xfrm>
        </p:spPr>
        <p:txBody>
          <a:bodyPr tIns="72000" anchor="t">
            <a:normAutofit/>
          </a:bodyPr>
          <a:lstStyle>
            <a:lvl1pPr marL="0" indent="0" algn="r">
              <a:lnSpc>
                <a:spcPct val="120000"/>
              </a:lnSpc>
              <a:spcBef>
                <a:spcPts val="0"/>
              </a:spcBef>
              <a:buFont typeface="Arial" panose="020B0604020202020204" pitchFamily="34" charset="0"/>
              <a:buNone/>
              <a:defRPr sz="1044">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sp>
        <p:nvSpPr>
          <p:cNvPr id="57" name="テキスト プレースホルダー 37"/>
          <p:cNvSpPr>
            <a:spLocks noGrp="1"/>
          </p:cNvSpPr>
          <p:nvPr>
            <p:ph type="body" sz="quarter" idx="18" hasCustomPrompt="1"/>
          </p:nvPr>
        </p:nvSpPr>
        <p:spPr>
          <a:xfrm>
            <a:off x="5245888" y="2555722"/>
            <a:ext cx="3646066" cy="3613123"/>
          </a:xfrm>
        </p:spPr>
        <p:txBody>
          <a:bodyPr lIns="0" tIns="72000" anchor="t">
            <a:noAutofit/>
          </a:bodyPr>
          <a:lstStyle>
            <a:lvl1pPr marL="0" indent="0">
              <a:lnSpc>
                <a:spcPct val="120000"/>
              </a:lnSpc>
              <a:spcBef>
                <a:spcPts val="0"/>
              </a:spcBef>
              <a:buFont typeface="Arial" panose="020B0604020202020204" pitchFamily="34" charset="0"/>
              <a:buNone/>
              <a:defRPr sz="1044">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図・写真等を交えつつ、このスペースに納まるよう記述</a:t>
            </a:r>
            <a:endParaRPr kumimoji="1" lang="en-US" altLang="ja-JP"/>
          </a:p>
        </p:txBody>
      </p:sp>
      <p:sp>
        <p:nvSpPr>
          <p:cNvPr id="28" name="角丸四角形吹き出し 27"/>
          <p:cNvSpPr/>
          <p:nvPr userDrawn="1"/>
        </p:nvSpPr>
        <p:spPr>
          <a:xfrm>
            <a:off x="9433271" y="2136459"/>
            <a:ext cx="1615516" cy="723886"/>
          </a:xfrm>
          <a:prstGeom prst="wedgeRoundRectCallout">
            <a:avLst>
              <a:gd name="adj1" fmla="val -64653"/>
              <a:gd name="adj2" fmla="val -14033"/>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13"/>
              <a:t>「補助対象」、「委託内容」、「活用事例」、「事業イメージ」の中からタイトルを選択。</a:t>
            </a:r>
            <a:endParaRPr kumimoji="1" lang="en-US" altLang="ja-JP" sz="913"/>
          </a:p>
          <a:p>
            <a:r>
              <a:rPr kumimoji="1" lang="ja-JP" altLang="en-US" sz="913"/>
              <a:t>［ﾒｲﾘｵ、太字、</a:t>
            </a:r>
            <a:r>
              <a:rPr kumimoji="1" lang="en-US" altLang="ja-JP" sz="913"/>
              <a:t>14pt</a:t>
            </a:r>
            <a:r>
              <a:rPr kumimoji="1" lang="ja-JP" altLang="en-US" sz="913"/>
              <a:t>］</a:t>
            </a:r>
          </a:p>
        </p:txBody>
      </p:sp>
      <p:sp>
        <p:nvSpPr>
          <p:cNvPr id="29" name="角丸四角形吹き出し 28"/>
          <p:cNvSpPr/>
          <p:nvPr userDrawn="1"/>
        </p:nvSpPr>
        <p:spPr>
          <a:xfrm>
            <a:off x="-1814242" y="1287223"/>
            <a:ext cx="1615516" cy="568454"/>
          </a:xfrm>
          <a:prstGeom prst="wedgeRoundRectCallout">
            <a:avLst>
              <a:gd name="adj1" fmla="val 60551"/>
              <a:gd name="adj2" fmla="val 10719"/>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13"/>
              <a:t>事業の目的を箇条書きで記載</a:t>
            </a: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r>
              <a:rPr kumimoji="1" lang="ja-JP" altLang="en-US" sz="913"/>
              <a:t>［ﾒｲﾘｵ、標準、</a:t>
            </a:r>
            <a:r>
              <a:rPr kumimoji="1" lang="en-US" altLang="ja-JP" sz="913"/>
              <a:t>12pt</a:t>
            </a:r>
            <a:r>
              <a:rPr kumimoji="1" lang="ja-JP" altLang="en-US" sz="913"/>
              <a:t>］</a:t>
            </a:r>
          </a:p>
        </p:txBody>
      </p:sp>
      <p:sp>
        <p:nvSpPr>
          <p:cNvPr id="34" name="角丸四角形吹き出し 33"/>
          <p:cNvSpPr/>
          <p:nvPr userDrawn="1"/>
        </p:nvSpPr>
        <p:spPr>
          <a:xfrm>
            <a:off x="-1801216" y="19014"/>
            <a:ext cx="1615516" cy="413021"/>
          </a:xfrm>
          <a:prstGeom prst="wedgeRoundRectCallout">
            <a:avLst>
              <a:gd name="adj1" fmla="val 60551"/>
              <a:gd name="adj2" fmla="val 10719"/>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13"/>
              <a:t>事業名を記載</a:t>
            </a:r>
            <a:endParaRPr kumimoji="1" lang="en-US" altLang="ja-JP" sz="913"/>
          </a:p>
          <a:p>
            <a:r>
              <a:rPr kumimoji="1" lang="ja-JP" altLang="en-US" sz="913"/>
              <a:t>［ﾒｲﾘｵ、太字、</a:t>
            </a:r>
            <a:r>
              <a:rPr kumimoji="1" lang="en-US" altLang="ja-JP" sz="913"/>
              <a:t>18pt</a:t>
            </a:r>
            <a:r>
              <a:rPr kumimoji="1" lang="ja-JP" altLang="en-US" sz="913"/>
              <a:t>］</a:t>
            </a:r>
          </a:p>
        </p:txBody>
      </p:sp>
      <p:sp>
        <p:nvSpPr>
          <p:cNvPr id="40" name="角丸四角形吹き出し 39"/>
          <p:cNvSpPr/>
          <p:nvPr userDrawn="1"/>
        </p:nvSpPr>
        <p:spPr>
          <a:xfrm>
            <a:off x="-1811717" y="563732"/>
            <a:ext cx="1615516" cy="413021"/>
          </a:xfrm>
          <a:prstGeom prst="wedgeRoundRectCallout">
            <a:avLst>
              <a:gd name="adj1" fmla="val 62751"/>
              <a:gd name="adj2" fmla="val 28809"/>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13"/>
              <a:t>事業のポイントを簡潔に記載</a:t>
            </a: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r>
              <a:rPr kumimoji="1" lang="ja-JP" altLang="en-US" sz="913"/>
              <a:t>［ﾒｲﾘｵ、太字、</a:t>
            </a:r>
            <a:r>
              <a:rPr kumimoji="1" lang="en-US" altLang="ja-JP" sz="913"/>
              <a:t>14pt</a:t>
            </a:r>
            <a:r>
              <a:rPr kumimoji="1" lang="ja-JP" altLang="en-US" sz="913"/>
              <a:t>］</a:t>
            </a:r>
          </a:p>
        </p:txBody>
      </p:sp>
      <p:sp>
        <p:nvSpPr>
          <p:cNvPr id="42" name="角丸四角形吹き出し 41"/>
          <p:cNvSpPr/>
          <p:nvPr userDrawn="1"/>
        </p:nvSpPr>
        <p:spPr>
          <a:xfrm>
            <a:off x="9372737" y="397758"/>
            <a:ext cx="2056312" cy="723886"/>
          </a:xfrm>
          <a:prstGeom prst="wedgeRoundRectCallout">
            <a:avLst>
              <a:gd name="adj1" fmla="val -59476"/>
              <a:gd name="adj2" fmla="val -4995"/>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13"/>
              <a:t>予算額を記載</a:t>
            </a: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r>
              <a:rPr kumimoji="1" lang="en-US" altLang="ja-JP" sz="913"/>
              <a:t>【</a:t>
            </a:r>
            <a:r>
              <a:rPr kumimoji="1" lang="ja-JP" altLang="en-US" sz="913"/>
              <a:t>令和２年度要求額  </a:t>
            </a:r>
            <a:r>
              <a:rPr kumimoji="1" lang="en-US" altLang="ja-JP" sz="913"/>
              <a:t>0,000</a:t>
            </a:r>
            <a:r>
              <a:rPr kumimoji="1" lang="ja-JP" altLang="en-US" sz="913"/>
              <a:t>百万円（</a:t>
            </a:r>
            <a:r>
              <a:rPr kumimoji="1" lang="en-US" altLang="ja-JP" sz="913"/>
              <a:t>0,000</a:t>
            </a:r>
            <a:r>
              <a:rPr kumimoji="1" lang="ja-JP" altLang="en-US" sz="913"/>
              <a:t>百万円）</a:t>
            </a:r>
            <a:r>
              <a:rPr kumimoji="1" lang="en-US" altLang="ja-JP" sz="913"/>
              <a:t>】</a:t>
            </a:r>
          </a:p>
          <a:p>
            <a:pPr marL="0" marR="0" lvl="0" indent="0" algn="l" defTabSz="795706" rtl="0" eaLnBrk="1" fontAlgn="base" latinLnBrk="0" hangingPunct="1">
              <a:lnSpc>
                <a:spcPct val="100000"/>
              </a:lnSpc>
              <a:spcBef>
                <a:spcPct val="0"/>
              </a:spcBef>
              <a:spcAft>
                <a:spcPct val="0"/>
              </a:spcAft>
              <a:buClrTx/>
              <a:buSzTx/>
              <a:buFontTx/>
              <a:buNone/>
              <a:tabLst/>
              <a:defRPr/>
            </a:pPr>
            <a:r>
              <a:rPr kumimoji="1" lang="ja-JP" altLang="en-US" sz="913"/>
              <a:t>［ﾒｲﾘｵ、標準、</a:t>
            </a:r>
            <a:r>
              <a:rPr kumimoji="1" lang="en-US" altLang="ja-JP" sz="913"/>
              <a:t>13pt</a:t>
            </a:r>
            <a:r>
              <a:rPr kumimoji="1" lang="ja-JP" altLang="en-US" sz="913"/>
              <a:t>］</a:t>
            </a:r>
            <a:endParaRPr kumimoji="1" lang="en-US" altLang="ja-JP" sz="913"/>
          </a:p>
        </p:txBody>
      </p:sp>
      <p:sp>
        <p:nvSpPr>
          <p:cNvPr id="43" name="角丸四角形吹き出し 42"/>
          <p:cNvSpPr/>
          <p:nvPr userDrawn="1"/>
        </p:nvSpPr>
        <p:spPr>
          <a:xfrm>
            <a:off x="-2925115" y="2010714"/>
            <a:ext cx="2686143" cy="568454"/>
          </a:xfrm>
          <a:prstGeom prst="wedgeRoundRectCallout">
            <a:avLst>
              <a:gd name="adj1" fmla="val 56410"/>
              <a:gd name="adj2" fmla="val 69345"/>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13"/>
              <a:t>事業内容を説明。冒頭で手短に、事業の背景について触れること。</a:t>
            </a:r>
            <a:endParaRPr kumimoji="1" lang="en-US" altLang="ja-JP" sz="913"/>
          </a:p>
          <a:p>
            <a:r>
              <a:rPr kumimoji="1" lang="ja-JP" altLang="en-US" sz="913"/>
              <a:t>［ﾒｲﾘｵ、標準、</a:t>
            </a:r>
            <a:r>
              <a:rPr kumimoji="1" lang="en-US" altLang="ja-JP" sz="913"/>
              <a:t>11 or 12pt</a:t>
            </a:r>
            <a:r>
              <a:rPr kumimoji="1" lang="ja-JP" altLang="en-US" sz="913"/>
              <a:t>］</a:t>
            </a:r>
          </a:p>
        </p:txBody>
      </p:sp>
      <p:sp>
        <p:nvSpPr>
          <p:cNvPr id="46" name="テキスト プレースホルダー 37"/>
          <p:cNvSpPr>
            <a:spLocks noGrp="1"/>
          </p:cNvSpPr>
          <p:nvPr>
            <p:ph type="body" sz="quarter" idx="20" hasCustomPrompt="1"/>
          </p:nvPr>
        </p:nvSpPr>
        <p:spPr>
          <a:xfrm>
            <a:off x="1248367" y="5793828"/>
            <a:ext cx="3679863" cy="280263"/>
          </a:xfrm>
        </p:spPr>
        <p:txBody>
          <a:bodyPr lIns="90000" tIns="36000" rIns="90000" bIns="36000" anchor="ctr">
            <a:normAutofit/>
          </a:bodyPr>
          <a:lstStyle>
            <a:lvl1pPr marL="0" marR="0" indent="0" algn="l" defTabSz="795711" rtl="0" eaLnBrk="1" fontAlgn="auto" latinLnBrk="0" hangingPunct="1">
              <a:lnSpc>
                <a:spcPct val="120000"/>
              </a:lnSpc>
              <a:spcBef>
                <a:spcPts val="0"/>
              </a:spcBef>
              <a:spcAft>
                <a:spcPts val="0"/>
              </a:spcAft>
              <a:buClrTx/>
              <a:buSzTx/>
              <a:buFont typeface="Wingdings" panose="05000000000000000000" pitchFamily="2" charset="2"/>
              <a:buNone/>
              <a:tabLst/>
              <a:defRPr sz="1044">
                <a:solidFill>
                  <a:schemeClr val="tx1"/>
                </a:solidFill>
                <a:latin typeface="メイリオ" panose="020B0604030504040204" pitchFamily="50" charset="-128"/>
                <a:ea typeface="メイリオ" panose="020B0604030504040204" pitchFamily="50" charset="-128"/>
              </a:defRPr>
            </a:lvl1pPr>
          </a:lstStyle>
          <a:p>
            <a:pPr marL="0" marR="0" lvl="0" indent="0" algn="l" defTabSz="795711"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a:t>橙色の吹出しに示した選択肢の中から選択して記載</a:t>
            </a:r>
            <a:endParaRPr kumimoji="1" lang="en-US" altLang="ja-JP"/>
          </a:p>
        </p:txBody>
      </p:sp>
      <p:sp>
        <p:nvSpPr>
          <p:cNvPr id="47" name="テキスト プレースホルダー 37"/>
          <p:cNvSpPr>
            <a:spLocks noGrp="1"/>
          </p:cNvSpPr>
          <p:nvPr>
            <p:ph type="body" sz="quarter" idx="21" hasCustomPrompt="1"/>
          </p:nvPr>
        </p:nvSpPr>
        <p:spPr>
          <a:xfrm>
            <a:off x="1248367" y="6084165"/>
            <a:ext cx="3680911" cy="280940"/>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044">
                <a:solidFill>
                  <a:schemeClr val="tx1"/>
                </a:solidFill>
                <a:latin typeface="メイリオ" panose="020B0604030504040204" pitchFamily="50" charset="-128"/>
                <a:ea typeface="メイリオ" panose="020B0604030504040204" pitchFamily="50" charset="-128"/>
              </a:defRPr>
            </a:lvl1pPr>
          </a:lstStyle>
          <a:p>
            <a:pPr lvl="0"/>
            <a:r>
              <a:rPr kumimoji="1" lang="ja-JP" altLang="en-US"/>
              <a:t>令和２年度～令和○年度（予定）　と記載</a:t>
            </a:r>
          </a:p>
        </p:txBody>
      </p:sp>
      <p:sp>
        <p:nvSpPr>
          <p:cNvPr id="18" name="テキスト ボックス 17"/>
          <p:cNvSpPr txBox="1"/>
          <p:nvPr userDrawn="1"/>
        </p:nvSpPr>
        <p:spPr>
          <a:xfrm>
            <a:off x="252047" y="6086137"/>
            <a:ext cx="999605" cy="223953"/>
          </a:xfrm>
          <a:prstGeom prst="rect">
            <a:avLst/>
          </a:prstGeom>
          <a:noFill/>
        </p:spPr>
        <p:txBody>
          <a:bodyPr wrap="square" lIns="78320" tIns="31328" rIns="78320" bIns="31328" rtlCol="0">
            <a:spAutoFit/>
          </a:bodyPr>
          <a:lstStyle/>
          <a:p>
            <a:r>
              <a:rPr kumimoji="1" lang="ja-JP" altLang="en-US" sz="1044"/>
              <a:t>■実施期間</a:t>
            </a:r>
          </a:p>
        </p:txBody>
      </p:sp>
      <p:sp>
        <p:nvSpPr>
          <p:cNvPr id="50" name="テキスト ボックス 49"/>
          <p:cNvSpPr txBox="1"/>
          <p:nvPr userDrawn="1"/>
        </p:nvSpPr>
        <p:spPr>
          <a:xfrm>
            <a:off x="252046" y="5560815"/>
            <a:ext cx="963326" cy="223953"/>
          </a:xfrm>
          <a:prstGeom prst="rect">
            <a:avLst/>
          </a:prstGeom>
          <a:noFill/>
        </p:spPr>
        <p:txBody>
          <a:bodyPr wrap="square" lIns="78320" tIns="31328" rIns="78320" bIns="31328" rtlCol="0" anchor="ctr">
            <a:spAutoFit/>
          </a:bodyPr>
          <a:lstStyle/>
          <a:p>
            <a:r>
              <a:rPr kumimoji="1" lang="ja-JP" altLang="en-US" sz="1044"/>
              <a:t>■事業形態</a:t>
            </a:r>
          </a:p>
        </p:txBody>
      </p:sp>
      <p:sp>
        <p:nvSpPr>
          <p:cNvPr id="52" name="角丸四角形吹き出し 51"/>
          <p:cNvSpPr/>
          <p:nvPr userDrawn="1"/>
        </p:nvSpPr>
        <p:spPr>
          <a:xfrm>
            <a:off x="9576277" y="3283654"/>
            <a:ext cx="1615516" cy="1345617"/>
          </a:xfrm>
          <a:prstGeom prst="wedgeRoundRectCallout">
            <a:avLst>
              <a:gd name="adj1" fmla="val -75955"/>
              <a:gd name="adj2" fmla="val -14033"/>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marL="0" marR="0" lvl="0" indent="0" algn="l" defTabSz="795706" rtl="0" eaLnBrk="1" fontAlgn="base" latinLnBrk="0" hangingPunct="1">
              <a:lnSpc>
                <a:spcPct val="100000"/>
              </a:lnSpc>
              <a:spcBef>
                <a:spcPct val="0"/>
              </a:spcBef>
              <a:spcAft>
                <a:spcPct val="0"/>
              </a:spcAft>
              <a:buClrTx/>
              <a:buSzTx/>
              <a:buFontTx/>
              <a:buNone/>
              <a:tabLst/>
              <a:defRPr/>
            </a:pPr>
            <a:r>
              <a:rPr kumimoji="1" lang="ja-JP" altLang="en-US" sz="913"/>
              <a:t>図・写真等を交えつつ、このスペースに納まるよう記述</a:t>
            </a: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r>
              <a:rPr kumimoji="1" lang="ja-JP" altLang="en-US" sz="913"/>
              <a:t>小見出し［ﾒｲﾘｵ、濃青緑、太字、</a:t>
            </a:r>
            <a:r>
              <a:rPr kumimoji="1" lang="en-US" altLang="ja-JP" sz="913"/>
              <a:t>12pt</a:t>
            </a:r>
            <a:r>
              <a:rPr kumimoji="1" lang="ja-JP" altLang="en-US" sz="913"/>
              <a:t>］</a:t>
            </a: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r>
              <a:rPr kumimoji="1" lang="ja-JP" altLang="en-US" sz="913"/>
              <a:t>本文［ﾒｲﾘｵ、標準、</a:t>
            </a:r>
            <a:r>
              <a:rPr kumimoji="1" lang="en-US" altLang="ja-JP" sz="913"/>
              <a:t>12pt</a:t>
            </a:r>
            <a:r>
              <a:rPr kumimoji="1" lang="ja-JP" altLang="en-US" sz="913"/>
              <a:t>］</a:t>
            </a:r>
            <a:endParaRPr kumimoji="1" lang="en-US" altLang="ja-JP" sz="913"/>
          </a:p>
        </p:txBody>
      </p:sp>
      <p:sp>
        <p:nvSpPr>
          <p:cNvPr id="54" name="角丸四角形吹き出し 53"/>
          <p:cNvSpPr/>
          <p:nvPr userDrawn="1"/>
        </p:nvSpPr>
        <p:spPr>
          <a:xfrm>
            <a:off x="9528247" y="5711840"/>
            <a:ext cx="1615516" cy="879319"/>
          </a:xfrm>
          <a:prstGeom prst="wedgeRoundRectCallout">
            <a:avLst>
              <a:gd name="adj1" fmla="val -71913"/>
              <a:gd name="adj2" fmla="val 26005"/>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13"/>
              <a:t>問い合わせ先を記載</a:t>
            </a:r>
            <a:endParaRPr kumimoji="1" lang="en-US" altLang="ja-JP" sz="913"/>
          </a:p>
          <a:p>
            <a:pPr marL="0" marR="0" lvl="0" indent="0" algn="l" defTabSz="795706" rtl="0" eaLnBrk="1" fontAlgn="base" latinLnBrk="0" hangingPunct="1">
              <a:lnSpc>
                <a:spcPct val="100000"/>
              </a:lnSpc>
              <a:spcBef>
                <a:spcPct val="0"/>
              </a:spcBef>
              <a:spcAft>
                <a:spcPct val="0"/>
              </a:spcAft>
              <a:buClrTx/>
              <a:buSzTx/>
              <a:buFontTx/>
              <a:buNone/>
              <a:tabLst/>
              <a:defRPr/>
            </a:pPr>
            <a:r>
              <a:rPr lang="ja-JP" altLang="en-US" sz="913" b="1">
                <a:solidFill>
                  <a:prstClr val="white"/>
                </a:solidFill>
                <a:latin typeface="Meiryo" panose="020B0604030504040204" pitchFamily="34" charset="-128"/>
                <a:ea typeface="Meiryo" panose="020B0604030504040204" pitchFamily="34" charset="-128"/>
              </a:rPr>
              <a:t>環境省 ○○局 ○○課 ○○室　電話：</a:t>
            </a:r>
            <a:r>
              <a:rPr lang="en-US" altLang="ja-JP" sz="913" b="1">
                <a:solidFill>
                  <a:prstClr val="white"/>
                </a:solidFill>
                <a:latin typeface="Meiryo" panose="020B0604030504040204" pitchFamily="34" charset="-128"/>
                <a:ea typeface="Meiryo" panose="020B0604030504040204" pitchFamily="34" charset="-128"/>
              </a:rPr>
              <a:t>03-5521-xxxx</a:t>
            </a:r>
          </a:p>
          <a:p>
            <a:pPr marL="0" marR="0" lvl="0" indent="0" algn="l" defTabSz="795706" rtl="0" eaLnBrk="1" fontAlgn="base" latinLnBrk="0" hangingPunct="1">
              <a:lnSpc>
                <a:spcPct val="100000"/>
              </a:lnSpc>
              <a:spcBef>
                <a:spcPct val="0"/>
              </a:spcBef>
              <a:spcAft>
                <a:spcPct val="0"/>
              </a:spcAft>
              <a:buClrTx/>
              <a:buSzTx/>
              <a:buFontTx/>
              <a:buNone/>
              <a:tabLst/>
              <a:defRPr/>
            </a:pPr>
            <a:r>
              <a:rPr kumimoji="1" lang="ja-JP" altLang="en-US" sz="913"/>
              <a:t>［ﾒｲﾘｵ、太字、</a:t>
            </a:r>
            <a:r>
              <a:rPr kumimoji="1" lang="en-US" altLang="ja-JP" sz="913"/>
              <a:t>12pt</a:t>
            </a:r>
            <a:r>
              <a:rPr kumimoji="1" lang="ja-JP" altLang="en-US" sz="913"/>
              <a:t>］</a:t>
            </a:r>
            <a:endParaRPr lang="ja-JP" altLang="en-US" sz="913" b="1">
              <a:solidFill>
                <a:prstClr val="white"/>
              </a:solidFill>
              <a:latin typeface="Meiryo" panose="020B0604030504040204" pitchFamily="34" charset="-128"/>
              <a:ea typeface="Meiryo" panose="020B0604030504040204" pitchFamily="34" charset="-128"/>
            </a:endParaRPr>
          </a:p>
        </p:txBody>
      </p:sp>
      <p:sp>
        <p:nvSpPr>
          <p:cNvPr id="56" name="テキスト プレースホルダー 37"/>
          <p:cNvSpPr>
            <a:spLocks noGrp="1"/>
          </p:cNvSpPr>
          <p:nvPr>
            <p:ph type="body" sz="quarter" idx="22" hasCustomPrompt="1"/>
          </p:nvPr>
        </p:nvSpPr>
        <p:spPr>
          <a:xfrm>
            <a:off x="1115795" y="6408533"/>
            <a:ext cx="7692479" cy="291046"/>
          </a:xfrm>
        </p:spPr>
        <p:txBody>
          <a:bodyPr tIns="72000" anchor="ctr">
            <a:normAutofit/>
          </a:bodyPr>
          <a:lstStyle>
            <a:lvl1pPr marL="0" indent="0" algn="l">
              <a:lnSpc>
                <a:spcPct val="120000"/>
              </a:lnSpc>
              <a:spcBef>
                <a:spcPts val="0"/>
              </a:spcBef>
              <a:buFont typeface="Arial" panose="020B0604020202020204" pitchFamily="34" charset="0"/>
              <a:buNone/>
              <a:defRPr sz="1044" b="1">
                <a:solidFill>
                  <a:schemeClr val="bg1"/>
                </a:solidFill>
                <a:latin typeface="メイリオ" panose="020B0604030504040204" pitchFamily="50" charset="-128"/>
                <a:ea typeface="メイリオ" panose="020B0604030504040204" pitchFamily="50" charset="-128"/>
              </a:defRPr>
            </a:lvl1pPr>
          </a:lstStyle>
          <a:p>
            <a:pPr lvl="0"/>
            <a:r>
              <a:rPr kumimoji="1" lang="ja-JP" altLang="en-US"/>
              <a:t>問合せ先を記載</a:t>
            </a:r>
            <a:endParaRPr kumimoji="1" lang="en-US" altLang="ja-JP"/>
          </a:p>
        </p:txBody>
      </p:sp>
      <p:sp>
        <p:nvSpPr>
          <p:cNvPr id="58" name="角丸四角形吹き出し 57"/>
          <p:cNvSpPr/>
          <p:nvPr userDrawn="1"/>
        </p:nvSpPr>
        <p:spPr>
          <a:xfrm>
            <a:off x="-2965509" y="2728327"/>
            <a:ext cx="2686143" cy="1416558"/>
          </a:xfrm>
          <a:prstGeom prst="wedgeRoundRectCallout">
            <a:avLst>
              <a:gd name="adj1" fmla="val 60509"/>
              <a:gd name="adj2" fmla="val 129075"/>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13"/>
              <a:t>以下から選択：</a:t>
            </a:r>
            <a:endParaRPr kumimoji="1" lang="en-US" altLang="ja-JP" sz="913"/>
          </a:p>
          <a:p>
            <a:r>
              <a:rPr kumimoji="1" lang="ja-JP" altLang="en-US" sz="913"/>
              <a:t>請負事業／委託事業／直接補助事業／直接補助事業（基金）／間接補助事業／交付金／交付金（基金）</a:t>
            </a:r>
            <a:endParaRPr kumimoji="1" lang="en-US" altLang="ja-JP" sz="913"/>
          </a:p>
          <a:p>
            <a:pPr>
              <a:spcBef>
                <a:spcPts val="523"/>
              </a:spcBef>
            </a:pPr>
            <a:r>
              <a:rPr kumimoji="1" lang="en-US" altLang="ja-JP" sz="913"/>
              <a:t>※ </a:t>
            </a:r>
            <a:r>
              <a:rPr kumimoji="1" lang="ja-JP" altLang="en-US" sz="913"/>
              <a:t>補助事業の場合は補助率も記載</a:t>
            </a:r>
          </a:p>
          <a:p>
            <a:r>
              <a:rPr kumimoji="1" lang="en-US" altLang="ja-JP" sz="913"/>
              <a:t>※</a:t>
            </a:r>
            <a:r>
              <a:rPr kumimoji="1" lang="ja-JP" altLang="en-US" sz="913"/>
              <a:t>複数の事業種別がある場合や特殊なスキームの場合は、適宜記載</a:t>
            </a:r>
          </a:p>
          <a:p>
            <a:r>
              <a:rPr kumimoji="1" lang="ja-JP" altLang="en-US" sz="913"/>
              <a:t>［ﾒｲﾘｵ、標準、</a:t>
            </a:r>
            <a:r>
              <a:rPr kumimoji="1" lang="en-US" altLang="ja-JP" sz="913"/>
              <a:t>12pt</a:t>
            </a:r>
            <a:r>
              <a:rPr kumimoji="1" lang="ja-JP" altLang="en-US" sz="913"/>
              <a:t>］</a:t>
            </a:r>
          </a:p>
        </p:txBody>
      </p:sp>
      <p:sp>
        <p:nvSpPr>
          <p:cNvPr id="61" name="角丸四角形吹き出し 60"/>
          <p:cNvSpPr/>
          <p:nvPr userDrawn="1"/>
        </p:nvSpPr>
        <p:spPr>
          <a:xfrm>
            <a:off x="-2965510" y="4455437"/>
            <a:ext cx="2377206" cy="1190185"/>
          </a:xfrm>
          <a:prstGeom prst="wedgeRoundRectCallout">
            <a:avLst>
              <a:gd name="adj1" fmla="val 75043"/>
              <a:gd name="adj2" fmla="val 61796"/>
              <a:gd name="adj3" fmla="val 16667"/>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13"/>
              <a:t>「■選択」の欄は、事業形態に合わせ、以下の様に記載</a:t>
            </a:r>
            <a:endParaRPr kumimoji="1" lang="en-US" altLang="ja-JP" sz="913"/>
          </a:p>
          <a:p>
            <a:r>
              <a:rPr kumimoji="1" lang="ja-JP" altLang="en-US" sz="913"/>
              <a:t>①請負事業：■請負先</a:t>
            </a:r>
            <a:endParaRPr kumimoji="1" lang="en-US" altLang="ja-JP" sz="913"/>
          </a:p>
          <a:p>
            <a:r>
              <a:rPr kumimoji="1" lang="ja-JP" altLang="en-US" sz="913"/>
              <a:t>②委託事業：■委託先</a:t>
            </a:r>
            <a:endParaRPr kumimoji="1" lang="en-US" altLang="ja-JP" sz="913"/>
          </a:p>
          <a:p>
            <a:r>
              <a:rPr kumimoji="1" lang="ja-JP" altLang="en-US" sz="913"/>
              <a:t>③補助事業：■補助対象</a:t>
            </a:r>
            <a:endParaRPr kumimoji="1" lang="en-US" altLang="ja-JP" sz="913"/>
          </a:p>
          <a:p>
            <a:r>
              <a:rPr kumimoji="1" lang="ja-JP" altLang="en-US" sz="913"/>
              <a:t>④交付金：　■交付対象</a:t>
            </a:r>
            <a:endParaRPr kumimoji="1" lang="en-US" altLang="ja-JP" sz="913"/>
          </a:p>
          <a:p>
            <a:r>
              <a:rPr kumimoji="1" lang="ja-JP" altLang="en-US" sz="913"/>
              <a:t>［ﾒｲﾘｵ、標準、</a:t>
            </a:r>
            <a:r>
              <a:rPr kumimoji="1" lang="en-US" altLang="ja-JP" sz="913"/>
              <a:t>12pt</a:t>
            </a:r>
            <a:r>
              <a:rPr kumimoji="1" lang="ja-JP" altLang="en-US" sz="913"/>
              <a:t>］</a:t>
            </a:r>
          </a:p>
        </p:txBody>
      </p:sp>
      <p:sp>
        <p:nvSpPr>
          <p:cNvPr id="63" name="角丸四角形吹き出し 62"/>
          <p:cNvSpPr/>
          <p:nvPr userDrawn="1"/>
        </p:nvSpPr>
        <p:spPr>
          <a:xfrm>
            <a:off x="-2656573" y="5905443"/>
            <a:ext cx="2377206" cy="879319"/>
          </a:xfrm>
          <a:prstGeom prst="wedgeRoundRectCallout">
            <a:avLst>
              <a:gd name="adj1" fmla="val 62083"/>
              <a:gd name="adj2" fmla="val -44515"/>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13"/>
              <a:t>以下から選択：</a:t>
            </a:r>
            <a:endParaRPr kumimoji="1" lang="en-US" altLang="ja-JP" sz="913"/>
          </a:p>
          <a:p>
            <a:r>
              <a:rPr kumimoji="1" lang="zh-TW" altLang="en-US" sz="913"/>
              <a:t>民間事業者</a:t>
            </a:r>
            <a:r>
              <a:rPr kumimoji="1" lang="ja-JP" altLang="en-US" sz="913"/>
              <a:t>・</a:t>
            </a:r>
            <a:r>
              <a:rPr kumimoji="1" lang="zh-TW" altLang="en-US" sz="913"/>
              <a:t>団体／非営利団体／大学／研究機関／地方公共団体</a:t>
            </a:r>
            <a:r>
              <a:rPr kumimoji="1" lang="ja-JP" altLang="en-US" sz="913"/>
              <a:t>一般</a:t>
            </a:r>
            <a:r>
              <a:rPr kumimoji="1" lang="zh-TW" altLang="en-US" sz="913"/>
              <a:t>／都道府県／</a:t>
            </a:r>
            <a:r>
              <a:rPr kumimoji="1" lang="ja-JP" altLang="en-US" sz="913"/>
              <a:t>市区町村</a:t>
            </a:r>
          </a:p>
          <a:p>
            <a:r>
              <a:rPr kumimoji="1" lang="ja-JP" altLang="en-US" sz="913"/>
              <a:t>［ﾒｲﾘｵ、標準、</a:t>
            </a:r>
            <a:r>
              <a:rPr kumimoji="1" lang="en-US" altLang="ja-JP" sz="913"/>
              <a:t>12pt</a:t>
            </a:r>
            <a:r>
              <a:rPr kumimoji="1" lang="ja-JP" altLang="en-US" sz="913"/>
              <a:t>］</a:t>
            </a:r>
          </a:p>
        </p:txBody>
      </p:sp>
      <p:sp>
        <p:nvSpPr>
          <p:cNvPr id="65" name="テキスト プレースホルダー 37"/>
          <p:cNvSpPr>
            <a:spLocks noGrp="1"/>
          </p:cNvSpPr>
          <p:nvPr>
            <p:ph type="body" sz="quarter" idx="23" hasCustomPrompt="1"/>
          </p:nvPr>
        </p:nvSpPr>
        <p:spPr>
          <a:xfrm>
            <a:off x="252045" y="5786213"/>
            <a:ext cx="987668" cy="295816"/>
          </a:xfrm>
        </p:spPr>
        <p:txBody>
          <a:bodyPr tIns="36000" bIns="36000" anchor="ctr">
            <a:normAutofit/>
          </a:bodyPr>
          <a:lstStyle>
            <a:lvl1pPr marL="0" indent="0">
              <a:lnSpc>
                <a:spcPct val="120000"/>
              </a:lnSpc>
              <a:spcBef>
                <a:spcPts val="0"/>
              </a:spcBef>
              <a:buFont typeface="Arial" panose="020B0604020202020204" pitchFamily="34" charset="0"/>
              <a:buNone/>
              <a:defRPr sz="1044">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■選択</a:t>
            </a:r>
            <a:endParaRPr kumimoji="1" lang="en-US" altLang="ja-JP"/>
          </a:p>
        </p:txBody>
      </p:sp>
      <p:sp>
        <p:nvSpPr>
          <p:cNvPr id="49" name="テキスト ボックス 48"/>
          <p:cNvSpPr txBox="1"/>
          <p:nvPr userDrawn="1"/>
        </p:nvSpPr>
        <p:spPr>
          <a:xfrm>
            <a:off x="5247187" y="2339459"/>
            <a:ext cx="598154" cy="187424"/>
          </a:xfrm>
          <a:prstGeom prst="rect">
            <a:avLst/>
          </a:prstGeom>
          <a:noFill/>
        </p:spPr>
        <p:txBody>
          <a:bodyPr wrap="square" lIns="0" tIns="0" bIns="0" rtlCol="0" anchor="b">
            <a:spAutoFit/>
          </a:bodyPr>
          <a:lstStyle/>
          <a:p>
            <a:r>
              <a:rPr kumimoji="1" lang="en-US" altLang="ja-JP" sz="1218" b="1">
                <a:solidFill>
                  <a:srgbClr val="009C89"/>
                </a:solidFill>
                <a:latin typeface="+mj-ea"/>
                <a:ea typeface="+mj-ea"/>
              </a:rPr>
              <a:t>4. </a:t>
            </a:r>
            <a:endParaRPr kumimoji="1" lang="ja-JP" altLang="en-US" sz="1218" b="1">
              <a:solidFill>
                <a:srgbClr val="009C89"/>
              </a:solidFill>
            </a:endParaRPr>
          </a:p>
        </p:txBody>
      </p:sp>
    </p:spTree>
    <p:extLst>
      <p:ext uri="{BB962C8B-B14F-4D97-AF65-F5344CB8AC3E}">
        <p14:creationId xmlns:p14="http://schemas.microsoft.com/office/powerpoint/2010/main" val="304093875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172">
          <p15:clr>
            <a:srgbClr val="FBAE40"/>
          </p15:clr>
        </p15:guide>
        <p15:guide id="4" pos="6068">
          <p15:clr>
            <a:srgbClr val="FBAE40"/>
          </p15:clr>
        </p15:guide>
        <p15:guide id="5" pos="3369">
          <p15:clr>
            <a:srgbClr val="FBAE40"/>
          </p15:clr>
        </p15:guide>
        <p15:guide id="6" pos="3574">
          <p15:clr>
            <a:srgbClr val="FBAE40"/>
          </p15:clr>
        </p15:guide>
        <p15:guide id="7" orient="horz" pos="119">
          <p15:clr>
            <a:srgbClr val="FBAE40"/>
          </p15:clr>
        </p15:guide>
        <p15:guide id="8" orient="horz" pos="420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プラ_内容説明用スライド_タイトル上つめ">
    <p:spTree>
      <p:nvGrpSpPr>
        <p:cNvPr id="1" name=""/>
        <p:cNvGrpSpPr/>
        <p:nvPr/>
      </p:nvGrpSpPr>
      <p:grpSpPr>
        <a:xfrm>
          <a:off x="0" y="0"/>
          <a:ext cx="0" cy="0"/>
          <a:chOff x="0" y="0"/>
          <a:chExt cx="0" cy="0"/>
        </a:xfrm>
      </p:grpSpPr>
      <p:pic>
        <p:nvPicPr>
          <p:cNvPr id="21" name="図 20"/>
          <p:cNvPicPr>
            <a:picLocks noChangeAspect="1"/>
          </p:cNvPicPr>
          <p:nvPr userDrawn="1"/>
        </p:nvPicPr>
        <p:blipFill>
          <a:blip r:embed="rId2"/>
          <a:stretch>
            <a:fillRect/>
          </a:stretch>
        </p:blipFill>
        <p:spPr>
          <a:xfrm>
            <a:off x="1034446" y="-19446"/>
            <a:ext cx="7497994" cy="640135"/>
          </a:xfrm>
          <a:prstGeom prst="rect">
            <a:avLst/>
          </a:prstGeom>
        </p:spPr>
      </p:pic>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8459598" y="99984"/>
            <a:ext cx="369340" cy="401272"/>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1979713" y="78123"/>
            <a:ext cx="5271701" cy="468085"/>
          </a:xfrm>
          <a:prstGeom prst="rect">
            <a:avLst/>
          </a:prstGeom>
        </p:spPr>
        <p:txBody>
          <a:bodyPr lIns="252000" tIns="36000" rIns="0" bIns="0" anchor="ctr">
            <a:normAutofit/>
          </a:bodyPr>
          <a:lstStyle>
            <a:lvl1pPr marL="0" indent="0">
              <a:buNone/>
              <a:defRPr sz="1671"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8" name="テキスト ボックス 7">
            <a:extLst>
              <a:ext uri="{FF2B5EF4-FFF2-40B4-BE49-F238E27FC236}">
                <a16:creationId xmlns:a16="http://schemas.microsoft.com/office/drawing/2014/main" id="{5DFA1F2F-14B9-4F01-A5B6-2EF2AFAA50B7}"/>
              </a:ext>
            </a:extLst>
          </p:cNvPr>
          <p:cNvSpPr txBox="1"/>
          <p:nvPr userDrawn="1"/>
        </p:nvSpPr>
        <p:spPr>
          <a:xfrm>
            <a:off x="8828938" y="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86"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31" b="1">
              <a:latin typeface="Arial" panose="020B0604020202020204" pitchFamily="34" charset="0"/>
              <a:ea typeface="メイリオ" panose="020B0604030504040204" pitchFamily="50" charset="-128"/>
              <a:cs typeface="Arial" panose="020B0604020202020204" pitchFamily="34" charset="0"/>
            </a:endParaRPr>
          </a:p>
        </p:txBody>
      </p:sp>
      <p:pic>
        <p:nvPicPr>
          <p:cNvPr id="9" name="図 8">
            <a:extLst>
              <a:ext uri="{FF2B5EF4-FFF2-40B4-BE49-F238E27FC236}">
                <a16:creationId xmlns:a16="http://schemas.microsoft.com/office/drawing/2014/main" id="{E3FD0292-C091-43A1-9252-D1D0C6352D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18186" y="148980"/>
            <a:ext cx="743727" cy="303281"/>
          </a:xfrm>
          <a:prstGeom prst="rect">
            <a:avLst/>
          </a:prstGeom>
        </p:spPr>
      </p:pic>
    </p:spTree>
    <p:extLst>
      <p:ext uri="{BB962C8B-B14F-4D97-AF65-F5344CB8AC3E}">
        <p14:creationId xmlns:p14="http://schemas.microsoft.com/office/powerpoint/2010/main" val="6894121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8" name="テキスト プレースホルダー 9"/>
          <p:cNvSpPr>
            <a:spLocks noGrp="1"/>
          </p:cNvSpPr>
          <p:nvPr>
            <p:ph type="body" sz="quarter" idx="13" hasCustomPrompt="1"/>
          </p:nvPr>
        </p:nvSpPr>
        <p:spPr>
          <a:xfrm>
            <a:off x="185349" y="6309322"/>
            <a:ext cx="8673897" cy="149143"/>
          </a:xfrm>
          <a:noFill/>
        </p:spPr>
        <p:txBody>
          <a:bodyPr wrap="square" lIns="0" tIns="0" rIns="0" bIns="0">
            <a:spAutoFit/>
          </a:bodyPr>
          <a:lstStyle>
            <a:lvl1pPr marL="0" indent="0">
              <a:spcBef>
                <a:spcPts val="0"/>
              </a:spcBef>
              <a:spcAft>
                <a:spcPts val="0"/>
              </a:spcAft>
              <a:buNone/>
              <a:defRPr sz="91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（資料）●●</a:t>
            </a:r>
          </a:p>
        </p:txBody>
      </p:sp>
      <p:sp>
        <p:nvSpPr>
          <p:cNvPr id="12" name="テキスト プレースホルダー 11"/>
          <p:cNvSpPr>
            <a:spLocks noGrp="1"/>
          </p:cNvSpPr>
          <p:nvPr>
            <p:ph type="body" sz="quarter" idx="17"/>
          </p:nvPr>
        </p:nvSpPr>
        <p:spPr>
          <a:xfrm>
            <a:off x="184640" y="773654"/>
            <a:ext cx="8774722" cy="473885"/>
          </a:xfrm>
          <a:solidFill>
            <a:schemeClr val="bg1">
              <a:lumMod val="85000"/>
            </a:schemeClr>
          </a:solidFill>
          <a:ln>
            <a:noFill/>
          </a:ln>
        </p:spPr>
        <p:txBody>
          <a:bodyPr vert="horz" wrap="square" lIns="216000" tIns="108000" rIns="216000" bIns="108000" rtlCol="0" anchor="t" anchorCtr="0">
            <a:spAutoFit/>
          </a:bodyPr>
          <a:lstStyle>
            <a:lvl1pPr>
              <a:defRPr lang="ja-JP" altLang="en-US" sz="1567" dirty="0">
                <a:latin typeface="メイリオ" panose="020B0604030504040204" pitchFamily="50" charset="-128"/>
                <a:ea typeface="メイリオ" panose="020B0604030504040204" pitchFamily="50" charset="-128"/>
              </a:defRPr>
            </a:lvl1pPr>
          </a:lstStyle>
          <a:p>
            <a:pPr marL="250616" lvl="0" indent="-250616">
              <a:spcBef>
                <a:spcPts val="0"/>
              </a:spcBef>
            </a:pPr>
            <a:r>
              <a:rPr kumimoji="1" lang="ja-JP" altLang="en-US"/>
              <a:t>マスター テキストの書式設定</a:t>
            </a:r>
          </a:p>
        </p:txBody>
      </p:sp>
      <p:sp>
        <p:nvSpPr>
          <p:cNvPr id="22" name="タイトル 1">
            <a:extLst>
              <a:ext uri="{FF2B5EF4-FFF2-40B4-BE49-F238E27FC236}">
                <a16:creationId xmlns:a16="http://schemas.microsoft.com/office/drawing/2014/main" id="{4EDD1D2A-3E1F-4223-A688-FBE1F6A7B697}"/>
              </a:ext>
            </a:extLst>
          </p:cNvPr>
          <p:cNvSpPr>
            <a:spLocks noGrp="1"/>
          </p:cNvSpPr>
          <p:nvPr>
            <p:ph type="title"/>
          </p:nvPr>
        </p:nvSpPr>
        <p:spPr>
          <a:xfrm>
            <a:off x="184639" y="200504"/>
            <a:ext cx="8774722" cy="376385"/>
          </a:xfrm>
          <a:solidFill>
            <a:schemeClr val="tx2">
              <a:lumMod val="60000"/>
              <a:lumOff val="40000"/>
            </a:schemeClr>
          </a:solidFill>
        </p:spPr>
        <p:txBody>
          <a:bodyPr wrap="square">
            <a:spAutoFit/>
          </a:bodyPr>
          <a:lstStyle>
            <a:lvl1pPr algn="l">
              <a:defRPr lang="ja-JP" altLang="en-US" sz="174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マスター タイトルの書式設定</a:t>
            </a:r>
          </a:p>
        </p:txBody>
      </p:sp>
    </p:spTree>
    <p:extLst>
      <p:ext uri="{BB962C8B-B14F-4D97-AF65-F5344CB8AC3E}">
        <p14:creationId xmlns:p14="http://schemas.microsoft.com/office/powerpoint/2010/main" val="12882731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通常_内容説明用スライド_タイトル上つめ">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9273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0"/>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1"/>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2"/>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1"/>
            <a:ext cx="7526120" cy="457525"/>
          </a:xfrm>
          <a:prstGeom prst="rect">
            <a:avLst/>
          </a:prstGeom>
        </p:spPr>
        <p:txBody>
          <a:bodyPr lIns="252000" tIns="36000" rIns="0" bIns="0" anchor="ctr">
            <a:normAutofit/>
          </a:bodyPr>
          <a:lstStyle>
            <a:lvl1pPr marL="0" indent="0">
              <a:buNone/>
              <a:defRPr sz="1886"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6"/>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697"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131"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6565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4655106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3" name="テキスト ボックス 2">
            <a:extLst>
              <a:ext uri="{FF2B5EF4-FFF2-40B4-BE49-F238E27FC236}">
                <a16:creationId xmlns:a16="http://schemas.microsoft.com/office/drawing/2014/main" id="{4922B4CB-63A4-6EA1-F8AE-198020783A1A}"/>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825529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864233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3" y="359097"/>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5" rIns="76572" bIns="38285"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100900" y="5715295"/>
            <a:ext cx="5024571"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734657" y="1359897"/>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9" y="2714142"/>
            <a:ext cx="7374503"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84749" y="2714140"/>
            <a:ext cx="7389219" cy="914439"/>
          </a:xfrm>
          <a:prstGeom prst="rect">
            <a:avLst/>
          </a:prstGeom>
        </p:spPr>
        <p:txBody>
          <a:bodyPr lIns="0" tIns="72000" rIns="0" bIns="0" anchor="ctr" anchorCtr="0">
            <a:normAutofit/>
          </a:bodyPr>
          <a:lstStyle>
            <a:lvl1pPr>
              <a:defRPr lang="ja-JP" altLang="en-US" sz="3015"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23"/>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84749" y="3763721"/>
            <a:ext cx="7389219" cy="391903"/>
          </a:xfrm>
          <a:prstGeom prst="rect">
            <a:avLst/>
          </a:prstGeom>
        </p:spPr>
        <p:txBody>
          <a:bodyPr lIns="0" tIns="0" rIns="0" bIns="0" anchor="ctr" anchorCtr="0"/>
          <a:lstStyle>
            <a:lvl1pPr>
              <a:defRPr sz="1674"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039937" y="4931489"/>
            <a:ext cx="3078842" cy="261268"/>
          </a:xfrm>
          <a:prstGeom prst="rect">
            <a:avLst/>
          </a:prstGeom>
        </p:spPr>
        <p:txBody>
          <a:bodyPr lIns="0" tIns="0" rIns="0" bIns="0" anchor="ctr" anchorCtr="0"/>
          <a:lstStyle>
            <a:lvl1pPr>
              <a:defRPr sz="1507"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039937" y="5192757"/>
            <a:ext cx="3078842" cy="261268"/>
          </a:xfrm>
          <a:prstGeom prst="rect">
            <a:avLst/>
          </a:prstGeom>
        </p:spPr>
        <p:txBody>
          <a:bodyPr lIns="0" tIns="0" rIns="0" bIns="0" anchor="ctr" anchorCtr="0"/>
          <a:lstStyle>
            <a:lvl1pPr>
              <a:defRPr sz="1507"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6291345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3" y="359097"/>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5" rIns="76572" bIns="38285"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9"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9" y="2645195"/>
            <a:ext cx="7389219" cy="1567610"/>
          </a:xfrm>
          <a:prstGeom prst="rect">
            <a:avLst/>
          </a:prstGeom>
        </p:spPr>
        <p:txBody>
          <a:bodyPr lIns="0" tIns="72000" rIns="0" bIns="0" anchor="ctr" anchorCtr="0">
            <a:normAutofit/>
          </a:bodyPr>
          <a:lstStyle>
            <a:lvl1pPr>
              <a:defRPr lang="ja-JP" altLang="en-US" sz="3015"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23"/>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236470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95716" y="196674"/>
            <a:ext cx="8914981"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2232662"/>
            <a:ext cx="0" cy="411497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7"/>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2232662"/>
            <a:ext cx="7389219" cy="4114977"/>
          </a:xfrm>
          <a:prstGeom prst="rect">
            <a:avLst/>
          </a:prstGeom>
        </p:spPr>
        <p:txBody>
          <a:bodyPr lIns="360000" tIns="0" rIns="0" bIns="0"/>
          <a:lstStyle>
            <a:lvl1pPr marL="622118" indent="-622118" algn="l">
              <a:lnSpc>
                <a:spcPct val="100000"/>
              </a:lnSpc>
              <a:spcBef>
                <a:spcPts val="837"/>
              </a:spcBef>
              <a:spcAft>
                <a:spcPts val="0"/>
              </a:spcAft>
              <a:buClr>
                <a:schemeClr val="bg2"/>
              </a:buClr>
              <a:buFont typeface="+mj-lt"/>
              <a:buAutoNum type="arabicPeriod"/>
              <a:defRPr sz="335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38485" y="257881"/>
            <a:ext cx="7943412" cy="587854"/>
          </a:xfrm>
          <a:prstGeom prst="rect">
            <a:avLst/>
          </a:prstGeom>
        </p:spPr>
        <p:txBody>
          <a:bodyPr lIns="252000" tIns="36000" rIns="0" bIns="0" anchor="ctr" anchorCtr="0"/>
          <a:lstStyle>
            <a:lvl1pPr algn="l">
              <a:defRPr sz="2344"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8268127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6"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344"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4" y="1007807"/>
            <a:ext cx="8867033" cy="1292005"/>
          </a:xfrm>
          <a:prstGeom prst="rect">
            <a:avLst/>
          </a:prstGeom>
          <a:ln w="19050">
            <a:solidFill>
              <a:schemeClr val="tx2"/>
            </a:solidFill>
          </a:ln>
        </p:spPr>
        <p:txBody>
          <a:bodyPr lIns="180000" tIns="180000" rIns="180000" bIns="144000">
            <a:spAutoFit/>
          </a:bodyPr>
          <a:lstStyle>
            <a:lvl1pPr marL="228641" indent="-228641" algn="l">
              <a:lnSpc>
                <a:spcPct val="100000"/>
              </a:lnSpc>
              <a:spcBef>
                <a:spcPts val="502"/>
              </a:spcBef>
              <a:buFont typeface="Wingdings" panose="05000000000000000000" pitchFamily="2" charset="2"/>
              <a:buChar char="n"/>
              <a:defRPr sz="1674"/>
            </a:lvl1pPr>
            <a:lvl2pPr marL="374866" indent="-146225" algn="l">
              <a:lnSpc>
                <a:spcPct val="100000"/>
              </a:lnSpc>
              <a:spcBef>
                <a:spcPts val="335"/>
              </a:spcBef>
              <a:buFont typeface="Arial" panose="020B0604020202020204" pitchFamily="34" charset="0"/>
              <a:buChar char="•"/>
              <a:defRPr sz="1507"/>
            </a:lvl2pPr>
            <a:lvl3pPr marL="578251" indent="-195409" algn="l">
              <a:lnSpc>
                <a:spcPct val="100000"/>
              </a:lnSpc>
              <a:spcBef>
                <a:spcPts val="167"/>
              </a:spcBef>
              <a:buFont typeface="Wingdings" panose="05000000000000000000" pitchFamily="2" charset="2"/>
              <a:buChar char="ü"/>
              <a:defRPr sz="1340"/>
            </a:lvl3pPr>
            <a:lvl4pPr marL="757708" indent="-180786" algn="l">
              <a:lnSpc>
                <a:spcPct val="100000"/>
              </a:lnSpc>
              <a:spcBef>
                <a:spcPts val="167"/>
              </a:spcBef>
              <a:buFont typeface="Meiryo UI" panose="020B0604030504040204" pitchFamily="50" charset="-128"/>
              <a:buChar char="※"/>
              <a:defRPr sz="1005"/>
            </a:lvl4pPr>
            <a:lvl5pPr algn="l">
              <a:defRPr sz="1674"/>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2702294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38484" y="29271"/>
            <a:ext cx="7943412" cy="228610"/>
          </a:xfrm>
          <a:prstGeom prst="rect">
            <a:avLst/>
          </a:prstGeom>
        </p:spPr>
        <p:txBody>
          <a:bodyPr lIns="0" tIns="0" rIns="0" bIns="0" anchor="ctr" anchorCtr="0"/>
          <a:lstStyle>
            <a:lvl1pPr algn="l">
              <a:defRPr sz="1172"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95716" y="196674"/>
            <a:ext cx="8914981"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07"/>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7"/>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38484" y="486491"/>
            <a:ext cx="7943412" cy="359244"/>
          </a:xfrm>
          <a:prstGeom prst="rect">
            <a:avLst/>
          </a:prstGeom>
        </p:spPr>
        <p:txBody>
          <a:bodyPr lIns="252000" tIns="0" rIns="0" bIns="0" anchor="ctr" anchorCtr="0"/>
          <a:lstStyle>
            <a:lvl1pPr algn="l">
              <a:defRPr sz="201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38484" y="257881"/>
            <a:ext cx="7943412" cy="228610"/>
          </a:xfrm>
          <a:prstGeom prst="rect">
            <a:avLst/>
          </a:prstGeom>
        </p:spPr>
        <p:txBody>
          <a:bodyPr lIns="252000" tIns="0" rIns="0" bIns="0" anchor="ctr" anchorCtr="0"/>
          <a:lstStyle>
            <a:lvl1pPr algn="l">
              <a:defRPr sz="1172"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38484" y="1007807"/>
            <a:ext cx="8867033" cy="1292005"/>
          </a:xfrm>
          <a:prstGeom prst="rect">
            <a:avLst/>
          </a:prstGeom>
          <a:ln w="19050">
            <a:solidFill>
              <a:schemeClr val="tx2"/>
            </a:solidFill>
          </a:ln>
        </p:spPr>
        <p:txBody>
          <a:bodyPr lIns="180000" tIns="180000" rIns="180000" bIns="144000">
            <a:spAutoFit/>
          </a:bodyPr>
          <a:lstStyle>
            <a:lvl1pPr marL="228641" indent="-228641" algn="l">
              <a:lnSpc>
                <a:spcPct val="100000"/>
              </a:lnSpc>
              <a:spcBef>
                <a:spcPts val="502"/>
              </a:spcBef>
              <a:buFont typeface="Wingdings" panose="05000000000000000000" pitchFamily="2" charset="2"/>
              <a:buChar char="n"/>
              <a:defRPr sz="1674"/>
            </a:lvl1pPr>
            <a:lvl2pPr marL="374866" indent="-146225" algn="l">
              <a:lnSpc>
                <a:spcPct val="100000"/>
              </a:lnSpc>
              <a:spcBef>
                <a:spcPts val="335"/>
              </a:spcBef>
              <a:buFont typeface="Arial" panose="020B0604020202020204" pitchFamily="34" charset="0"/>
              <a:buChar char="•"/>
              <a:defRPr sz="1507"/>
            </a:lvl2pPr>
            <a:lvl3pPr marL="578251" indent="-195409" algn="l">
              <a:lnSpc>
                <a:spcPct val="100000"/>
              </a:lnSpc>
              <a:spcBef>
                <a:spcPts val="167"/>
              </a:spcBef>
              <a:buFont typeface="Wingdings" panose="05000000000000000000" pitchFamily="2" charset="2"/>
              <a:buChar char="ü"/>
              <a:defRPr sz="1340"/>
            </a:lvl3pPr>
            <a:lvl4pPr marL="757708" indent="-180786" algn="l">
              <a:lnSpc>
                <a:spcPct val="100000"/>
              </a:lnSpc>
              <a:spcBef>
                <a:spcPts val="167"/>
              </a:spcBef>
              <a:buFont typeface="Meiryo UI" panose="020B0604030504040204" pitchFamily="50" charset="-128"/>
              <a:buChar char="※"/>
              <a:defRPr sz="1005"/>
            </a:lvl4pPr>
            <a:lvl5pPr algn="l">
              <a:defRPr sz="1674"/>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135128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38484" y="172143"/>
            <a:ext cx="8312873" cy="293927"/>
          </a:xfrm>
          <a:prstGeom prst="rect">
            <a:avLst/>
          </a:prstGeom>
        </p:spPr>
        <p:txBody>
          <a:bodyPr lIns="72000" tIns="36000" rIns="0" bIns="0" anchor="ctr" anchorCtr="0"/>
          <a:lstStyle>
            <a:lvl1pPr algn="l">
              <a:defRPr sz="1507"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53419" y="456664"/>
            <a:ext cx="8836276"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572" b="6659"/>
          <a:stretch/>
        </p:blipFill>
        <p:spPr bwMode="auto">
          <a:xfrm>
            <a:off x="8671754" y="137951"/>
            <a:ext cx="340331"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38484" y="531387"/>
            <a:ext cx="8867033" cy="966385"/>
          </a:xfrm>
          <a:prstGeom prst="rect">
            <a:avLst/>
          </a:prstGeom>
          <a:ln w="19050">
            <a:solidFill>
              <a:schemeClr val="tx2"/>
            </a:solidFill>
          </a:ln>
        </p:spPr>
        <p:txBody>
          <a:bodyPr lIns="144000" tIns="144000" rIns="144000" bIns="108000">
            <a:spAutoFit/>
          </a:bodyPr>
          <a:lstStyle>
            <a:lvl1pPr marL="159768" indent="-159768" algn="l">
              <a:lnSpc>
                <a:spcPct val="100000"/>
              </a:lnSpc>
              <a:spcBef>
                <a:spcPts val="502"/>
              </a:spcBef>
              <a:buFont typeface="Wingdings" panose="05000000000000000000" pitchFamily="2" charset="2"/>
              <a:buChar char="n"/>
              <a:defRPr sz="1172"/>
            </a:lvl1pPr>
            <a:lvl2pPr marL="252569" indent="-85076" algn="l">
              <a:lnSpc>
                <a:spcPct val="100000"/>
              </a:lnSpc>
              <a:spcBef>
                <a:spcPts val="335"/>
              </a:spcBef>
              <a:buFont typeface="Arial" panose="020B0604020202020204" pitchFamily="34" charset="0"/>
              <a:buChar char="•"/>
              <a:defRPr sz="1005"/>
            </a:lvl2pPr>
            <a:lvl3pPr marL="412087" indent="-151542" algn="l">
              <a:lnSpc>
                <a:spcPct val="100000"/>
              </a:lnSpc>
              <a:spcBef>
                <a:spcPts val="167"/>
              </a:spcBef>
              <a:buFont typeface="Wingdings" panose="05000000000000000000" pitchFamily="2" charset="2"/>
              <a:buChar char="ü"/>
              <a:defRPr sz="921"/>
            </a:lvl3pPr>
            <a:lvl4pPr marL="555652" indent="-138248" algn="l">
              <a:lnSpc>
                <a:spcPct val="100000"/>
              </a:lnSpc>
              <a:spcBef>
                <a:spcPts val="167"/>
              </a:spcBef>
              <a:buFont typeface="Meiryo UI" panose="020B0604030504040204" pitchFamily="50" charset="-128"/>
              <a:buChar char="※"/>
              <a:tabLst>
                <a:tab pos="409427" algn="l"/>
              </a:tabLst>
              <a:defRPr sz="837"/>
            </a:lvl4pPr>
            <a:lvl5pPr algn="l">
              <a:defRPr sz="1674"/>
            </a:lvl5pPr>
          </a:lstStyle>
          <a:p>
            <a:pPr lvl="0"/>
            <a:r>
              <a:rPr kumimoji="1" lang="ja-JP" altLang="en-US"/>
              <a:t>リード文レベルあり（</a:t>
            </a:r>
            <a:r>
              <a:rPr kumimoji="1" lang="en-US" altLang="ja-JP"/>
              <a:t>Tab</a:t>
            </a:r>
            <a:r>
              <a:rPr kumimoji="1" lang="ja-JP" altLang="en-US"/>
              <a:t>キーで第</a:t>
            </a:r>
            <a:r>
              <a:rPr kumimoji="1" lang="en-US" altLang="ja-JP"/>
              <a:t>4</a:t>
            </a:r>
            <a:r>
              <a:rPr kumimoji="1" lang="ja-JP" altLang="en-US"/>
              <a:t>レベルまで選べます）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3955077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38484" y="172143"/>
            <a:ext cx="8220507" cy="293927"/>
          </a:xfrm>
          <a:prstGeom prst="rect">
            <a:avLst/>
          </a:prstGeom>
        </p:spPr>
        <p:txBody>
          <a:bodyPr lIns="72000" tIns="36000" rIns="0" bIns="0" anchor="ctr" anchorCtr="0"/>
          <a:lstStyle>
            <a:lvl1pPr algn="l">
              <a:defRPr sz="1507"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38485" y="6368679"/>
            <a:ext cx="8515647"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45739" y="6368679"/>
            <a:ext cx="995709" cy="326585"/>
          </a:xfrm>
          <a:prstGeom prst="rect">
            <a:avLst/>
          </a:prstGeom>
          <a:noFill/>
        </p:spPr>
        <p:txBody>
          <a:bodyPr wrap="square" lIns="90439" tIns="0" rIns="0" bIns="0" rtlCol="0" anchor="ctr">
            <a:noAutofit/>
          </a:bodyPr>
          <a:lstStyle/>
          <a:p>
            <a:r>
              <a:rPr lang="ja-JP" altLang="en-US" sz="1005"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36131" y="2173436"/>
            <a:ext cx="4635551" cy="261268"/>
          </a:xfrm>
          <a:prstGeom prst="rect">
            <a:avLst/>
          </a:prstGeom>
          <a:noFill/>
        </p:spPr>
        <p:txBody>
          <a:bodyPr wrap="square" lIns="0" tIns="0" bIns="60292"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2. </a:t>
            </a:r>
            <a:r>
              <a:rPr lang="ja-JP" altLang="en-US" sz="1266"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221998" y="5458321"/>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38485" y="2432672"/>
            <a:ext cx="4633198"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112399" y="1236259"/>
            <a:ext cx="7881835" cy="653171"/>
          </a:xfrm>
        </p:spPr>
        <p:txBody>
          <a:bodyPr lIns="108000" tIns="36000" rIns="0" bIns="0" anchor="t" anchorCtr="0">
            <a:noAutofit/>
          </a:bodyPr>
          <a:lstStyle>
            <a:lvl1pPr marL="206601" indent="-206601" algn="l">
              <a:lnSpc>
                <a:spcPct val="120000"/>
              </a:lnSpc>
              <a:spcBef>
                <a:spcPts val="0"/>
              </a:spcBef>
              <a:buFont typeface="+mj-ea"/>
              <a:buAutoNum type="circleNumDbPlain"/>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1123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38486" y="1399553"/>
            <a:ext cx="973915" cy="326585"/>
          </a:xfrm>
          <a:prstGeom prst="rect">
            <a:avLst/>
          </a:prstGeom>
          <a:noFill/>
        </p:spPr>
        <p:txBody>
          <a:bodyPr wrap="square" lIns="0" tIns="0" rIns="0" bIns="0" rtlCol="0" anchor="ctr">
            <a:noAutofit/>
          </a:bodyPr>
          <a:lstStyle/>
          <a:p>
            <a:r>
              <a:rPr lang="en-US" altLang="ja-JP" sz="1266" b="1">
                <a:solidFill>
                  <a:schemeClr val="bg2"/>
                </a:solidFill>
                <a:latin typeface="Meiryo UI" panose="020B0604030504040204" pitchFamily="50" charset="-128"/>
                <a:ea typeface="Meiryo UI" panose="020B0604030504040204" pitchFamily="50" charset="-128"/>
              </a:rPr>
              <a:t>1. </a:t>
            </a:r>
            <a:r>
              <a:rPr lang="ja-JP" altLang="en-US" sz="1266"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043471" y="6368679"/>
            <a:ext cx="7943412" cy="326585"/>
          </a:xfrm>
        </p:spPr>
        <p:txBody>
          <a:bodyPr lIns="0" tIns="18000" rIns="108000" bIns="0" anchor="ctr">
            <a:noAutofit/>
          </a:bodyPr>
          <a:lstStyle>
            <a:lvl1pPr marL="0" indent="0" algn="l">
              <a:buNone/>
              <a:defRPr sz="1005"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373103" y="5458321"/>
            <a:ext cx="831287" cy="228610"/>
          </a:xfrm>
          <a:prstGeom prst="rect">
            <a:avLst/>
          </a:prstGeom>
          <a:noFill/>
        </p:spPr>
        <p:txBody>
          <a:bodyPr wrap="none" lIns="0" tIns="0" rIns="0" bIns="0" rtlCol="0" anchor="ctr">
            <a:noAutofit/>
          </a:bodyPr>
          <a:lstStyle/>
          <a:p>
            <a:pPr algn="dist"/>
            <a:r>
              <a:rPr lang="ja-JP" altLang="en-US" sz="1084">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221998" y="5717548"/>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221998" y="5976775"/>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373103" y="5976775"/>
            <a:ext cx="831287" cy="228610"/>
          </a:xfrm>
          <a:prstGeom prst="rect">
            <a:avLst/>
          </a:prstGeom>
          <a:noFill/>
        </p:spPr>
        <p:txBody>
          <a:bodyPr wrap="none" lIns="0" tIns="0" rIns="0" bIns="0" rtlCol="0" anchor="ctr">
            <a:noAutofit/>
          </a:bodyPr>
          <a:lstStyle/>
          <a:p>
            <a:pPr algn="dist"/>
            <a:r>
              <a:rPr lang="ja-JP" altLang="en-US" sz="1084">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36132" y="447260"/>
            <a:ext cx="8853564"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36130" y="447260"/>
            <a:ext cx="825109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084">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38484" y="2432672"/>
            <a:ext cx="461826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137489" y="2432673"/>
            <a:ext cx="3868027"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126176" y="2432672"/>
            <a:ext cx="3879341"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373102" y="5717548"/>
            <a:ext cx="831287" cy="228610"/>
          </a:xfrm>
          <a:prstGeom prst="rect">
            <a:avLst/>
          </a:prstGeom>
          <a:noFill/>
        </p:spPr>
        <p:txBody>
          <a:bodyPr wrap="none" lIns="0" tIns="0" rIns="0" bIns="0" rtlCol="0" anchor="ctr">
            <a:noAutofit/>
          </a:bodyPr>
          <a:lstStyle/>
          <a:p>
            <a:pPr algn="dist" defTabSz="150212">
              <a:tabLst/>
            </a:pPr>
            <a:r>
              <a:rPr lang="ja-JP" altLang="en-US" sz="1084">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36132" y="5113933"/>
            <a:ext cx="4789493" cy="261268"/>
          </a:xfrm>
          <a:prstGeom prst="rect">
            <a:avLst/>
          </a:prstGeom>
          <a:noFill/>
        </p:spPr>
        <p:txBody>
          <a:bodyPr wrap="square" lIns="0" tIns="0" bIns="60292"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3. </a:t>
            </a:r>
            <a:r>
              <a:rPr lang="ja-JP" altLang="en-US" sz="1266"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53419" y="5375201"/>
            <a:ext cx="477220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38484" y="808025"/>
            <a:ext cx="8867031"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38484" y="808024"/>
            <a:ext cx="8851209" cy="326585"/>
          </a:xfrm>
        </p:spPr>
        <p:txBody>
          <a:bodyPr lIns="108000" tIns="36000" rIns="108000" bIns="0" anchor="ctr">
            <a:noAutofit/>
          </a:bodyPr>
          <a:lstStyle>
            <a:lvl1pPr marL="0" indent="0" algn="l">
              <a:buNone/>
              <a:defRPr sz="1172"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387219" y="132844"/>
            <a:ext cx="620651"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353009" y="2173436"/>
            <a:ext cx="3633033" cy="261268"/>
          </a:xfrm>
        </p:spPr>
        <p:txBody>
          <a:bodyPr lIns="0" tIns="0" rIns="0" bIns="72000" anchor="b" anchorCtr="0">
            <a:normAutofit/>
          </a:bodyPr>
          <a:lstStyle>
            <a:lvl1pPr marL="0" indent="0" algn="l">
              <a:buNone/>
              <a:defRPr sz="1266"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137491" y="2173436"/>
            <a:ext cx="3848552" cy="261268"/>
          </a:xfrm>
          <a:prstGeom prst="rect">
            <a:avLst/>
          </a:prstGeom>
          <a:noFill/>
        </p:spPr>
        <p:txBody>
          <a:bodyPr wrap="square" lIns="0" tIns="0" bIns="60292" rtlCol="0" anchor="b" anchorCtr="0">
            <a:noAutofit/>
          </a:bodyPr>
          <a:lstStyle/>
          <a:p>
            <a:pPr algn="l"/>
            <a:r>
              <a:rPr lang="en-US" altLang="ja-JP" sz="1266"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525474" y="5717548"/>
            <a:ext cx="584980"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
        <p:nvSpPr>
          <p:cNvPr id="4" name="テキスト ボックス 3">
            <a:extLst>
              <a:ext uri="{FF2B5EF4-FFF2-40B4-BE49-F238E27FC236}">
                <a16:creationId xmlns:a16="http://schemas.microsoft.com/office/drawing/2014/main" id="{E27E4AC8-B99C-6B7F-9225-DBD4859BD321}"/>
              </a:ext>
            </a:extLst>
          </p:cNvPr>
          <p:cNvSpPr txBox="1"/>
          <p:nvPr userDrawn="1"/>
        </p:nvSpPr>
        <p:spPr>
          <a:xfrm>
            <a:off x="8746453" y="6366648"/>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401702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38484" y="172143"/>
            <a:ext cx="8220507" cy="293927"/>
          </a:xfrm>
          <a:prstGeom prst="rect">
            <a:avLst/>
          </a:prstGeom>
        </p:spPr>
        <p:txBody>
          <a:bodyPr lIns="72000" tIns="36000" rIns="0" bIns="0" anchor="ctr" anchorCtr="0"/>
          <a:lstStyle>
            <a:lvl1pPr algn="l">
              <a:defRPr sz="1507"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38485" y="6368679"/>
            <a:ext cx="8515647"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45739" y="6368679"/>
            <a:ext cx="995709" cy="326585"/>
          </a:xfrm>
          <a:prstGeom prst="rect">
            <a:avLst/>
          </a:prstGeom>
          <a:noFill/>
        </p:spPr>
        <p:txBody>
          <a:bodyPr wrap="square" lIns="90439" tIns="0" rIns="0" bIns="0" rtlCol="0" anchor="ctr">
            <a:noAutofit/>
          </a:bodyPr>
          <a:lstStyle/>
          <a:p>
            <a:r>
              <a:rPr lang="ja-JP" altLang="en-US" sz="1005"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36131" y="2173436"/>
            <a:ext cx="4635551" cy="261268"/>
          </a:xfrm>
          <a:prstGeom prst="rect">
            <a:avLst/>
          </a:prstGeom>
          <a:noFill/>
        </p:spPr>
        <p:txBody>
          <a:bodyPr wrap="square" lIns="0" tIns="0" bIns="60292"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2. </a:t>
            </a:r>
            <a:r>
              <a:rPr lang="ja-JP" altLang="en-US" sz="1266"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221998" y="5458321"/>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38485" y="2432672"/>
            <a:ext cx="4633198"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112399" y="1236259"/>
            <a:ext cx="7881835" cy="653171"/>
          </a:xfrm>
        </p:spPr>
        <p:txBody>
          <a:bodyPr lIns="108000" tIns="36000" rIns="0" bIns="0" anchor="t" anchorCtr="0">
            <a:noAutofit/>
          </a:bodyPr>
          <a:lstStyle>
            <a:lvl1pPr marL="206601" indent="-206601" algn="l">
              <a:lnSpc>
                <a:spcPct val="120000"/>
              </a:lnSpc>
              <a:spcBef>
                <a:spcPts val="0"/>
              </a:spcBef>
              <a:buFont typeface="+mj-ea"/>
              <a:buAutoNum type="circleNumDbPlain"/>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1123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38486" y="1399553"/>
            <a:ext cx="973915" cy="326585"/>
          </a:xfrm>
          <a:prstGeom prst="rect">
            <a:avLst/>
          </a:prstGeom>
          <a:noFill/>
        </p:spPr>
        <p:txBody>
          <a:bodyPr wrap="square" lIns="0" tIns="0" rIns="0" bIns="0" rtlCol="0" anchor="ctr">
            <a:noAutofit/>
          </a:bodyPr>
          <a:lstStyle/>
          <a:p>
            <a:r>
              <a:rPr lang="en-US" altLang="ja-JP" sz="1266" b="1">
                <a:solidFill>
                  <a:schemeClr val="bg2"/>
                </a:solidFill>
                <a:latin typeface="Meiryo UI" panose="020B0604030504040204" pitchFamily="50" charset="-128"/>
                <a:ea typeface="Meiryo UI" panose="020B0604030504040204" pitchFamily="50" charset="-128"/>
              </a:rPr>
              <a:t>1. </a:t>
            </a:r>
            <a:r>
              <a:rPr lang="ja-JP" altLang="en-US" sz="1266"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043471" y="6368679"/>
            <a:ext cx="7943412" cy="326585"/>
          </a:xfrm>
        </p:spPr>
        <p:txBody>
          <a:bodyPr lIns="0" tIns="18000" rIns="108000" bIns="0" anchor="ctr">
            <a:noAutofit/>
          </a:bodyPr>
          <a:lstStyle>
            <a:lvl1pPr marL="0" indent="0" algn="l">
              <a:buNone/>
              <a:defRPr sz="1005"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373103" y="5458321"/>
            <a:ext cx="831287" cy="228610"/>
          </a:xfrm>
          <a:prstGeom prst="rect">
            <a:avLst/>
          </a:prstGeom>
          <a:noFill/>
        </p:spPr>
        <p:txBody>
          <a:bodyPr wrap="none" lIns="0" tIns="0" rIns="0" bIns="0" rtlCol="0" anchor="ctr">
            <a:noAutofit/>
          </a:bodyPr>
          <a:lstStyle/>
          <a:p>
            <a:pPr algn="dist"/>
            <a:r>
              <a:rPr lang="ja-JP" altLang="en-US" sz="1084">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221998" y="5717548"/>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221998" y="5976775"/>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373103" y="5976775"/>
            <a:ext cx="831287" cy="228610"/>
          </a:xfrm>
          <a:prstGeom prst="rect">
            <a:avLst/>
          </a:prstGeom>
          <a:noFill/>
        </p:spPr>
        <p:txBody>
          <a:bodyPr wrap="none" lIns="0" tIns="0" rIns="0" bIns="0" rtlCol="0" anchor="ctr">
            <a:noAutofit/>
          </a:bodyPr>
          <a:lstStyle/>
          <a:p>
            <a:pPr algn="dist"/>
            <a:r>
              <a:rPr lang="ja-JP" altLang="en-US" sz="1084">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36132" y="447260"/>
            <a:ext cx="8853564"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36130" y="447260"/>
            <a:ext cx="825109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084">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38484" y="2432672"/>
            <a:ext cx="461826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137489" y="2432673"/>
            <a:ext cx="3868027"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126176" y="2432672"/>
            <a:ext cx="3879341"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373102" y="5717548"/>
            <a:ext cx="831287" cy="228610"/>
          </a:xfrm>
          <a:prstGeom prst="rect">
            <a:avLst/>
          </a:prstGeom>
          <a:noFill/>
        </p:spPr>
        <p:txBody>
          <a:bodyPr wrap="none" lIns="0" tIns="0" rIns="0" bIns="0" rtlCol="0" anchor="ctr">
            <a:noAutofit/>
          </a:bodyPr>
          <a:lstStyle/>
          <a:p>
            <a:pPr algn="dist" defTabSz="150212">
              <a:tabLst/>
            </a:pPr>
            <a:r>
              <a:rPr lang="ja-JP" altLang="en-US" sz="1084">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36132" y="5113933"/>
            <a:ext cx="4789493" cy="261268"/>
          </a:xfrm>
          <a:prstGeom prst="rect">
            <a:avLst/>
          </a:prstGeom>
          <a:noFill/>
        </p:spPr>
        <p:txBody>
          <a:bodyPr wrap="square" lIns="0" tIns="0" bIns="60292"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3. </a:t>
            </a:r>
            <a:r>
              <a:rPr lang="ja-JP" altLang="en-US" sz="1266"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53419" y="5375201"/>
            <a:ext cx="477220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38484" y="808025"/>
            <a:ext cx="8867031"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38484" y="808024"/>
            <a:ext cx="8851209" cy="326585"/>
          </a:xfrm>
        </p:spPr>
        <p:txBody>
          <a:bodyPr lIns="108000" tIns="36000" rIns="108000" bIns="0" anchor="ctr">
            <a:noAutofit/>
          </a:bodyPr>
          <a:lstStyle>
            <a:lvl1pPr marL="0" indent="0" algn="l">
              <a:buNone/>
              <a:defRPr sz="1172"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387219" y="132844"/>
            <a:ext cx="620651"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353009" y="2173436"/>
            <a:ext cx="3633033" cy="261268"/>
          </a:xfrm>
        </p:spPr>
        <p:txBody>
          <a:bodyPr lIns="0" tIns="0" rIns="0" bIns="72000" anchor="b" anchorCtr="0">
            <a:normAutofit/>
          </a:bodyPr>
          <a:lstStyle>
            <a:lvl1pPr marL="0" indent="0" algn="l">
              <a:buNone/>
              <a:defRPr sz="1266"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137491" y="2173436"/>
            <a:ext cx="3848552" cy="261268"/>
          </a:xfrm>
          <a:prstGeom prst="rect">
            <a:avLst/>
          </a:prstGeom>
          <a:noFill/>
        </p:spPr>
        <p:txBody>
          <a:bodyPr wrap="square" lIns="0" tIns="0" bIns="60292" rtlCol="0" anchor="b" anchorCtr="0">
            <a:noAutofit/>
          </a:bodyPr>
          <a:lstStyle/>
          <a:p>
            <a:pPr algn="l"/>
            <a:r>
              <a:rPr lang="en-US" altLang="ja-JP" sz="1266"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525474" y="5717548"/>
            <a:ext cx="584980"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
        <p:nvSpPr>
          <p:cNvPr id="4" name="テキスト ボックス 3">
            <a:extLst>
              <a:ext uri="{FF2B5EF4-FFF2-40B4-BE49-F238E27FC236}">
                <a16:creationId xmlns:a16="http://schemas.microsoft.com/office/drawing/2014/main" id="{E27E4AC8-B99C-6B7F-9225-DBD4859BD321}"/>
              </a:ext>
            </a:extLst>
          </p:cNvPr>
          <p:cNvSpPr txBox="1"/>
          <p:nvPr userDrawn="1"/>
        </p:nvSpPr>
        <p:spPr>
          <a:xfrm>
            <a:off x="8746453" y="6366648"/>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4876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2940827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3" y="359097"/>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5" rIns="76572" bIns="38285"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2978" y="3120325"/>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0168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8"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450"/>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258"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38485" y="1007808"/>
            <a:ext cx="8867033" cy="575245"/>
          </a:xfrm>
          <a:prstGeom prst="rect">
            <a:avLst/>
          </a:prstGeom>
          <a:ln w="19050">
            <a:solidFill>
              <a:schemeClr val="tx2"/>
            </a:solidFill>
          </a:ln>
        </p:spPr>
        <p:txBody>
          <a:bodyPr wrap="square" lIns="180000" tIns="180000" rIns="180000" bIns="144000" anchor="t" anchorCtr="0">
            <a:spAutoFit/>
          </a:bodyPr>
          <a:lstStyle>
            <a:lvl1pPr marL="230367" indent="-230367" algn="l">
              <a:lnSpc>
                <a:spcPct val="100000"/>
              </a:lnSpc>
              <a:spcBef>
                <a:spcPts val="483"/>
              </a:spcBef>
              <a:spcAft>
                <a:spcPts val="0"/>
              </a:spcAft>
              <a:buFont typeface="Wingdings" panose="05000000000000000000" pitchFamily="2" charset="2"/>
              <a:buChar char="n"/>
              <a:defRPr sz="1612"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934"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9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635899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6423447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370435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150368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987863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488281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414271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1332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213518"/>
            <a:ext cx="8160174" cy="619243"/>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42623" y="487463"/>
            <a:ext cx="300161" cy="411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062483" y="145094"/>
            <a:ext cx="520247" cy="710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650404" y="2447438"/>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306452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387209A-D4E0-1DC0-6859-4A1C56757EB6}"/>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AF7A4D62-C47F-4A08-DBFF-E2B25F24F92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3899A0A7-C192-3EF8-B781-9E546B3F9330}"/>
              </a:ext>
            </a:extLst>
          </p:cNvPr>
          <p:cNvSpPr>
            <a:spLocks noGrp="1"/>
          </p:cNvSpPr>
          <p:nvPr>
            <p:ph type="sldNum" sz="quarter" idx="12"/>
          </p:nvPr>
        </p:nvSpPr>
        <p:spPr/>
        <p:txBody>
          <a:bodyPr/>
          <a:lstStyle>
            <a:lvl1pPr>
              <a:defRPr/>
            </a:lvl1pPr>
          </a:lstStyle>
          <a:p>
            <a:pPr>
              <a:defRPr/>
            </a:pPr>
            <a:fld id="{ADD4B329-B6C9-426D-8398-9FCF1FB49CFD}" type="slidenum">
              <a:rPr lang="ja-JP" altLang="en-US"/>
              <a:pPr>
                <a:defRPr/>
              </a:pPr>
              <a:t>‹#›</a:t>
            </a:fld>
            <a:endParaRPr lang="ja-JP" altLang="en-US"/>
          </a:p>
        </p:txBody>
      </p:sp>
    </p:spTree>
    <p:extLst>
      <p:ext uri="{BB962C8B-B14F-4D97-AF65-F5344CB8AC3E}">
        <p14:creationId xmlns:p14="http://schemas.microsoft.com/office/powerpoint/2010/main" val="408643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65313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241444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418883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42499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3" name="テキスト ボックス 2">
            <a:extLst>
              <a:ext uri="{FF2B5EF4-FFF2-40B4-BE49-F238E27FC236}">
                <a16:creationId xmlns:a16="http://schemas.microsoft.com/office/drawing/2014/main" id="{19AC6B12-339F-A887-62B5-AE0A0AFF6370}"/>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1443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254229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756334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429624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896717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493156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5657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44464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92932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03898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724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2" name="テキスト ボックス 1">
            <a:extLst>
              <a:ext uri="{FF2B5EF4-FFF2-40B4-BE49-F238E27FC236}">
                <a16:creationId xmlns:a16="http://schemas.microsoft.com/office/drawing/2014/main" id="{D3ECDEBA-F28C-90F8-975F-E162439203B6}"/>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09203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Tree>
    <p:extLst>
      <p:ext uri="{BB962C8B-B14F-4D97-AF65-F5344CB8AC3E}">
        <p14:creationId xmlns:p14="http://schemas.microsoft.com/office/powerpoint/2010/main" val="461949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49677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219176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233835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76129"/>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848880"/>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490627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115429"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821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2" name="テキスト ボックス 1">
            <a:extLst>
              <a:ext uri="{FF2B5EF4-FFF2-40B4-BE49-F238E27FC236}">
                <a16:creationId xmlns:a16="http://schemas.microsoft.com/office/drawing/2014/main" id="{B955DDC0-A9EC-1D0E-E0EC-97B733AB0ACB}"/>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13902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2024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095693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2767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02249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14751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70410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13846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42395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58511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20548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52728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80839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説明用スライド">
    <p:spTree>
      <p:nvGrpSpPr>
        <p:cNvPr id="1" name=""/>
        <p:cNvGrpSpPr/>
        <p:nvPr/>
      </p:nvGrpSpPr>
      <p:grpSpPr>
        <a:xfrm>
          <a:off x="0" y="0"/>
          <a:ext cx="0" cy="0"/>
          <a:chOff x="0" y="0"/>
          <a:chExt cx="0" cy="0"/>
        </a:xfrm>
      </p:grpSpPr>
      <p:pic>
        <p:nvPicPr>
          <p:cNvPr id="2" name="Picture 11" descr="ç°å¢ç">
            <a:extLst>
              <a:ext uri="{FF2B5EF4-FFF2-40B4-BE49-F238E27FC236}">
                <a16:creationId xmlns:a16="http://schemas.microsoft.com/office/drawing/2014/main" id="{A1CDE810-83B7-D3D6-94BF-BB123DDF63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4713" y="191381"/>
            <a:ext cx="495985"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1B0B9F8D-2D04-7BFB-BE70-55E66CC1B5DC}"/>
              </a:ext>
            </a:extLst>
          </p:cNvPr>
          <p:cNvGrpSpPr/>
          <p:nvPr userDrawn="1"/>
        </p:nvGrpSpPr>
        <p:grpSpPr>
          <a:xfrm>
            <a:off x="95717" y="115198"/>
            <a:ext cx="8829742" cy="721514"/>
            <a:chOff x="111919" y="216797"/>
            <a:chExt cx="10324361" cy="795336"/>
          </a:xfrm>
        </p:grpSpPr>
        <p:sp>
          <p:nvSpPr>
            <p:cNvPr id="6" name="Freeform 13">
              <a:extLst>
                <a:ext uri="{FF2B5EF4-FFF2-40B4-BE49-F238E27FC236}">
                  <a16:creationId xmlns:a16="http://schemas.microsoft.com/office/drawing/2014/main" id="{224D70CC-53F7-5BB9-D893-F2013236DDD5}"/>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9" name="直線コネクタ 8">
              <a:extLst>
                <a:ext uri="{FF2B5EF4-FFF2-40B4-BE49-F238E27FC236}">
                  <a16:creationId xmlns:a16="http://schemas.microsoft.com/office/drawing/2014/main" id="{DA220C81-8AD1-FB9B-A9E9-10AA6CF19FEA}"/>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9CE7C8E-F9DC-883D-5C8A-7EEB535D4F61}"/>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タイトル 1">
            <a:extLst>
              <a:ext uri="{FF2B5EF4-FFF2-40B4-BE49-F238E27FC236}">
                <a16:creationId xmlns:a16="http://schemas.microsoft.com/office/drawing/2014/main" id="{88966F40-916E-B7AD-DFDF-3C026E65DEBC}"/>
              </a:ext>
            </a:extLst>
          </p:cNvPr>
          <p:cNvSpPr>
            <a:spLocks noGrp="1"/>
          </p:cNvSpPr>
          <p:nvPr>
            <p:ph type="title" hasCustomPrompt="1"/>
          </p:nvPr>
        </p:nvSpPr>
        <p:spPr bwMode="white">
          <a:xfrm>
            <a:off x="138484" y="176405"/>
            <a:ext cx="7943412" cy="587854"/>
          </a:xfrm>
          <a:prstGeom prst="rect">
            <a:avLst/>
          </a:prstGeom>
        </p:spPr>
        <p:txBody>
          <a:bodyPr vert="horz"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4" name="テキスト ボックス 3">
            <a:extLst>
              <a:ext uri="{FF2B5EF4-FFF2-40B4-BE49-F238E27FC236}">
                <a16:creationId xmlns:a16="http://schemas.microsoft.com/office/drawing/2014/main" id="{97602189-E613-880E-89C5-34AB48B03236}"/>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87487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123009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59"/>
            <a:ext cx="0" cy="522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54234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78974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70573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50889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626868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13890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99348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45559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通常_内容説明用スライド_タイトル上つめ">
    <p:spTree>
      <p:nvGrpSpPr>
        <p:cNvPr id="1" name=""/>
        <p:cNvGrpSpPr/>
        <p:nvPr/>
      </p:nvGrpSpPr>
      <p:grpSpPr>
        <a:xfrm>
          <a:off x="0" y="0"/>
          <a:ext cx="0" cy="0"/>
          <a:chOff x="0" y="0"/>
          <a:chExt cx="0" cy="0"/>
        </a:xfrm>
      </p:grpSpPr>
      <p:pic>
        <p:nvPicPr>
          <p:cNvPr id="3" name="Picture 11" descr="ç°å¢ç">
            <a:extLst>
              <a:ext uri="{FF2B5EF4-FFF2-40B4-BE49-F238E27FC236}">
                <a16:creationId xmlns:a16="http://schemas.microsoft.com/office/drawing/2014/main" id="{57A95B4A-9892-C265-E520-B8FCF7C917D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4713" y="157926"/>
            <a:ext cx="495985"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93166AD3-491E-6009-0600-C259C1794EB0}"/>
              </a:ext>
            </a:extLst>
          </p:cNvPr>
          <p:cNvGrpSpPr/>
          <p:nvPr userDrawn="1"/>
        </p:nvGrpSpPr>
        <p:grpSpPr>
          <a:xfrm>
            <a:off x="95717" y="81743"/>
            <a:ext cx="8829742" cy="721514"/>
            <a:chOff x="111919" y="216797"/>
            <a:chExt cx="10324361" cy="795336"/>
          </a:xfrm>
        </p:grpSpPr>
        <p:sp>
          <p:nvSpPr>
            <p:cNvPr id="5" name="Freeform 13">
              <a:extLst>
                <a:ext uri="{FF2B5EF4-FFF2-40B4-BE49-F238E27FC236}">
                  <a16:creationId xmlns:a16="http://schemas.microsoft.com/office/drawing/2014/main" id="{6AC8C5A8-DB46-B901-162A-0D269C448647}"/>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6" name="直線コネクタ 5">
              <a:extLst>
                <a:ext uri="{FF2B5EF4-FFF2-40B4-BE49-F238E27FC236}">
                  <a16:creationId xmlns:a16="http://schemas.microsoft.com/office/drawing/2014/main" id="{D1A7BA77-469C-B29F-02CD-94364CE73850}"/>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D9A10E2-6197-2F57-6DBA-A52F57565BF7}"/>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タイトル 1">
            <a:extLst>
              <a:ext uri="{FF2B5EF4-FFF2-40B4-BE49-F238E27FC236}">
                <a16:creationId xmlns:a16="http://schemas.microsoft.com/office/drawing/2014/main" id="{F1295DBE-9303-F90B-748D-772CDE09D7EB}"/>
              </a:ext>
            </a:extLst>
          </p:cNvPr>
          <p:cNvSpPr>
            <a:spLocks noGrp="1"/>
          </p:cNvSpPr>
          <p:nvPr>
            <p:ph type="title" hasCustomPrompt="1"/>
          </p:nvPr>
        </p:nvSpPr>
        <p:spPr bwMode="white">
          <a:xfrm>
            <a:off x="138484" y="142950"/>
            <a:ext cx="7943412" cy="587854"/>
          </a:xfrm>
          <a:prstGeom prst="rect">
            <a:avLst/>
          </a:prstGeom>
        </p:spPr>
        <p:txBody>
          <a:bodyPr vert="horz"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2" name="テキスト ボックス 11">
            <a:extLst>
              <a:ext uri="{FF2B5EF4-FFF2-40B4-BE49-F238E27FC236}">
                <a16:creationId xmlns:a16="http://schemas.microsoft.com/office/drawing/2014/main" id="{7F662865-3839-8557-1B24-BF3C8301472F}"/>
              </a:ext>
            </a:extLst>
          </p:cNvPr>
          <p:cNvSpPr txBox="1"/>
          <p:nvPr userDrawn="1"/>
        </p:nvSpPr>
        <p:spPr>
          <a:xfrm>
            <a:off x="8748464" y="-27384"/>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17033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説明用スライド_キャッチコピー">
    <p:spTree>
      <p:nvGrpSpPr>
        <p:cNvPr id="1" name=""/>
        <p:cNvGrpSpPr/>
        <p:nvPr/>
      </p:nvGrpSpPr>
      <p:grpSpPr>
        <a:xfrm>
          <a:off x="0" y="0"/>
          <a:ext cx="0" cy="0"/>
          <a:chOff x="0" y="0"/>
          <a:chExt cx="0" cy="0"/>
        </a:xfrm>
      </p:grpSpPr>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pic>
        <p:nvPicPr>
          <p:cNvPr id="2" name="Picture 11" descr="ç°å¢ç">
            <a:extLst>
              <a:ext uri="{FF2B5EF4-FFF2-40B4-BE49-F238E27FC236}">
                <a16:creationId xmlns:a16="http://schemas.microsoft.com/office/drawing/2014/main" id="{D8CB5A1C-E165-2C98-B323-2E60E1EC9B4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4713" y="191381"/>
            <a:ext cx="495985"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15C24514-B8B1-1486-59A2-40F7CDD69449}"/>
              </a:ext>
            </a:extLst>
          </p:cNvPr>
          <p:cNvGrpSpPr/>
          <p:nvPr userDrawn="1"/>
        </p:nvGrpSpPr>
        <p:grpSpPr>
          <a:xfrm>
            <a:off x="95717" y="115198"/>
            <a:ext cx="8829742" cy="721514"/>
            <a:chOff x="111919" y="216797"/>
            <a:chExt cx="10324361" cy="795336"/>
          </a:xfrm>
        </p:grpSpPr>
        <p:sp>
          <p:nvSpPr>
            <p:cNvPr id="6" name="Freeform 13">
              <a:extLst>
                <a:ext uri="{FF2B5EF4-FFF2-40B4-BE49-F238E27FC236}">
                  <a16:creationId xmlns:a16="http://schemas.microsoft.com/office/drawing/2014/main" id="{CB0A87A6-B4E8-63E8-52B4-19808803F290}"/>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12" name="直線コネクタ 11">
              <a:extLst>
                <a:ext uri="{FF2B5EF4-FFF2-40B4-BE49-F238E27FC236}">
                  <a16:creationId xmlns:a16="http://schemas.microsoft.com/office/drawing/2014/main" id="{C478F40F-A4E1-22F1-1EEC-963491709A33}"/>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16F0D3B-075D-BDD9-CF6E-D7E3E3D69EA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タイトル 1">
            <a:extLst>
              <a:ext uri="{FF2B5EF4-FFF2-40B4-BE49-F238E27FC236}">
                <a16:creationId xmlns:a16="http://schemas.microsoft.com/office/drawing/2014/main" id="{C54A1157-6EEC-ED6E-F132-4012EC00ABB2}"/>
              </a:ext>
            </a:extLst>
          </p:cNvPr>
          <p:cNvSpPr>
            <a:spLocks noGrp="1"/>
          </p:cNvSpPr>
          <p:nvPr>
            <p:ph type="title" hasCustomPrompt="1"/>
          </p:nvPr>
        </p:nvSpPr>
        <p:spPr bwMode="white">
          <a:xfrm>
            <a:off x="138484" y="176405"/>
            <a:ext cx="7943412" cy="587854"/>
          </a:xfrm>
          <a:prstGeom prst="rect">
            <a:avLst/>
          </a:prstGeom>
        </p:spPr>
        <p:txBody>
          <a:bodyPr vert="horz"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5" name="テキスト ボックス 14">
            <a:extLst>
              <a:ext uri="{FF2B5EF4-FFF2-40B4-BE49-F238E27FC236}">
                <a16:creationId xmlns:a16="http://schemas.microsoft.com/office/drawing/2014/main" id="{8B828E50-AE83-F4D0-AA61-2BE28870BA3E}"/>
              </a:ext>
            </a:extLst>
          </p:cNvPr>
          <p:cNvSpPr txBox="1"/>
          <p:nvPr userDrawn="1"/>
        </p:nvSpPr>
        <p:spPr>
          <a:xfrm>
            <a:off x="8748464" y="607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89404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532C444B-0B6A-4948-B2C8-1E12034F1315}"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4CB377-EB56-4921-8596-ABD712FC9C3C}" type="slidenum">
              <a:rPr kumimoji="1" lang="ja-JP" altLang="en-US" smtClean="0"/>
              <a:t>‹#›</a:t>
            </a:fld>
            <a:endParaRPr kumimoji="1" lang="ja-JP" altLang="en-US"/>
          </a:p>
        </p:txBody>
      </p:sp>
    </p:spTree>
    <p:extLst>
      <p:ext uri="{BB962C8B-B14F-4D97-AF65-F5344CB8AC3E}">
        <p14:creationId xmlns:p14="http://schemas.microsoft.com/office/powerpoint/2010/main" val="3499160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239107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5783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2" name="テキスト ボックス 1">
            <a:extLst>
              <a:ext uri="{FF2B5EF4-FFF2-40B4-BE49-F238E27FC236}">
                <a16:creationId xmlns:a16="http://schemas.microsoft.com/office/drawing/2014/main" id="{79666367-8B2E-3573-B1EE-954A1557CD51}"/>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02296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33632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98783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31946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37395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D59B4CDF-BE0C-F945-7B7C-11FF6A68A5ED}"/>
              </a:ext>
            </a:extLst>
          </p:cNvPr>
          <p:cNvSpPr txBox="1"/>
          <p:nvPr userDrawn="1"/>
        </p:nvSpPr>
        <p:spPr>
          <a:xfrm>
            <a:off x="8728612" y="641312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21855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103828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735768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3789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08120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4322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lnSpc>
                <a:spcPct val="100000"/>
              </a:lnSpc>
              <a:spcBef>
                <a:spcPts val="0"/>
              </a:spcBef>
              <a:buNone/>
              <a:defRPr sz="2000" b="1" i="0" baseline="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2" name="テキスト ボックス 1">
            <a:extLst>
              <a:ext uri="{FF2B5EF4-FFF2-40B4-BE49-F238E27FC236}">
                <a16:creationId xmlns:a16="http://schemas.microsoft.com/office/drawing/2014/main" id="{A5C876DB-2758-82FB-9EA1-272630E51B6A}"/>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11793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86971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870075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lnSpc>
                <a:spcPct val="100000"/>
              </a:lnSpc>
              <a:spcBef>
                <a:spcPts val="0"/>
              </a:spcBef>
              <a:buNone/>
              <a:defRPr sz="2000" b="1" i="0" baseline="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2" name="テキスト ボックス 1">
            <a:extLst>
              <a:ext uri="{FF2B5EF4-FFF2-40B4-BE49-F238E27FC236}">
                <a16:creationId xmlns:a16="http://schemas.microsoft.com/office/drawing/2014/main" id="{AA989210-3A45-4E0F-8821-B17562CE9C06}"/>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32825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EBD7C5-9067-46BE-8124-9C8772CBC81C}" type="datetimeFigureOut">
              <a:rPr kumimoji="1" lang="ja-JP" altLang="en-US" smtClean="0"/>
              <a:t>2026/3/16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1586668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endParaRPr kumimoji="1" lang="ja-JP" altLang="en-US"/>
          </a:p>
        </p:txBody>
      </p:sp>
    </p:spTree>
    <p:extLst>
      <p:ext uri="{BB962C8B-B14F-4D97-AF65-F5344CB8AC3E}">
        <p14:creationId xmlns:p14="http://schemas.microsoft.com/office/powerpoint/2010/main" val="2393359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144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sp>
        <p:nvSpPr>
          <p:cNvPr id="13" name="日付プレースホルダー 12"/>
          <p:cNvSpPr>
            <a:spLocks noGrp="1"/>
          </p:cNvSpPr>
          <p:nvPr>
            <p:ph type="dt" sz="half" idx="10"/>
          </p:nvPr>
        </p:nvSpPr>
        <p:spPr/>
        <p:txBody>
          <a:bodyPr/>
          <a:lstStyle/>
          <a:p>
            <a:fld id="{403E1A90-3F64-40A0-A250-B9A34F7481B4}" type="datetime1">
              <a:rPr kumimoji="1" lang="ja-JP" altLang="en-US" smtClean="0"/>
              <a:t>2026/3/16</a:t>
            </a:fld>
            <a:endParaRPr kumimoji="1" lang="ja-JP" altLang="en-US"/>
          </a:p>
        </p:txBody>
      </p:sp>
      <p:sp>
        <p:nvSpPr>
          <p:cNvPr id="14" name="フッター プレースホルダー 13"/>
          <p:cNvSpPr>
            <a:spLocks noGrp="1"/>
          </p:cNvSpPr>
          <p:nvPr>
            <p:ph type="ftr" sz="quarter" idx="11"/>
          </p:nvPr>
        </p:nvSpPr>
        <p:spPr/>
        <p:txBody>
          <a:bodyPr/>
          <a:lstStyle/>
          <a:p>
            <a:endParaRPr kumimoji="1" lang="ja-JP" altLang="en-US"/>
          </a:p>
        </p:txBody>
      </p:sp>
      <p:sp>
        <p:nvSpPr>
          <p:cNvPr id="15" name="スライド番号プレースホルダー 14"/>
          <p:cNvSpPr>
            <a:spLocks noGrp="1"/>
          </p:cNvSpPr>
          <p:nvPr>
            <p:ph type="sldNum" sz="quarter" idx="12"/>
          </p:nvPr>
        </p:nvSpPr>
        <p:spPr>
          <a:xfrm>
            <a:off x="7396978" y="6453336"/>
            <a:ext cx="1684885" cy="365125"/>
          </a:xfrm>
        </p:spPr>
        <p:txBody>
          <a:bodyPr/>
          <a:lstStyle>
            <a:lvl1pPr>
              <a:defRPr sz="2000"/>
            </a:lvl1pPr>
          </a:lstStyle>
          <a:p>
            <a:fld id="{BA4EB7A0-6E3F-4C1C-951C-B4307713EB76}" type="slidenum">
              <a:rPr lang="ja-JP" altLang="en-US" smtClean="0"/>
              <a:pPr/>
              <a:t>‹#›</a:t>
            </a:fld>
            <a:endParaRPr lang="ja-JP" altLang="en-US"/>
          </a:p>
        </p:txBody>
      </p:sp>
    </p:spTree>
    <p:extLst>
      <p:ext uri="{BB962C8B-B14F-4D97-AF65-F5344CB8AC3E}">
        <p14:creationId xmlns:p14="http://schemas.microsoft.com/office/powerpoint/2010/main" val="24470274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83D8E5-5E48-40CC-9051-FB0B421E618B}" type="slidenum">
              <a:rPr lang="ja-JP" altLang="en-US"/>
              <a:pPr>
                <a:defRPr/>
              </a:pPr>
              <a:t>‹#›</a:t>
            </a:fld>
            <a:endParaRPr lang="ja-JP" altLang="en-US"/>
          </a:p>
        </p:txBody>
      </p:sp>
    </p:spTree>
    <p:extLst>
      <p:ext uri="{BB962C8B-B14F-4D97-AF65-F5344CB8AC3E}">
        <p14:creationId xmlns:p14="http://schemas.microsoft.com/office/powerpoint/2010/main" val="560906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予算ポンチ絵">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2"/>
          <a:stretch>
            <a:fillRect/>
          </a:stretch>
        </p:blipFill>
        <p:spPr>
          <a:xfrm>
            <a:off x="238859" y="6403453"/>
            <a:ext cx="8643193" cy="323687"/>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238859" y="6440402"/>
            <a:ext cx="1022696" cy="248530"/>
          </a:xfrm>
          <a:prstGeom prst="rect">
            <a:avLst/>
          </a:prstGeom>
          <a:noFill/>
        </p:spPr>
        <p:txBody>
          <a:bodyPr wrap="square" lIns="99692" rtlCol="0" anchor="ctr">
            <a:spAutoFit/>
          </a:bodyPr>
          <a:lstStyle/>
          <a:p>
            <a:pPr lvl="0"/>
            <a:r>
              <a:rPr lang="ja-JP" altLang="en-US" sz="1015" b="1">
                <a:solidFill>
                  <a:prstClr val="white"/>
                </a:solidFill>
                <a:latin typeface="Meiryo" panose="020B0604030504040204" pitchFamily="34" charset="-128"/>
                <a:ea typeface="Meiryo" panose="020B0604030504040204" pitchFamily="34" charset="-128"/>
              </a:rPr>
              <a:t>お問合せ先：</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01151" y="90393"/>
            <a:ext cx="620651" cy="6743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コネクタ 12">
            <a:extLst>
              <a:ext uri="{FF2B5EF4-FFF2-40B4-BE49-F238E27FC236}">
                <a16:creationId xmlns:a16="http://schemas.microsoft.com/office/drawing/2014/main" id="{209954DF-ED5F-424C-9D84-753BF11EE07C}"/>
              </a:ext>
            </a:extLst>
          </p:cNvPr>
          <p:cNvCxnSpPr>
            <a:cxnSpLocks/>
          </p:cNvCxnSpPr>
          <p:nvPr userDrawn="1"/>
        </p:nvCxnSpPr>
        <p:spPr>
          <a:xfrm flipH="1">
            <a:off x="265846" y="537882"/>
            <a:ext cx="802027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プレースホルダー 36"/>
          <p:cNvSpPr>
            <a:spLocks noGrp="1"/>
          </p:cNvSpPr>
          <p:nvPr>
            <p:ph type="body" sz="quarter" idx="10" hasCustomPrompt="1"/>
          </p:nvPr>
        </p:nvSpPr>
        <p:spPr>
          <a:xfrm>
            <a:off x="265236" y="215901"/>
            <a:ext cx="8021515" cy="282575"/>
          </a:xfrm>
        </p:spPr>
        <p:txBody>
          <a:bodyPr lIns="108000" tIns="72000" rIns="0" bIns="0" anchor="ctr"/>
          <a:lstStyle>
            <a:lvl1pPr marL="0" indent="0">
              <a:buNone/>
              <a:defRPr sz="1662" b="1">
                <a:solidFill>
                  <a:srgbClr val="009C89"/>
                </a:solidFill>
                <a:latin typeface="メイリオ" panose="020B0604030504040204" pitchFamily="50" charset="-128"/>
                <a:ea typeface="メイリオ" panose="020B0604030504040204" pitchFamily="50" charset="-128"/>
              </a:defRPr>
            </a:lvl1pPr>
          </a:lstStyle>
          <a:p>
            <a:pPr lvl="0"/>
            <a:r>
              <a:rPr kumimoji="1" lang="ja-JP" altLang="en-US"/>
              <a:t>事業名を記入（○○省連携事業）</a:t>
            </a:r>
          </a:p>
        </p:txBody>
      </p:sp>
      <p:cxnSp>
        <p:nvCxnSpPr>
          <p:cNvPr id="31" name="直線コネクタ 30"/>
          <p:cNvCxnSpPr>
            <a:cxnSpLocks/>
          </p:cNvCxnSpPr>
          <p:nvPr userDrawn="1"/>
        </p:nvCxnSpPr>
        <p:spPr>
          <a:xfrm flipV="1">
            <a:off x="261951" y="2259685"/>
            <a:ext cx="8270489" cy="1729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userDrawn="1"/>
        </p:nvSpPr>
        <p:spPr>
          <a:xfrm>
            <a:off x="252047" y="2060848"/>
            <a:ext cx="3644766" cy="198837"/>
          </a:xfrm>
          <a:prstGeom prst="rect">
            <a:avLst/>
          </a:prstGeom>
          <a:noFill/>
        </p:spPr>
        <p:txBody>
          <a:bodyPr wrap="square" lIns="0" tIns="0" bIns="0" rtlCol="0" anchor="b">
            <a:spAutoFit/>
          </a:bodyPr>
          <a:lstStyle/>
          <a:p>
            <a:r>
              <a:rPr kumimoji="1" lang="en-US" altLang="ja-JP" sz="1292" b="1">
                <a:solidFill>
                  <a:srgbClr val="009C89"/>
                </a:solidFill>
                <a:latin typeface="+mj-ea"/>
                <a:ea typeface="+mj-ea"/>
              </a:rPr>
              <a:t>2. </a:t>
            </a:r>
            <a:r>
              <a:rPr kumimoji="1" lang="ja-JP" altLang="en-US" sz="1292" b="1">
                <a:solidFill>
                  <a:srgbClr val="009C89"/>
                </a:solidFill>
              </a:rPr>
              <a:t>事業内容</a:t>
            </a:r>
          </a:p>
        </p:txBody>
      </p:sp>
      <p:cxnSp>
        <p:nvCxnSpPr>
          <p:cNvPr id="33" name="直線コネクタ 32"/>
          <p:cNvCxnSpPr/>
          <p:nvPr userDrawn="1"/>
        </p:nvCxnSpPr>
        <p:spPr>
          <a:xfrm flipV="1">
            <a:off x="261951" y="5462043"/>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userDrawn="1"/>
        </p:nvSpPr>
        <p:spPr>
          <a:xfrm>
            <a:off x="261951" y="5232737"/>
            <a:ext cx="3644766" cy="245003"/>
          </a:xfrm>
          <a:prstGeom prst="rect">
            <a:avLst/>
          </a:prstGeom>
          <a:noFill/>
        </p:spPr>
        <p:txBody>
          <a:bodyPr wrap="square" lIns="0" bIns="0" rtlCol="0" anchor="b">
            <a:spAutoFit/>
          </a:bodyPr>
          <a:lstStyle/>
          <a:p>
            <a:r>
              <a:rPr kumimoji="1" lang="en-US" altLang="ja-JP" sz="1292" b="1">
                <a:solidFill>
                  <a:srgbClr val="009C89"/>
                </a:solidFill>
                <a:latin typeface="+mj-ea"/>
                <a:ea typeface="+mj-ea"/>
              </a:rPr>
              <a:t>3. </a:t>
            </a:r>
            <a:r>
              <a:rPr kumimoji="1" lang="ja-JP" altLang="en-US" sz="1292" b="1">
                <a:solidFill>
                  <a:srgbClr val="009C89"/>
                </a:solidFill>
              </a:rPr>
              <a:t>事業スキーム</a:t>
            </a:r>
          </a:p>
        </p:txBody>
      </p:sp>
      <p:sp>
        <p:nvSpPr>
          <p:cNvPr id="38" name="テキスト プレースホルダー 37"/>
          <p:cNvSpPr>
            <a:spLocks noGrp="1"/>
          </p:cNvSpPr>
          <p:nvPr>
            <p:ph type="body" sz="quarter" idx="13" hasCustomPrompt="1"/>
          </p:nvPr>
        </p:nvSpPr>
        <p:spPr>
          <a:xfrm>
            <a:off x="1248366" y="5482315"/>
            <a:ext cx="3679864" cy="301438"/>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108">
                <a:solidFill>
                  <a:schemeClr val="tx1"/>
                </a:solidFill>
                <a:latin typeface="メイリオ" panose="020B0604030504040204" pitchFamily="50" charset="-128"/>
                <a:ea typeface="メイリオ"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39" name="テキスト プレースホルダー 37"/>
          <p:cNvSpPr>
            <a:spLocks noGrp="1"/>
          </p:cNvSpPr>
          <p:nvPr>
            <p:ph type="body" sz="quarter" idx="14" hasCustomPrompt="1"/>
          </p:nvPr>
        </p:nvSpPr>
        <p:spPr>
          <a:xfrm>
            <a:off x="261951" y="2555720"/>
            <a:ext cx="4674931" cy="2576498"/>
          </a:xfrm>
        </p:spPr>
        <p:txBody>
          <a:bodyPr lIns="0" tIns="72000" anchor="t">
            <a:noAutofit/>
          </a:bodyPr>
          <a:lstStyle>
            <a:lvl1pPr marL="0" indent="0">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事業内容を説明</a:t>
            </a:r>
            <a:endParaRPr kumimoji="1" lang="en-US" altLang="ja-JP"/>
          </a:p>
        </p:txBody>
      </p:sp>
      <p:pic>
        <p:nvPicPr>
          <p:cNvPr id="41"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2">
            <a:lum bright="70000" contrast="-70000"/>
          </a:blip>
          <a:stretch>
            <a:fillRect/>
          </a:stretch>
        </p:blipFill>
        <p:spPr>
          <a:xfrm>
            <a:off x="265234" y="729074"/>
            <a:ext cx="8626720" cy="353861"/>
          </a:xfrm>
          <a:prstGeom prst="rect">
            <a:avLst/>
          </a:prstGeom>
          <a:ln>
            <a:noFill/>
          </a:ln>
        </p:spPr>
      </p:pic>
      <p:sp>
        <p:nvSpPr>
          <p:cNvPr id="44" name="テキスト プレースホルダー 37"/>
          <p:cNvSpPr>
            <a:spLocks noGrp="1"/>
          </p:cNvSpPr>
          <p:nvPr>
            <p:ph type="body" sz="quarter" idx="15" hasCustomPrompt="1"/>
          </p:nvPr>
        </p:nvSpPr>
        <p:spPr>
          <a:xfrm>
            <a:off x="1215372" y="1131845"/>
            <a:ext cx="7663977" cy="716205"/>
          </a:xfrm>
        </p:spPr>
        <p:txBody>
          <a:bodyPr tIns="72000" anchor="t">
            <a:noAutofit/>
          </a:bodyPr>
          <a:lstStyle>
            <a:lvl1pPr marL="211021" indent="-211021">
              <a:lnSpc>
                <a:spcPct val="120000"/>
              </a:lnSpc>
              <a:spcBef>
                <a:spcPts val="0"/>
              </a:spcBef>
              <a:buFont typeface="+mj-ea"/>
              <a:buAutoNum type="circleNumDbPlain"/>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endParaRPr kumimoji="1" lang="en-US" altLang="ja-JP"/>
          </a:p>
          <a:p>
            <a:pPr lvl="0"/>
            <a:endParaRPr kumimoji="1" lang="en-US" altLang="ja-JP"/>
          </a:p>
        </p:txBody>
      </p:sp>
      <p:cxnSp>
        <p:nvCxnSpPr>
          <p:cNvPr id="45" name="直線コネクタ 44"/>
          <p:cNvCxnSpPr/>
          <p:nvPr userDrawn="1"/>
        </p:nvCxnSpPr>
        <p:spPr>
          <a:xfrm flipV="1">
            <a:off x="1192482" y="1200049"/>
            <a:ext cx="0" cy="64800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userDrawn="1"/>
        </p:nvSpPr>
        <p:spPr>
          <a:xfrm>
            <a:off x="256585" y="1427478"/>
            <a:ext cx="1004970" cy="198837"/>
          </a:xfrm>
          <a:prstGeom prst="rect">
            <a:avLst/>
          </a:prstGeom>
          <a:noFill/>
        </p:spPr>
        <p:txBody>
          <a:bodyPr wrap="square" lIns="0" tIns="0" bIns="0" rtlCol="0" anchor="ctr">
            <a:spAutoFit/>
          </a:bodyPr>
          <a:lstStyle/>
          <a:p>
            <a:pPr algn="l"/>
            <a:r>
              <a:rPr kumimoji="1" lang="en-US" altLang="ja-JP" sz="1292" b="1">
                <a:solidFill>
                  <a:srgbClr val="009C89"/>
                </a:solidFill>
                <a:latin typeface="+mj-ea"/>
                <a:ea typeface="+mj-ea"/>
              </a:rPr>
              <a:t>1. </a:t>
            </a:r>
            <a:r>
              <a:rPr kumimoji="1" lang="ja-JP" altLang="en-US" sz="1292" b="1">
                <a:solidFill>
                  <a:srgbClr val="009C89"/>
                </a:solidFill>
              </a:rPr>
              <a:t>事業目的</a:t>
            </a:r>
          </a:p>
        </p:txBody>
      </p:sp>
      <p:sp>
        <p:nvSpPr>
          <p:cNvPr id="53" name="テキスト プレースホルダー 36"/>
          <p:cNvSpPr>
            <a:spLocks noGrp="1"/>
          </p:cNvSpPr>
          <p:nvPr>
            <p:ph type="body" sz="quarter" idx="16" hasCustomPrompt="1"/>
          </p:nvPr>
        </p:nvSpPr>
        <p:spPr>
          <a:xfrm>
            <a:off x="265234" y="764717"/>
            <a:ext cx="8573538" cy="282575"/>
          </a:xfrm>
        </p:spPr>
        <p:txBody>
          <a:bodyPr lIns="108000" tIns="72000" bIns="0" anchor="t">
            <a:noAutofit/>
          </a:bodyPr>
          <a:lstStyle>
            <a:lvl1pPr marL="0" indent="0">
              <a:buNone/>
              <a:defRPr sz="1292" b="1">
                <a:solidFill>
                  <a:srgbClr val="007A6B"/>
                </a:solidFill>
                <a:latin typeface="メイリオ" panose="020B0604030504040204" pitchFamily="50" charset="-128"/>
                <a:ea typeface="メイリオ" panose="020B0604030504040204" pitchFamily="50" charset="-128"/>
              </a:defRPr>
            </a:lvl1pPr>
          </a:lstStyle>
          <a:p>
            <a:pPr lvl="0"/>
            <a:r>
              <a:rPr kumimoji="1" lang="ja-JP" altLang="en-US"/>
              <a:t>事業のポイントを簡潔に記載</a:t>
            </a:r>
          </a:p>
        </p:txBody>
      </p:sp>
      <p:sp>
        <p:nvSpPr>
          <p:cNvPr id="46" name="テキスト プレースホルダー 37"/>
          <p:cNvSpPr>
            <a:spLocks noGrp="1"/>
          </p:cNvSpPr>
          <p:nvPr>
            <p:ph type="body" sz="quarter" idx="20" hasCustomPrompt="1"/>
          </p:nvPr>
        </p:nvSpPr>
        <p:spPr>
          <a:xfrm>
            <a:off x="1248366" y="5793828"/>
            <a:ext cx="3679863" cy="280263"/>
          </a:xfrm>
        </p:spPr>
        <p:txBody>
          <a:bodyPr lIns="90000" tIns="36000" rIns="90000" bIns="36000" anchor="ctr">
            <a:normAutofit/>
          </a:bodyPr>
          <a:lstStyle>
            <a:lvl1pPr marL="0" marR="0" indent="0" algn="l" defTabSz="844088" rtl="0" eaLnBrk="1" fontAlgn="auto" latinLnBrk="0" hangingPunct="1">
              <a:lnSpc>
                <a:spcPct val="120000"/>
              </a:lnSpc>
              <a:spcBef>
                <a:spcPts val="0"/>
              </a:spcBef>
              <a:spcAft>
                <a:spcPts val="0"/>
              </a:spcAft>
              <a:buClrTx/>
              <a:buSzTx/>
              <a:buFont typeface="Wingdings" panose="05000000000000000000" pitchFamily="2" charset="2"/>
              <a:buNone/>
              <a:tabLst/>
              <a:defRPr sz="1108">
                <a:solidFill>
                  <a:schemeClr val="tx1"/>
                </a:solidFill>
                <a:latin typeface="メイリオ" panose="020B0604030504040204" pitchFamily="50" charset="-128"/>
                <a:ea typeface="メイリオ" panose="020B0604030504040204" pitchFamily="50" charset="-128"/>
              </a:defRPr>
            </a:lvl1pPr>
          </a:lstStyle>
          <a:p>
            <a:pPr marL="0" marR="0" lvl="0" indent="0" algn="l" defTabSz="844088"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a:t>橙色の吹出しに示した選択肢の中から選択して記載</a:t>
            </a:r>
            <a:endParaRPr kumimoji="1" lang="en-US" altLang="ja-JP"/>
          </a:p>
        </p:txBody>
      </p:sp>
      <p:sp>
        <p:nvSpPr>
          <p:cNvPr id="47" name="テキスト プレースホルダー 37"/>
          <p:cNvSpPr>
            <a:spLocks noGrp="1"/>
          </p:cNvSpPr>
          <p:nvPr>
            <p:ph type="body" sz="quarter" idx="21" hasCustomPrompt="1"/>
          </p:nvPr>
        </p:nvSpPr>
        <p:spPr>
          <a:xfrm>
            <a:off x="1248366" y="6084165"/>
            <a:ext cx="3680911" cy="280940"/>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108">
                <a:solidFill>
                  <a:schemeClr val="tx1"/>
                </a:solidFill>
                <a:latin typeface="メイリオ" panose="020B0604030504040204" pitchFamily="50" charset="-128"/>
                <a:ea typeface="メイリオ" panose="020B0604030504040204" pitchFamily="50" charset="-128"/>
              </a:defRPr>
            </a:lvl1pPr>
          </a:lstStyle>
          <a:p>
            <a:pPr lvl="0"/>
            <a:r>
              <a:rPr kumimoji="1" lang="ja-JP" altLang="en-US"/>
              <a:t>□□○年度～令和○年度（予定）　と記載</a:t>
            </a:r>
          </a:p>
        </p:txBody>
      </p:sp>
      <p:sp>
        <p:nvSpPr>
          <p:cNvPr id="18" name="テキスト ボックス 17"/>
          <p:cNvSpPr txBox="1"/>
          <p:nvPr userDrawn="1"/>
        </p:nvSpPr>
        <p:spPr>
          <a:xfrm>
            <a:off x="252046" y="6086137"/>
            <a:ext cx="999605" cy="243199"/>
          </a:xfrm>
          <a:prstGeom prst="rect">
            <a:avLst/>
          </a:prstGeom>
          <a:noFill/>
        </p:spPr>
        <p:txBody>
          <a:bodyPr wrap="square" lIns="83077" tIns="33231" rIns="83077" bIns="33231" rtlCol="0">
            <a:spAutoFit/>
          </a:bodyPr>
          <a:lstStyle/>
          <a:p>
            <a:r>
              <a:rPr kumimoji="1" lang="ja-JP" altLang="en-US" sz="1108"/>
              <a:t>■実施期間</a:t>
            </a:r>
          </a:p>
        </p:txBody>
      </p:sp>
      <p:sp>
        <p:nvSpPr>
          <p:cNvPr id="50" name="テキスト ボックス 49"/>
          <p:cNvSpPr txBox="1"/>
          <p:nvPr userDrawn="1"/>
        </p:nvSpPr>
        <p:spPr>
          <a:xfrm>
            <a:off x="252046" y="5551192"/>
            <a:ext cx="963326" cy="243199"/>
          </a:xfrm>
          <a:prstGeom prst="rect">
            <a:avLst/>
          </a:prstGeom>
          <a:noFill/>
        </p:spPr>
        <p:txBody>
          <a:bodyPr wrap="square" lIns="83077" tIns="33231" rIns="83077" bIns="33231" rtlCol="0" anchor="ctr">
            <a:spAutoFit/>
          </a:bodyPr>
          <a:lstStyle/>
          <a:p>
            <a:r>
              <a:rPr kumimoji="1" lang="ja-JP" altLang="en-US" sz="1108"/>
              <a:t>■事業形態</a:t>
            </a:r>
          </a:p>
        </p:txBody>
      </p:sp>
      <p:sp>
        <p:nvSpPr>
          <p:cNvPr id="56" name="テキスト プレースホルダー 37"/>
          <p:cNvSpPr>
            <a:spLocks noGrp="1"/>
          </p:cNvSpPr>
          <p:nvPr>
            <p:ph type="body" sz="quarter" idx="22" hasCustomPrompt="1"/>
          </p:nvPr>
        </p:nvSpPr>
        <p:spPr>
          <a:xfrm>
            <a:off x="1115794" y="6408533"/>
            <a:ext cx="7692479" cy="291046"/>
          </a:xfrm>
        </p:spPr>
        <p:txBody>
          <a:bodyPr tIns="72000" anchor="ctr">
            <a:normAutofit/>
          </a:bodyPr>
          <a:lstStyle>
            <a:lvl1pPr marL="0" indent="0" algn="l">
              <a:lnSpc>
                <a:spcPct val="120000"/>
              </a:lnSpc>
              <a:spcBef>
                <a:spcPts val="0"/>
              </a:spcBef>
              <a:buFont typeface="Arial" panose="020B0604020202020204" pitchFamily="34" charset="0"/>
              <a:buNone/>
              <a:defRPr sz="1108" b="1">
                <a:solidFill>
                  <a:schemeClr val="bg1"/>
                </a:solidFill>
                <a:latin typeface="メイリオ" panose="020B0604030504040204" pitchFamily="50" charset="-128"/>
                <a:ea typeface="メイリオ" panose="020B0604030504040204" pitchFamily="50" charset="-128"/>
              </a:defRPr>
            </a:lvl1pPr>
          </a:lstStyle>
          <a:p>
            <a:pPr lvl="0"/>
            <a:r>
              <a:rPr kumimoji="1" lang="ja-JP" altLang="en-US"/>
              <a:t>問合せ先を記載</a:t>
            </a:r>
            <a:endParaRPr kumimoji="1" lang="en-US" altLang="ja-JP"/>
          </a:p>
        </p:txBody>
      </p:sp>
      <p:sp>
        <p:nvSpPr>
          <p:cNvPr id="65" name="テキスト プレースホルダー 37"/>
          <p:cNvSpPr>
            <a:spLocks noGrp="1"/>
          </p:cNvSpPr>
          <p:nvPr>
            <p:ph type="body" sz="quarter" idx="23" hasCustomPrompt="1"/>
          </p:nvPr>
        </p:nvSpPr>
        <p:spPr>
          <a:xfrm>
            <a:off x="252045" y="5786213"/>
            <a:ext cx="987668" cy="295816"/>
          </a:xfrm>
        </p:spPr>
        <p:txBody>
          <a:bodyPr tIns="36000" bIns="36000" anchor="ctr">
            <a:normAutofit/>
          </a:bodyPr>
          <a:lstStyle>
            <a:lvl1pPr marL="0" indent="0">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■選択</a:t>
            </a:r>
            <a:endParaRPr kumimoji="1" lang="en-US" altLang="ja-JP"/>
          </a:p>
        </p:txBody>
      </p:sp>
    </p:spTree>
    <p:extLst>
      <p:ext uri="{BB962C8B-B14F-4D97-AF65-F5344CB8AC3E}">
        <p14:creationId xmlns:p14="http://schemas.microsoft.com/office/powerpoint/2010/main" val="7745207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1" lang="ja-JP" altLang="en-US" sz="11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01897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6012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26202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2" name="テキスト ボックス 1">
            <a:extLst>
              <a:ext uri="{FF2B5EF4-FFF2-40B4-BE49-F238E27FC236}">
                <a16:creationId xmlns:a16="http://schemas.microsoft.com/office/drawing/2014/main" id="{D59B4CDF-BE0C-F945-7B7C-11FF6A68A5ED}"/>
              </a:ext>
            </a:extLst>
          </p:cNvPr>
          <p:cNvSpPr txBox="1"/>
          <p:nvPr userDrawn="1"/>
        </p:nvSpPr>
        <p:spPr>
          <a:xfrm>
            <a:off x="8728612" y="641312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781515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95929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26285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endParaRPr kumimoji="1" lang="ja-JP" altLang="en-US"/>
          </a:p>
        </p:txBody>
      </p:sp>
      <p:sp>
        <p:nvSpPr>
          <p:cNvPr id="4" name="テキスト ボックス 3">
            <a:extLst>
              <a:ext uri="{FF2B5EF4-FFF2-40B4-BE49-F238E27FC236}">
                <a16:creationId xmlns:a16="http://schemas.microsoft.com/office/drawing/2014/main" id="{7B8FE0EB-ACCA-A571-7EB0-77E025CB27E4}"/>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017730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予算ポンチ絵">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238859" y="6403453"/>
            <a:ext cx="8643193" cy="323687"/>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238859" y="6440402"/>
            <a:ext cx="1022696" cy="248530"/>
          </a:xfrm>
          <a:prstGeom prst="rect">
            <a:avLst/>
          </a:prstGeom>
          <a:noFill/>
        </p:spPr>
        <p:txBody>
          <a:bodyPr wrap="square" lIns="99692" rtlCol="0" anchor="ctr">
            <a:spAutoFit/>
          </a:bodyPr>
          <a:lstStyle/>
          <a:p>
            <a:pPr lvl="0"/>
            <a:r>
              <a:rPr lang="ja-JP" altLang="en-US" sz="1015" b="1">
                <a:solidFill>
                  <a:prstClr val="white"/>
                </a:solidFill>
                <a:latin typeface="Meiryo" panose="020B0604030504040204" pitchFamily="34" charset="-128"/>
                <a:ea typeface="Meiryo" panose="020B0604030504040204" pitchFamily="34" charset="-128"/>
              </a:rPr>
              <a:t>お問合せ先：</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301151" y="90393"/>
            <a:ext cx="620651" cy="6743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コネクタ 12">
            <a:extLst>
              <a:ext uri="{FF2B5EF4-FFF2-40B4-BE49-F238E27FC236}">
                <a16:creationId xmlns:a16="http://schemas.microsoft.com/office/drawing/2014/main" id="{209954DF-ED5F-424C-9D84-753BF11EE07C}"/>
              </a:ext>
            </a:extLst>
          </p:cNvPr>
          <p:cNvCxnSpPr>
            <a:cxnSpLocks/>
          </p:cNvCxnSpPr>
          <p:nvPr userDrawn="1"/>
        </p:nvCxnSpPr>
        <p:spPr>
          <a:xfrm flipH="1">
            <a:off x="265846" y="537882"/>
            <a:ext cx="802027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プレースホルダー 36"/>
          <p:cNvSpPr>
            <a:spLocks noGrp="1"/>
          </p:cNvSpPr>
          <p:nvPr>
            <p:ph type="body" sz="quarter" idx="10" hasCustomPrompt="1"/>
          </p:nvPr>
        </p:nvSpPr>
        <p:spPr>
          <a:xfrm>
            <a:off x="265236" y="215901"/>
            <a:ext cx="8021515" cy="282575"/>
          </a:xfrm>
        </p:spPr>
        <p:txBody>
          <a:bodyPr lIns="108000" tIns="72000" rIns="0" bIns="0" anchor="ctr"/>
          <a:lstStyle>
            <a:lvl1pPr marL="0" indent="0">
              <a:buNone/>
              <a:defRPr sz="1662" b="1">
                <a:solidFill>
                  <a:srgbClr val="009C89"/>
                </a:solidFill>
                <a:latin typeface="メイリオ" panose="020B0604030504040204" pitchFamily="50" charset="-128"/>
                <a:ea typeface="メイリオ" panose="020B0604030504040204" pitchFamily="50" charset="-128"/>
              </a:defRPr>
            </a:lvl1pPr>
          </a:lstStyle>
          <a:p>
            <a:pPr lvl="0"/>
            <a:r>
              <a:rPr kumimoji="1" lang="ja-JP" altLang="en-US"/>
              <a:t>事業名を記入（○○省連携事業）</a:t>
            </a:r>
          </a:p>
        </p:txBody>
      </p:sp>
      <p:cxnSp>
        <p:nvCxnSpPr>
          <p:cNvPr id="31" name="直線コネクタ 30"/>
          <p:cNvCxnSpPr>
            <a:cxnSpLocks/>
          </p:cNvCxnSpPr>
          <p:nvPr userDrawn="1"/>
        </p:nvCxnSpPr>
        <p:spPr>
          <a:xfrm flipV="1">
            <a:off x="261951" y="2259685"/>
            <a:ext cx="8270489" cy="1729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userDrawn="1"/>
        </p:nvSpPr>
        <p:spPr>
          <a:xfrm>
            <a:off x="252047" y="2060848"/>
            <a:ext cx="3644766" cy="198837"/>
          </a:xfrm>
          <a:prstGeom prst="rect">
            <a:avLst/>
          </a:prstGeom>
          <a:noFill/>
        </p:spPr>
        <p:txBody>
          <a:bodyPr wrap="square" lIns="0" tIns="0" bIns="0" rtlCol="0" anchor="b">
            <a:spAutoFit/>
          </a:bodyPr>
          <a:lstStyle/>
          <a:p>
            <a:r>
              <a:rPr kumimoji="1" lang="en-US" altLang="ja-JP" sz="1292" b="1">
                <a:solidFill>
                  <a:srgbClr val="009C89"/>
                </a:solidFill>
                <a:latin typeface="+mj-ea"/>
                <a:ea typeface="+mj-ea"/>
              </a:rPr>
              <a:t>2. </a:t>
            </a:r>
            <a:r>
              <a:rPr kumimoji="1" lang="ja-JP" altLang="en-US" sz="1292" b="1">
                <a:solidFill>
                  <a:srgbClr val="009C89"/>
                </a:solidFill>
              </a:rPr>
              <a:t>事業内容</a:t>
            </a:r>
          </a:p>
        </p:txBody>
      </p:sp>
      <p:cxnSp>
        <p:nvCxnSpPr>
          <p:cNvPr id="33" name="直線コネクタ 32"/>
          <p:cNvCxnSpPr/>
          <p:nvPr userDrawn="1"/>
        </p:nvCxnSpPr>
        <p:spPr>
          <a:xfrm flipV="1">
            <a:off x="261951" y="5462043"/>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userDrawn="1"/>
        </p:nvSpPr>
        <p:spPr>
          <a:xfrm>
            <a:off x="261951" y="5232737"/>
            <a:ext cx="3644766" cy="245003"/>
          </a:xfrm>
          <a:prstGeom prst="rect">
            <a:avLst/>
          </a:prstGeom>
          <a:noFill/>
        </p:spPr>
        <p:txBody>
          <a:bodyPr wrap="square" lIns="0" bIns="0" rtlCol="0" anchor="b">
            <a:spAutoFit/>
          </a:bodyPr>
          <a:lstStyle/>
          <a:p>
            <a:r>
              <a:rPr kumimoji="1" lang="en-US" altLang="ja-JP" sz="1292" b="1">
                <a:solidFill>
                  <a:srgbClr val="009C89"/>
                </a:solidFill>
                <a:latin typeface="+mj-ea"/>
                <a:ea typeface="+mj-ea"/>
              </a:rPr>
              <a:t>3. </a:t>
            </a:r>
            <a:r>
              <a:rPr kumimoji="1" lang="ja-JP" altLang="en-US" sz="1292" b="1">
                <a:solidFill>
                  <a:srgbClr val="009C89"/>
                </a:solidFill>
              </a:rPr>
              <a:t>事業スキーム</a:t>
            </a:r>
          </a:p>
        </p:txBody>
      </p:sp>
      <p:sp>
        <p:nvSpPr>
          <p:cNvPr id="38" name="テキスト プレースホルダー 37"/>
          <p:cNvSpPr>
            <a:spLocks noGrp="1"/>
          </p:cNvSpPr>
          <p:nvPr>
            <p:ph type="body" sz="quarter" idx="13" hasCustomPrompt="1"/>
          </p:nvPr>
        </p:nvSpPr>
        <p:spPr>
          <a:xfrm>
            <a:off x="1248366" y="5482315"/>
            <a:ext cx="3679864" cy="301438"/>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108">
                <a:solidFill>
                  <a:schemeClr val="tx1"/>
                </a:solidFill>
                <a:latin typeface="メイリオ" panose="020B0604030504040204" pitchFamily="50" charset="-128"/>
                <a:ea typeface="メイリオ"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39" name="テキスト プレースホルダー 37"/>
          <p:cNvSpPr>
            <a:spLocks noGrp="1"/>
          </p:cNvSpPr>
          <p:nvPr>
            <p:ph type="body" sz="quarter" idx="14" hasCustomPrompt="1"/>
          </p:nvPr>
        </p:nvSpPr>
        <p:spPr>
          <a:xfrm>
            <a:off x="261951" y="2555720"/>
            <a:ext cx="4674931" cy="2576498"/>
          </a:xfrm>
        </p:spPr>
        <p:txBody>
          <a:bodyPr lIns="0" tIns="72000" anchor="t">
            <a:noAutofit/>
          </a:bodyPr>
          <a:lstStyle>
            <a:lvl1pPr marL="0" indent="0">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事業内容を説明</a:t>
            </a:r>
            <a:endParaRPr kumimoji="1" lang="en-US" altLang="ja-JP"/>
          </a:p>
        </p:txBody>
      </p:sp>
      <p:pic>
        <p:nvPicPr>
          <p:cNvPr id="41"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4">
            <a:lum bright="70000" contrast="-70000"/>
          </a:blip>
          <a:stretch>
            <a:fillRect/>
          </a:stretch>
        </p:blipFill>
        <p:spPr>
          <a:xfrm>
            <a:off x="265234" y="729074"/>
            <a:ext cx="8626720" cy="353861"/>
          </a:xfrm>
          <a:prstGeom prst="rect">
            <a:avLst/>
          </a:prstGeom>
          <a:ln>
            <a:noFill/>
          </a:ln>
        </p:spPr>
      </p:pic>
      <p:sp>
        <p:nvSpPr>
          <p:cNvPr id="44" name="テキスト プレースホルダー 37"/>
          <p:cNvSpPr>
            <a:spLocks noGrp="1"/>
          </p:cNvSpPr>
          <p:nvPr>
            <p:ph type="body" sz="quarter" idx="15" hasCustomPrompt="1"/>
          </p:nvPr>
        </p:nvSpPr>
        <p:spPr>
          <a:xfrm>
            <a:off x="1215372" y="1131845"/>
            <a:ext cx="7663977" cy="716205"/>
          </a:xfrm>
        </p:spPr>
        <p:txBody>
          <a:bodyPr tIns="72000" anchor="t">
            <a:noAutofit/>
          </a:bodyPr>
          <a:lstStyle>
            <a:lvl1pPr marL="211021" indent="-211021">
              <a:lnSpc>
                <a:spcPct val="120000"/>
              </a:lnSpc>
              <a:spcBef>
                <a:spcPts val="0"/>
              </a:spcBef>
              <a:buFont typeface="+mj-ea"/>
              <a:buAutoNum type="circleNumDbPlain"/>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endParaRPr kumimoji="1" lang="en-US" altLang="ja-JP"/>
          </a:p>
          <a:p>
            <a:pPr lvl="0"/>
            <a:endParaRPr kumimoji="1" lang="en-US" altLang="ja-JP"/>
          </a:p>
        </p:txBody>
      </p:sp>
      <p:cxnSp>
        <p:nvCxnSpPr>
          <p:cNvPr id="45" name="直線コネクタ 44"/>
          <p:cNvCxnSpPr/>
          <p:nvPr userDrawn="1"/>
        </p:nvCxnSpPr>
        <p:spPr>
          <a:xfrm flipV="1">
            <a:off x="1192482" y="1200049"/>
            <a:ext cx="0" cy="64800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userDrawn="1"/>
        </p:nvSpPr>
        <p:spPr>
          <a:xfrm>
            <a:off x="256585" y="1427478"/>
            <a:ext cx="1004970" cy="198837"/>
          </a:xfrm>
          <a:prstGeom prst="rect">
            <a:avLst/>
          </a:prstGeom>
          <a:noFill/>
        </p:spPr>
        <p:txBody>
          <a:bodyPr wrap="square" lIns="0" tIns="0" bIns="0" rtlCol="0" anchor="ctr">
            <a:spAutoFit/>
          </a:bodyPr>
          <a:lstStyle/>
          <a:p>
            <a:pPr algn="l"/>
            <a:r>
              <a:rPr kumimoji="1" lang="en-US" altLang="ja-JP" sz="1292" b="1">
                <a:solidFill>
                  <a:srgbClr val="009C89"/>
                </a:solidFill>
                <a:latin typeface="+mj-ea"/>
                <a:ea typeface="+mj-ea"/>
              </a:rPr>
              <a:t>1. </a:t>
            </a:r>
            <a:r>
              <a:rPr kumimoji="1" lang="ja-JP" altLang="en-US" sz="1292" b="1">
                <a:solidFill>
                  <a:srgbClr val="009C89"/>
                </a:solidFill>
              </a:rPr>
              <a:t>事業目的</a:t>
            </a:r>
          </a:p>
        </p:txBody>
      </p:sp>
      <p:sp>
        <p:nvSpPr>
          <p:cNvPr id="53" name="テキスト プレースホルダー 36"/>
          <p:cNvSpPr>
            <a:spLocks noGrp="1"/>
          </p:cNvSpPr>
          <p:nvPr>
            <p:ph type="body" sz="quarter" idx="16" hasCustomPrompt="1"/>
          </p:nvPr>
        </p:nvSpPr>
        <p:spPr>
          <a:xfrm>
            <a:off x="265234" y="764717"/>
            <a:ext cx="8573538" cy="282575"/>
          </a:xfrm>
        </p:spPr>
        <p:txBody>
          <a:bodyPr lIns="108000" tIns="72000" bIns="0" anchor="t">
            <a:noAutofit/>
          </a:bodyPr>
          <a:lstStyle>
            <a:lvl1pPr marL="0" indent="0">
              <a:buNone/>
              <a:defRPr sz="1292" b="1">
                <a:solidFill>
                  <a:srgbClr val="007A6B"/>
                </a:solidFill>
                <a:latin typeface="メイリオ" panose="020B0604030504040204" pitchFamily="50" charset="-128"/>
                <a:ea typeface="メイリオ" panose="020B0604030504040204" pitchFamily="50" charset="-128"/>
              </a:defRPr>
            </a:lvl1pPr>
          </a:lstStyle>
          <a:p>
            <a:pPr lvl="0"/>
            <a:r>
              <a:rPr kumimoji="1" lang="ja-JP" altLang="en-US"/>
              <a:t>事業のポイントを簡潔に記載</a:t>
            </a:r>
          </a:p>
        </p:txBody>
      </p:sp>
      <p:sp>
        <p:nvSpPr>
          <p:cNvPr id="46" name="テキスト プレースホルダー 37"/>
          <p:cNvSpPr>
            <a:spLocks noGrp="1"/>
          </p:cNvSpPr>
          <p:nvPr>
            <p:ph type="body" sz="quarter" idx="20" hasCustomPrompt="1"/>
          </p:nvPr>
        </p:nvSpPr>
        <p:spPr>
          <a:xfrm>
            <a:off x="1248366" y="5793828"/>
            <a:ext cx="3679863" cy="280263"/>
          </a:xfrm>
        </p:spPr>
        <p:txBody>
          <a:bodyPr lIns="90000" tIns="36000" rIns="90000" bIns="36000" anchor="ctr">
            <a:normAutofit/>
          </a:bodyPr>
          <a:lstStyle>
            <a:lvl1pPr marL="0" marR="0" indent="0" algn="l" defTabSz="844088" rtl="0" eaLnBrk="1" fontAlgn="auto" latinLnBrk="0" hangingPunct="1">
              <a:lnSpc>
                <a:spcPct val="120000"/>
              </a:lnSpc>
              <a:spcBef>
                <a:spcPts val="0"/>
              </a:spcBef>
              <a:spcAft>
                <a:spcPts val="0"/>
              </a:spcAft>
              <a:buClrTx/>
              <a:buSzTx/>
              <a:buFont typeface="Wingdings" panose="05000000000000000000" pitchFamily="2" charset="2"/>
              <a:buNone/>
              <a:tabLst/>
              <a:defRPr sz="1108">
                <a:solidFill>
                  <a:schemeClr val="tx1"/>
                </a:solidFill>
                <a:latin typeface="メイリオ" panose="020B0604030504040204" pitchFamily="50" charset="-128"/>
                <a:ea typeface="メイリオ" panose="020B0604030504040204" pitchFamily="50" charset="-128"/>
              </a:defRPr>
            </a:lvl1pPr>
          </a:lstStyle>
          <a:p>
            <a:pPr marL="0" marR="0" lvl="0" indent="0" algn="l" defTabSz="844088"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a:t>橙色の吹出しに示した選択肢の中から選択して記載</a:t>
            </a:r>
            <a:endParaRPr kumimoji="1" lang="en-US" altLang="ja-JP"/>
          </a:p>
        </p:txBody>
      </p:sp>
      <p:sp>
        <p:nvSpPr>
          <p:cNvPr id="47" name="テキスト プレースホルダー 37"/>
          <p:cNvSpPr>
            <a:spLocks noGrp="1"/>
          </p:cNvSpPr>
          <p:nvPr>
            <p:ph type="body" sz="quarter" idx="21" hasCustomPrompt="1"/>
          </p:nvPr>
        </p:nvSpPr>
        <p:spPr>
          <a:xfrm>
            <a:off x="1248366" y="6084165"/>
            <a:ext cx="3680911" cy="280940"/>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108">
                <a:solidFill>
                  <a:schemeClr val="tx1"/>
                </a:solidFill>
                <a:latin typeface="メイリオ" panose="020B0604030504040204" pitchFamily="50" charset="-128"/>
                <a:ea typeface="メイリオ" panose="020B0604030504040204" pitchFamily="50" charset="-128"/>
              </a:defRPr>
            </a:lvl1pPr>
          </a:lstStyle>
          <a:p>
            <a:pPr lvl="0"/>
            <a:r>
              <a:rPr kumimoji="1" lang="ja-JP" altLang="en-US"/>
              <a:t>□□○年度～令和○年度（予定）　と記載</a:t>
            </a:r>
          </a:p>
        </p:txBody>
      </p:sp>
      <p:sp>
        <p:nvSpPr>
          <p:cNvPr id="18" name="テキスト ボックス 17"/>
          <p:cNvSpPr txBox="1"/>
          <p:nvPr userDrawn="1"/>
        </p:nvSpPr>
        <p:spPr>
          <a:xfrm>
            <a:off x="252046" y="6086137"/>
            <a:ext cx="999605" cy="243199"/>
          </a:xfrm>
          <a:prstGeom prst="rect">
            <a:avLst/>
          </a:prstGeom>
          <a:noFill/>
        </p:spPr>
        <p:txBody>
          <a:bodyPr wrap="square" lIns="83077" tIns="33231" rIns="83077" bIns="33231" rtlCol="0">
            <a:spAutoFit/>
          </a:bodyPr>
          <a:lstStyle/>
          <a:p>
            <a:r>
              <a:rPr kumimoji="1" lang="ja-JP" altLang="en-US" sz="1108"/>
              <a:t>■実施期間</a:t>
            </a:r>
          </a:p>
        </p:txBody>
      </p:sp>
      <p:sp>
        <p:nvSpPr>
          <p:cNvPr id="50" name="テキスト ボックス 49"/>
          <p:cNvSpPr txBox="1"/>
          <p:nvPr userDrawn="1"/>
        </p:nvSpPr>
        <p:spPr>
          <a:xfrm>
            <a:off x="252046" y="5551192"/>
            <a:ext cx="963326" cy="243199"/>
          </a:xfrm>
          <a:prstGeom prst="rect">
            <a:avLst/>
          </a:prstGeom>
          <a:noFill/>
        </p:spPr>
        <p:txBody>
          <a:bodyPr wrap="square" lIns="83077" tIns="33231" rIns="83077" bIns="33231" rtlCol="0" anchor="ctr">
            <a:spAutoFit/>
          </a:bodyPr>
          <a:lstStyle/>
          <a:p>
            <a:r>
              <a:rPr kumimoji="1" lang="ja-JP" altLang="en-US" sz="1108"/>
              <a:t>■事業形態</a:t>
            </a:r>
          </a:p>
        </p:txBody>
      </p:sp>
      <p:sp>
        <p:nvSpPr>
          <p:cNvPr id="56" name="テキスト プレースホルダー 37"/>
          <p:cNvSpPr>
            <a:spLocks noGrp="1"/>
          </p:cNvSpPr>
          <p:nvPr>
            <p:ph type="body" sz="quarter" idx="22" hasCustomPrompt="1"/>
          </p:nvPr>
        </p:nvSpPr>
        <p:spPr>
          <a:xfrm>
            <a:off x="1115794" y="6408533"/>
            <a:ext cx="7692479" cy="291046"/>
          </a:xfrm>
        </p:spPr>
        <p:txBody>
          <a:bodyPr tIns="72000" anchor="ctr">
            <a:normAutofit/>
          </a:bodyPr>
          <a:lstStyle>
            <a:lvl1pPr marL="0" indent="0" algn="l">
              <a:lnSpc>
                <a:spcPct val="120000"/>
              </a:lnSpc>
              <a:spcBef>
                <a:spcPts val="0"/>
              </a:spcBef>
              <a:buFont typeface="Arial" panose="020B0604020202020204" pitchFamily="34" charset="0"/>
              <a:buNone/>
              <a:defRPr sz="1108" b="1">
                <a:solidFill>
                  <a:schemeClr val="bg1"/>
                </a:solidFill>
                <a:latin typeface="メイリオ" panose="020B0604030504040204" pitchFamily="50" charset="-128"/>
                <a:ea typeface="メイリオ" panose="020B0604030504040204" pitchFamily="50" charset="-128"/>
              </a:defRPr>
            </a:lvl1pPr>
          </a:lstStyle>
          <a:p>
            <a:pPr lvl="0"/>
            <a:r>
              <a:rPr kumimoji="1" lang="ja-JP" altLang="en-US"/>
              <a:t>問合せ先を記載</a:t>
            </a:r>
            <a:endParaRPr kumimoji="1" lang="en-US" altLang="ja-JP"/>
          </a:p>
        </p:txBody>
      </p:sp>
      <p:sp>
        <p:nvSpPr>
          <p:cNvPr id="65" name="テキスト プレースホルダー 37"/>
          <p:cNvSpPr>
            <a:spLocks noGrp="1"/>
          </p:cNvSpPr>
          <p:nvPr>
            <p:ph type="body" sz="quarter" idx="23" hasCustomPrompt="1"/>
          </p:nvPr>
        </p:nvSpPr>
        <p:spPr>
          <a:xfrm>
            <a:off x="252045" y="5786213"/>
            <a:ext cx="987668" cy="295816"/>
          </a:xfrm>
        </p:spPr>
        <p:txBody>
          <a:bodyPr tIns="36000" bIns="36000" anchor="ctr">
            <a:normAutofit/>
          </a:bodyPr>
          <a:lstStyle>
            <a:lvl1pPr marL="0" indent="0">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■選択</a:t>
            </a:r>
            <a:endParaRPr kumimoji="1" lang="en-US" altLang="ja-JP"/>
          </a:p>
        </p:txBody>
      </p:sp>
      <p:sp>
        <p:nvSpPr>
          <p:cNvPr id="2" name="テキスト ボックス 1">
            <a:extLst>
              <a:ext uri="{FF2B5EF4-FFF2-40B4-BE49-F238E27FC236}">
                <a16:creationId xmlns:a16="http://schemas.microsoft.com/office/drawing/2014/main" id="{153A1D86-7EE0-7A6C-5350-2BBBC646298F}"/>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28033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219176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233835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76129"/>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848880"/>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105096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115429"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45855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57350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説明用スライド">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F905B58-8C5D-2B52-4BBE-A04A944C8D38}"/>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70150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387209A-D4E0-1DC0-6859-4A1C56757EB6}"/>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AF7A4D62-C47F-4A08-DBFF-E2B25F24F92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3899A0A7-C192-3EF8-B781-9E546B3F9330}"/>
              </a:ext>
            </a:extLst>
          </p:cNvPr>
          <p:cNvSpPr>
            <a:spLocks noGrp="1"/>
          </p:cNvSpPr>
          <p:nvPr>
            <p:ph type="sldNum" sz="quarter" idx="12"/>
          </p:nvPr>
        </p:nvSpPr>
        <p:spPr/>
        <p:txBody>
          <a:bodyPr/>
          <a:lstStyle>
            <a:lvl1pPr>
              <a:defRPr/>
            </a:lvl1pPr>
          </a:lstStyle>
          <a:p>
            <a:pPr>
              <a:defRPr/>
            </a:pPr>
            <a:fld id="{ADD4B329-B6C9-426D-8398-9FCF1FB49CFD}" type="slidenum">
              <a:rPr lang="ja-JP" altLang="en-US"/>
              <a:pPr>
                <a:defRPr/>
              </a:pPr>
              <a:t>‹#›</a:t>
            </a:fld>
            <a:endParaRPr lang="ja-JP" altLang="en-US"/>
          </a:p>
        </p:txBody>
      </p:sp>
    </p:spTree>
    <p:extLst>
      <p:ext uri="{BB962C8B-B14F-4D97-AF65-F5344CB8AC3E}">
        <p14:creationId xmlns:p14="http://schemas.microsoft.com/office/powerpoint/2010/main" val="102968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endParaRPr kumimoji="1" lang="ja-JP" altLang="en-US"/>
          </a:p>
        </p:txBody>
      </p:sp>
    </p:spTree>
    <p:extLst>
      <p:ext uri="{BB962C8B-B14F-4D97-AF65-F5344CB8AC3E}">
        <p14:creationId xmlns:p14="http://schemas.microsoft.com/office/powerpoint/2010/main" val="34277071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7"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4"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8B5D307-2DF0-27D1-ADFB-B4D173670CC1}"/>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9F1D288F-8B67-0F72-E105-1E7FBBEDC50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323BDE6-6889-6489-32E2-057D36F79E12}"/>
              </a:ext>
            </a:extLst>
          </p:cNvPr>
          <p:cNvSpPr>
            <a:spLocks noGrp="1"/>
          </p:cNvSpPr>
          <p:nvPr>
            <p:ph type="sldNum" sz="quarter" idx="12"/>
          </p:nvPr>
        </p:nvSpPr>
        <p:spPr/>
        <p:txBody>
          <a:bodyPr/>
          <a:lstStyle>
            <a:lvl1pPr>
              <a:defRPr/>
            </a:lvl1pPr>
          </a:lstStyle>
          <a:p>
            <a:pPr>
              <a:defRPr/>
            </a:pPr>
            <a:fld id="{CDC6757E-8B18-407D-A7DD-9146AB73E2C9}" type="slidenum">
              <a:rPr lang="ja-JP" altLang="en-US"/>
              <a:pPr>
                <a:defRPr/>
              </a:pPr>
              <a:t>‹#›</a:t>
            </a:fld>
            <a:endParaRPr lang="ja-JP" altLang="en-US"/>
          </a:p>
        </p:txBody>
      </p:sp>
    </p:spTree>
    <p:extLst>
      <p:ext uri="{BB962C8B-B14F-4D97-AF65-F5344CB8AC3E}">
        <p14:creationId xmlns:p14="http://schemas.microsoft.com/office/powerpoint/2010/main" val="4243184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D01C6D-80EB-490D-8A1D-E86D9EEBEE2C}" type="slidenum">
              <a:rPr kumimoji="1" lang="ja-JP" altLang="en-US" smtClean="0"/>
              <a:t>‹#›</a:t>
            </a:fld>
            <a:endParaRPr kumimoji="1" lang="ja-JP" altLang="en-US"/>
          </a:p>
        </p:txBody>
      </p:sp>
    </p:spTree>
    <p:extLst>
      <p:ext uri="{BB962C8B-B14F-4D97-AF65-F5344CB8AC3E}">
        <p14:creationId xmlns:p14="http://schemas.microsoft.com/office/powerpoint/2010/main" val="31304418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260648"/>
            <a:ext cx="8042776" cy="553040"/>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60974" y="531418"/>
            <a:ext cx="248626" cy="325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87003" y="223324"/>
            <a:ext cx="478971" cy="622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1"/>
            <a:ext cx="659624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2" name="テキスト ボックス 1">
            <a:extLst>
              <a:ext uri="{FF2B5EF4-FFF2-40B4-BE49-F238E27FC236}">
                <a16:creationId xmlns:a16="http://schemas.microsoft.com/office/drawing/2014/main" id="{2F905B58-8C5D-2B52-4BBE-A04A944C8D38}"/>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630275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100900" y="5715294"/>
            <a:ext cx="5024571"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34657" y="1359896"/>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8" y="2714141"/>
            <a:ext cx="7374503"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84748" y="2714140"/>
            <a:ext cx="7389220" cy="914439"/>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84748" y="3763721"/>
            <a:ext cx="7389220" cy="391903"/>
          </a:xfrm>
          <a:prstGeom prst="rect">
            <a:avLst/>
          </a:prstGeom>
        </p:spPr>
        <p:txBody>
          <a:bodyPr lIns="0" tIns="0" rIns="0" bIns="0" anchor="ctr" anchorCtr="0"/>
          <a:lstStyle>
            <a:lvl1pPr>
              <a:defRPr sz="171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039937" y="4931489"/>
            <a:ext cx="3078842"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039937" y="5192757"/>
            <a:ext cx="3078842" cy="261268"/>
          </a:xfrm>
          <a:prstGeom prst="rect">
            <a:avLst/>
          </a:prstGeom>
        </p:spPr>
        <p:txBody>
          <a:bodyPr lIns="0" tIns="0" rIns="0" bIns="0" anchor="ctr" anchorCtr="0"/>
          <a:lstStyle>
            <a:lvl1pPr>
              <a:defRPr sz="1539"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153854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3079"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42"/>
              </a:spcBef>
              <a:buFontTx/>
            </a:pPr>
            <a:r>
              <a:rPr kumimoji="1" lang="ja-JP" altLang="en-US"/>
              <a:t>中扉タイトル</a:t>
            </a:r>
          </a:p>
        </p:txBody>
      </p:sp>
      <p:sp>
        <p:nvSpPr>
          <p:cNvPr id="2" name="テキスト ボックス 1">
            <a:extLst>
              <a:ext uri="{FF2B5EF4-FFF2-40B4-BE49-F238E27FC236}">
                <a16:creationId xmlns:a16="http://schemas.microsoft.com/office/drawing/2014/main" id="{1132E53A-6687-CE43-ED6D-F82E14A9F7EE}"/>
              </a:ext>
            </a:extLst>
          </p:cNvPr>
          <p:cNvSpPr txBox="1"/>
          <p:nvPr userDrawn="1"/>
        </p:nvSpPr>
        <p:spPr>
          <a:xfrm>
            <a:off x="8712962" y="4827"/>
            <a:ext cx="307884" cy="326585"/>
          </a:xfrm>
          <a:prstGeom prst="rect">
            <a:avLst/>
          </a:prstGeom>
          <a:noFill/>
        </p:spPr>
        <p:txBody>
          <a:bodyPr wrap="none" lIns="0" tIns="0" rIns="0" bIns="0" rtlCol="0" anchor="b" anchorCtr="0">
            <a:noAutofit/>
          </a:bodyPr>
          <a:lstStyle/>
          <a:p>
            <a:pPr algn="ctr"/>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5C7DE1F0-A471-AFE9-465B-FF66109C0623}"/>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229027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95717" y="196674"/>
            <a:ext cx="8914981"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553458" y="1140528"/>
            <a:ext cx="0" cy="5532358"/>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559561" y="1620608"/>
            <a:ext cx="7389220" cy="4572197"/>
          </a:xfrm>
          <a:prstGeom prst="rect">
            <a:avLst/>
          </a:prstGeom>
        </p:spPr>
        <p:txBody>
          <a:bodyPr lIns="360000" tIns="0" rIns="0" bIns="0"/>
          <a:lstStyle>
            <a:lvl1pPr marL="635371" indent="-635371" algn="l">
              <a:lnSpc>
                <a:spcPct val="100000"/>
              </a:lnSpc>
              <a:spcBef>
                <a:spcPts val="855"/>
              </a:spcBef>
              <a:spcAft>
                <a:spcPts val="0"/>
              </a:spcAft>
              <a:buClr>
                <a:schemeClr val="bg2"/>
              </a:buClr>
              <a:buFont typeface="+mj-lt"/>
              <a:buAutoNum type="arabicPeriod"/>
              <a:defRPr sz="3421"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39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29868937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7"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39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38484" y="1007807"/>
            <a:ext cx="8867033" cy="59031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71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20268886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38484" y="29271"/>
            <a:ext cx="7943412" cy="228610"/>
          </a:xfrm>
          <a:prstGeom prst="rect">
            <a:avLst/>
          </a:prstGeom>
        </p:spPr>
        <p:txBody>
          <a:bodyPr lIns="0" tIns="0" rIns="0" bIns="0" anchor="ctr" anchorCtr="0"/>
          <a:lstStyle>
            <a:lvl1pPr algn="l">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95717" y="196674"/>
            <a:ext cx="8914981"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39"/>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38484" y="486491"/>
            <a:ext cx="7943412" cy="359244"/>
          </a:xfrm>
          <a:prstGeom prst="rect">
            <a:avLst/>
          </a:prstGeom>
        </p:spPr>
        <p:txBody>
          <a:bodyPr lIns="252000" tIns="0" rIns="0" bIns="0" anchor="ctr" anchorCtr="0"/>
          <a:lstStyle>
            <a:lvl1pPr algn="l">
              <a:defRPr sz="2052"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38484" y="257881"/>
            <a:ext cx="7943412" cy="228610"/>
          </a:xfrm>
          <a:prstGeom prst="rect">
            <a:avLst/>
          </a:prstGeom>
        </p:spPr>
        <p:txBody>
          <a:bodyPr lIns="252000" tIns="0" rIns="0" bIns="0" anchor="ctr" anchorCtr="0"/>
          <a:lstStyle>
            <a:lvl1pPr algn="l">
              <a:defRPr sz="1197"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38484" y="1007807"/>
            <a:ext cx="8867033" cy="59031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71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8461393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38484" y="172143"/>
            <a:ext cx="8312873" cy="293927"/>
          </a:xfrm>
          <a:prstGeom prst="rect">
            <a:avLst/>
          </a:prstGeom>
        </p:spPr>
        <p:txBody>
          <a:bodyPr lIns="72000" tIns="36000" rIns="0" bIns="0" anchor="ctr" anchorCtr="0"/>
          <a:lstStyle>
            <a:lvl1pPr algn="l">
              <a:defRPr sz="1539"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38484" y="531388"/>
            <a:ext cx="8867064" cy="438679"/>
          </a:xfrm>
          <a:prstGeom prst="rect">
            <a:avLst/>
          </a:prstGeom>
          <a:ln w="19050">
            <a:solidFill>
              <a:schemeClr val="tx2"/>
            </a:solidFill>
          </a:ln>
        </p:spPr>
        <p:txBody>
          <a:bodyPr lIns="144000" tIns="144000" rIns="144000" bIns="108000" anchor="t" anchorCtr="0">
            <a:spAutoFit/>
          </a:bodyPr>
          <a:lstStyle>
            <a:lvl1pPr marL="162916" indent="-162916" algn="l">
              <a:lnSpc>
                <a:spcPct val="100000"/>
              </a:lnSpc>
              <a:spcBef>
                <a:spcPts val="513"/>
              </a:spcBef>
              <a:buFont typeface="Wingdings" panose="05000000000000000000" pitchFamily="2" charset="2"/>
              <a:buChar char="n"/>
              <a:defRPr sz="1197"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53419" y="456664"/>
            <a:ext cx="8836276"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671754" y="137950"/>
            <a:ext cx="340331"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8712962" y="640078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86974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38484" y="172143"/>
            <a:ext cx="8479092" cy="293927"/>
          </a:xfrm>
          <a:prstGeom prst="rect">
            <a:avLst/>
          </a:prstGeom>
        </p:spPr>
        <p:txBody>
          <a:bodyPr lIns="72000" tIns="36000" rIns="0" bIns="0" anchor="ctr" anchorCtr="0"/>
          <a:lstStyle>
            <a:lvl1pPr algn="l">
              <a:defRPr sz="1539"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484" y="6368678"/>
            <a:ext cx="8867033"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45739" y="6368678"/>
            <a:ext cx="995709" cy="326585"/>
          </a:xfrm>
          <a:prstGeom prst="rect">
            <a:avLst/>
          </a:prstGeom>
          <a:noFill/>
        </p:spPr>
        <p:txBody>
          <a:bodyPr wrap="square" lIns="92365" tIns="0" rIns="0" bIns="0" rtlCol="0" anchor="ctr">
            <a:noAutofit/>
          </a:bodyPr>
          <a:lstStyle/>
          <a:p>
            <a:r>
              <a:rPr lang="ja-JP" altLang="en-US" sz="1026"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36131" y="2173436"/>
            <a:ext cx="4635551"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2. </a:t>
            </a:r>
            <a:r>
              <a:rPr lang="ja-JP" altLang="en-US" sz="1292"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221998" y="5458321"/>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38484" y="2432672"/>
            <a:ext cx="4633198"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112400" y="1236259"/>
            <a:ext cx="8141356" cy="653171"/>
          </a:xfrm>
        </p:spPr>
        <p:txBody>
          <a:bodyPr lIns="108000" tIns="36000" rIns="0" bIns="0" anchor="t" anchorCtr="0">
            <a:noAutofit/>
          </a:bodyPr>
          <a:lstStyle>
            <a:lvl1pPr marL="211002" indent="-211002" algn="l">
              <a:lnSpc>
                <a:spcPct val="120000"/>
              </a:lnSpc>
              <a:spcBef>
                <a:spcPts val="0"/>
              </a:spcBef>
              <a:buFont typeface="+mj-ea"/>
              <a:buAutoNum type="circleNumDbPlain"/>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1123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38484" y="1399552"/>
            <a:ext cx="973915" cy="326585"/>
          </a:xfrm>
          <a:prstGeom prst="rect">
            <a:avLst/>
          </a:prstGeom>
          <a:noFill/>
        </p:spPr>
        <p:txBody>
          <a:bodyPr wrap="square" lIns="0" tIns="0" rIns="0" bIns="0" rtlCol="0" anchor="ctr">
            <a:noAutofit/>
          </a:bodyPr>
          <a:lstStyle/>
          <a:p>
            <a:r>
              <a:rPr lang="en-US" altLang="ja-JP" sz="1292" b="1">
                <a:solidFill>
                  <a:schemeClr val="bg2"/>
                </a:solidFill>
                <a:latin typeface="Meiryo UI" panose="020B0604030504040204" pitchFamily="50" charset="-128"/>
                <a:ea typeface="Meiryo UI" panose="020B0604030504040204" pitchFamily="50" charset="-128"/>
              </a:rPr>
              <a:t>1. </a:t>
            </a:r>
            <a:r>
              <a:rPr lang="ja-JP" altLang="en-US" sz="1292"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043470" y="6368678"/>
            <a:ext cx="7943412" cy="326585"/>
          </a:xfrm>
        </p:spPr>
        <p:txBody>
          <a:bodyPr lIns="0" tIns="18000" rIns="108000" bIns="0" anchor="ctr">
            <a:noAutofit/>
          </a:bodyPr>
          <a:lstStyle>
            <a:lvl1pPr marL="0" indent="0" algn="l">
              <a:buNone/>
              <a:defRPr sz="1026"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373102" y="5458321"/>
            <a:ext cx="831287"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221998" y="5717548"/>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221998" y="5976775"/>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373102" y="5976775"/>
            <a:ext cx="831287" cy="228610"/>
          </a:xfrm>
          <a:prstGeom prst="rect">
            <a:avLst/>
          </a:prstGeom>
          <a:noFill/>
        </p:spPr>
        <p:txBody>
          <a:bodyPr wrap="none" lIns="0" tIns="0" rIns="0" bIns="0" rtlCol="0" anchor="ctr">
            <a:noAutofit/>
          </a:bodyPr>
          <a:lstStyle/>
          <a:p>
            <a:pPr algn="dist"/>
            <a:r>
              <a:rPr lang="ja-JP" altLang="en-US" sz="1107">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36131" y="447259"/>
            <a:ext cx="8853564"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36130" y="447259"/>
            <a:ext cx="8251090"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07">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38484" y="2432672"/>
            <a:ext cx="461826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137489" y="2432672"/>
            <a:ext cx="3868027"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126175" y="2432672"/>
            <a:ext cx="3879341"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373101" y="5717548"/>
            <a:ext cx="831287" cy="228610"/>
          </a:xfrm>
          <a:prstGeom prst="rect">
            <a:avLst/>
          </a:prstGeom>
          <a:noFill/>
        </p:spPr>
        <p:txBody>
          <a:bodyPr wrap="none" lIns="0" tIns="0" rIns="0" bIns="0" rtlCol="0" anchor="ctr">
            <a:noAutofit/>
          </a:bodyPr>
          <a:lstStyle/>
          <a:p>
            <a:pPr algn="dist" defTabSz="153413">
              <a:tabLst/>
            </a:pPr>
            <a:r>
              <a:rPr lang="ja-JP" altLang="en-US" sz="1107">
                <a:solidFill>
                  <a:schemeClr val="tx1"/>
                </a:solidFill>
                <a:latin typeface="Meiryo UI" panose="020B0604030504040204" pitchFamily="50" charset="-128"/>
                <a:ea typeface="Meiryo UI"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36131" y="5113933"/>
            <a:ext cx="4789493" cy="261268"/>
          </a:xfrm>
          <a:prstGeom prst="rect">
            <a:avLst/>
          </a:prstGeom>
          <a:noFill/>
        </p:spPr>
        <p:txBody>
          <a:bodyPr wrap="square" lIns="0" tIns="0" bIns="61577" rtlCol="0" anchor="b" anchorCtr="0">
            <a:noAutofit/>
          </a:bodyPr>
          <a:lstStyle/>
          <a:p>
            <a:r>
              <a:rPr lang="en-US" altLang="ja-JP" sz="1292" b="1">
                <a:solidFill>
                  <a:schemeClr val="bg2"/>
                </a:solidFill>
                <a:latin typeface="Meiryo UI" panose="020B0604030504040204" pitchFamily="50" charset="-128"/>
                <a:ea typeface="Meiryo UI" panose="020B0604030504040204" pitchFamily="50" charset="-128"/>
              </a:rPr>
              <a:t>3. </a:t>
            </a:r>
            <a:r>
              <a:rPr lang="ja-JP" altLang="en-US" sz="1292"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53419" y="5375201"/>
            <a:ext cx="477220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8483" y="808024"/>
            <a:ext cx="8867031"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38484" y="808023"/>
            <a:ext cx="8851209" cy="326585"/>
          </a:xfrm>
        </p:spPr>
        <p:txBody>
          <a:bodyPr lIns="108000" tIns="36000" rIns="108000" bIns="0" anchor="ctr">
            <a:noAutofit/>
          </a:bodyPr>
          <a:lstStyle>
            <a:lvl1pPr marL="0" indent="0" algn="l">
              <a:buNone/>
              <a:defRPr sz="1197"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387219" y="132843"/>
            <a:ext cx="620651"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353009" y="2173436"/>
            <a:ext cx="3633033" cy="261268"/>
          </a:xfrm>
        </p:spPr>
        <p:txBody>
          <a:bodyPr lIns="0" tIns="0" rIns="0" bIns="72000" anchor="b" anchorCtr="0">
            <a:normAutofit/>
          </a:bodyPr>
          <a:lstStyle>
            <a:lvl1pPr marL="0" indent="0" algn="l">
              <a:buNone/>
              <a:defRPr sz="1292"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137490" y="2173436"/>
            <a:ext cx="3848552" cy="261268"/>
          </a:xfrm>
          <a:prstGeom prst="rect">
            <a:avLst/>
          </a:prstGeom>
          <a:noFill/>
        </p:spPr>
        <p:txBody>
          <a:bodyPr wrap="square" lIns="0" tIns="0" bIns="61577" rtlCol="0" anchor="b" anchorCtr="0">
            <a:noAutofit/>
          </a:bodyPr>
          <a:lstStyle/>
          <a:p>
            <a:pPr algn="l"/>
            <a:r>
              <a:rPr lang="en-US" altLang="ja-JP" sz="1292" b="1">
                <a:solidFill>
                  <a:schemeClr val="bg2"/>
                </a:solidFill>
                <a:latin typeface="Meiryo UI" panose="020B0604030504040204" pitchFamily="50" charset="-128"/>
                <a:ea typeface="Meiryo UI" panose="020B0604030504040204" pitchFamily="50" charset="-128"/>
              </a:rPr>
              <a:t>4. </a:t>
            </a:r>
          </a:p>
        </p:txBody>
      </p:sp>
    </p:spTree>
    <p:extLst>
      <p:ext uri="{BB962C8B-B14F-4D97-AF65-F5344CB8AC3E}">
        <p14:creationId xmlns:p14="http://schemas.microsoft.com/office/powerpoint/2010/main" val="282969204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22.xml" Type="http://schemas.openxmlformats.org/officeDocument/2006/relationships/slideLayout"/><Relationship Id="rId10" Target="../slideLayouts/slideLayout131.xml" Type="http://schemas.openxmlformats.org/officeDocument/2006/relationships/slideLayout"/><Relationship Id="rId11" Target="../slideLayouts/slideLayout132.xml" Type="http://schemas.openxmlformats.org/officeDocument/2006/relationships/slideLayout"/><Relationship Id="rId12" Target="../slideLayouts/slideLayout133.xml" Type="http://schemas.openxmlformats.org/officeDocument/2006/relationships/slideLayout"/><Relationship Id="rId13" Target="../slideLayouts/slideLayout134.xml" Type="http://schemas.openxmlformats.org/officeDocument/2006/relationships/slideLayout"/><Relationship Id="rId14" Target="../slideLayouts/slideLayout135.xml" Type="http://schemas.openxmlformats.org/officeDocument/2006/relationships/slideLayout"/><Relationship Id="rId15" Target="../slideLayouts/slideLayout136.xml" Type="http://schemas.openxmlformats.org/officeDocument/2006/relationships/slideLayout"/><Relationship Id="rId16" Target="../slideLayouts/slideLayout137.xml" Type="http://schemas.openxmlformats.org/officeDocument/2006/relationships/slideLayout"/><Relationship Id="rId17" Target="../slideLayouts/slideLayout138.xml" Type="http://schemas.openxmlformats.org/officeDocument/2006/relationships/slideLayout"/><Relationship Id="rId18" Target="../slideLayouts/slideLayout139.xml" Type="http://schemas.openxmlformats.org/officeDocument/2006/relationships/slideLayout"/><Relationship Id="rId19" Target="../slideLayouts/slideLayout140.xml" Type="http://schemas.openxmlformats.org/officeDocument/2006/relationships/slideLayout"/><Relationship Id="rId2" Target="../slideLayouts/slideLayout123.xml" Type="http://schemas.openxmlformats.org/officeDocument/2006/relationships/slideLayout"/><Relationship Id="rId20" Target="../slideLayouts/slideLayout141.xml" Type="http://schemas.openxmlformats.org/officeDocument/2006/relationships/slideLayout"/><Relationship Id="rId21" Target="../theme/theme10.xml" Type="http://schemas.openxmlformats.org/officeDocument/2006/relationships/theme"/><Relationship Id="rId3" Target="../slideLayouts/slideLayout124.xml" Type="http://schemas.openxmlformats.org/officeDocument/2006/relationships/slideLayout"/><Relationship Id="rId4" Target="../slideLayouts/slideLayout125.xml" Type="http://schemas.openxmlformats.org/officeDocument/2006/relationships/slideLayout"/><Relationship Id="rId5" Target="../slideLayouts/slideLayout126.xml" Type="http://schemas.openxmlformats.org/officeDocument/2006/relationships/slideLayout"/><Relationship Id="rId6" Target="../slideLayouts/slideLayout127.xml" Type="http://schemas.openxmlformats.org/officeDocument/2006/relationships/slideLayout"/><Relationship Id="rId7" Target="../slideLayouts/slideLayout128.xml" Type="http://schemas.openxmlformats.org/officeDocument/2006/relationships/slideLayout"/><Relationship Id="rId8" Target="../slideLayouts/slideLayout129.xml" Type="http://schemas.openxmlformats.org/officeDocument/2006/relationships/slideLayout"/><Relationship Id="rId9" Target="../slideLayouts/slideLayout130.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42.xml" Type="http://schemas.openxmlformats.org/officeDocument/2006/relationships/slideLayout"/><Relationship Id="rId10" Target="../slideLayouts/slideLayout151.xml" Type="http://schemas.openxmlformats.org/officeDocument/2006/relationships/slideLayout"/><Relationship Id="rId11" Target="../theme/theme11.xml" Type="http://schemas.openxmlformats.org/officeDocument/2006/relationships/theme"/><Relationship Id="rId2" Target="../slideLayouts/slideLayout143.xml" Type="http://schemas.openxmlformats.org/officeDocument/2006/relationships/slideLayout"/><Relationship Id="rId3" Target="../slideLayouts/slideLayout144.xml" Type="http://schemas.openxmlformats.org/officeDocument/2006/relationships/slideLayout"/><Relationship Id="rId4" Target="../slideLayouts/slideLayout145.xml" Type="http://schemas.openxmlformats.org/officeDocument/2006/relationships/slideLayout"/><Relationship Id="rId5" Target="../slideLayouts/slideLayout146.xml" Type="http://schemas.openxmlformats.org/officeDocument/2006/relationships/slideLayout"/><Relationship Id="rId6" Target="../slideLayouts/slideLayout147.xml" Type="http://schemas.openxmlformats.org/officeDocument/2006/relationships/slideLayout"/><Relationship Id="rId7" Target="../slideLayouts/slideLayout148.xml" Type="http://schemas.openxmlformats.org/officeDocument/2006/relationships/slideLayout"/><Relationship Id="rId8" Target="../slideLayouts/slideLayout149.xml" Type="http://schemas.openxmlformats.org/officeDocument/2006/relationships/slideLayout"/><Relationship Id="rId9" Target="../slideLayouts/slideLayout150.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52.xml" Type="http://schemas.openxmlformats.org/officeDocument/2006/relationships/slideLayout"/><Relationship Id="rId2" Target="../slideLayouts/slideLayout153.xml" Type="http://schemas.openxmlformats.org/officeDocument/2006/relationships/slideLayout"/><Relationship Id="rId3" Target="../slideLayouts/slideLayout154.xml" Type="http://schemas.openxmlformats.org/officeDocument/2006/relationships/slideLayout"/><Relationship Id="rId4" Target="../slideLayouts/slideLayout155.xml" Type="http://schemas.openxmlformats.org/officeDocument/2006/relationships/slideLayout"/><Relationship Id="rId5" Target="../slideLayouts/slideLayout156.xml" Type="http://schemas.openxmlformats.org/officeDocument/2006/relationships/slideLayout"/><Relationship Id="rId6" Target="../slideLayouts/slideLayout157.xml" Type="http://schemas.openxmlformats.org/officeDocument/2006/relationships/slideLayout"/><Relationship Id="rId7" Target="../slideLayouts/slideLayout158.xml" Type="http://schemas.openxmlformats.org/officeDocument/2006/relationships/slideLayout"/><Relationship Id="rId8" Target="../slideLayouts/slideLayout159.xml" Type="http://schemas.openxmlformats.org/officeDocument/2006/relationships/slideLayout"/><Relationship Id="rId9" Target="../theme/theme12.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32.xml" Type="http://schemas.openxmlformats.org/officeDocument/2006/relationships/slideLayout"/><Relationship Id="rId2" Target="../slideLayouts/slideLayout33.xml" Type="http://schemas.openxmlformats.org/officeDocument/2006/relationships/slideLayout"/><Relationship Id="rId3" Target="../slideLayouts/slideLayout34.xml" Type="http://schemas.openxmlformats.org/officeDocument/2006/relationships/slideLayout"/><Relationship Id="rId4" Target="../slideLayouts/slideLayout35.xml" Type="http://schemas.openxmlformats.org/officeDocument/2006/relationships/slideLayout"/><Relationship Id="rId5" Target="../slideLayouts/slideLayout36.xml" Type="http://schemas.openxmlformats.org/officeDocument/2006/relationships/slideLayout"/><Relationship Id="rId6" Target="../slideLayouts/slideLayout37.xml" Type="http://schemas.openxmlformats.org/officeDocument/2006/relationships/slideLayout"/><Relationship Id="rId7" Target="../slideLayouts/slideLayout38.xml" Type="http://schemas.openxmlformats.org/officeDocument/2006/relationships/slideLayout"/><Relationship Id="rId8"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39.xml" Type="http://schemas.openxmlformats.org/officeDocument/2006/relationships/slideLayout"/><Relationship Id="rId2" Target="../slideLayouts/slideLayout40.xml" Type="http://schemas.openxmlformats.org/officeDocument/2006/relationships/slideLayout"/><Relationship Id="rId3" Target="../slideLayouts/slideLayout41.xml" Type="http://schemas.openxmlformats.org/officeDocument/2006/relationships/slideLayout"/><Relationship Id="rId4" Target="../slideLayouts/slideLayout42.xml" Type="http://schemas.openxmlformats.org/officeDocument/2006/relationships/slideLayout"/><Relationship Id="rId5" Target="../slideLayouts/slideLayout43.xml" Type="http://schemas.openxmlformats.org/officeDocument/2006/relationships/slideLayout"/><Relationship Id="rId6" Target="../slideLayouts/slideLayout44.xml" Type="http://schemas.openxmlformats.org/officeDocument/2006/relationships/slideLayout"/><Relationship Id="rId7" Target="../slideLayouts/slideLayout45.xml" Type="http://schemas.openxmlformats.org/officeDocument/2006/relationships/slideLayout"/><Relationship Id="rId8" Target="../slideLayouts/slideLayout46.xml" Type="http://schemas.openxmlformats.org/officeDocument/2006/relationships/slideLayout"/><Relationship Id="rId9"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47.xml" Type="http://schemas.openxmlformats.org/officeDocument/2006/relationships/slideLayout"/><Relationship Id="rId10" Target="../slideLayouts/slideLayout56.xml" Type="http://schemas.openxmlformats.org/officeDocument/2006/relationships/slideLayout"/><Relationship Id="rId11" Target="../slideLayouts/slideLayout57.xml" Type="http://schemas.openxmlformats.org/officeDocument/2006/relationships/slideLayout"/><Relationship Id="rId12" Target="../theme/theme6.xml" Type="http://schemas.openxmlformats.org/officeDocument/2006/relationships/theme"/><Relationship Id="rId2" Target="../slideLayouts/slideLayout48.xml" Type="http://schemas.openxmlformats.org/officeDocument/2006/relationships/slideLayout"/><Relationship Id="rId3" Target="../slideLayouts/slideLayout49.xml" Type="http://schemas.openxmlformats.org/officeDocument/2006/relationships/slideLayout"/><Relationship Id="rId4" Target="../slideLayouts/slideLayout50.xml" Type="http://schemas.openxmlformats.org/officeDocument/2006/relationships/slideLayout"/><Relationship Id="rId5" Target="../slideLayouts/slideLayout51.xml" Type="http://schemas.openxmlformats.org/officeDocument/2006/relationships/slideLayout"/><Relationship Id="rId6" Target="../slideLayouts/slideLayout52.xml" Type="http://schemas.openxmlformats.org/officeDocument/2006/relationships/slideLayout"/><Relationship Id="rId7" Target="../slideLayouts/slideLayout53.xml" Type="http://schemas.openxmlformats.org/officeDocument/2006/relationships/slideLayout"/><Relationship Id="rId8" Target="../slideLayouts/slideLayout54.xml" Type="http://schemas.openxmlformats.org/officeDocument/2006/relationships/slideLayout"/><Relationship Id="rId9" Target="../slideLayouts/slideLayout5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58.xml" Type="http://schemas.openxmlformats.org/officeDocument/2006/relationships/slideLayout"/><Relationship Id="rId2" Target="../slideLayouts/slideLayout59.xml" Type="http://schemas.openxmlformats.org/officeDocument/2006/relationships/slideLayout"/><Relationship Id="rId3" Target="../slideLayouts/slideLayout60.xml" Type="http://schemas.openxmlformats.org/officeDocument/2006/relationships/slideLayout"/><Relationship Id="rId4" Target="../slideLayouts/slideLayout61.xml" Type="http://schemas.openxmlformats.org/officeDocument/2006/relationships/slideLayout"/><Relationship Id="rId5" Target="../slideLayouts/slideLayout62.xml" Type="http://schemas.openxmlformats.org/officeDocument/2006/relationships/slideLayout"/><Relationship Id="rId6" Target="../slideLayouts/slideLayout63.xml" Type="http://schemas.openxmlformats.org/officeDocument/2006/relationships/slideLayout"/><Relationship Id="rId7" Target="../slideLayouts/slideLayout64.xml" Type="http://schemas.openxmlformats.org/officeDocument/2006/relationships/slideLayout"/><Relationship Id="rId8" Target="../slideLayouts/slideLayout65.xml" Type="http://schemas.openxmlformats.org/officeDocument/2006/relationships/slideLayout"/><Relationship Id="rId9"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66.xml" Type="http://schemas.openxmlformats.org/officeDocument/2006/relationships/slideLayout"/><Relationship Id="rId10" Target="../slideLayouts/slideLayout75.xml" Type="http://schemas.openxmlformats.org/officeDocument/2006/relationships/slideLayout"/><Relationship Id="rId11" Target="../slideLayouts/slideLayout76.xml" Type="http://schemas.openxmlformats.org/officeDocument/2006/relationships/slideLayout"/><Relationship Id="rId12" Target="../slideLayouts/slideLayout77.xml" Type="http://schemas.openxmlformats.org/officeDocument/2006/relationships/slideLayout"/><Relationship Id="rId13" Target="../slideLayouts/slideLayout78.xml" Type="http://schemas.openxmlformats.org/officeDocument/2006/relationships/slideLayout"/><Relationship Id="rId14" Target="../slideLayouts/slideLayout79.xml" Type="http://schemas.openxmlformats.org/officeDocument/2006/relationships/slideLayout"/><Relationship Id="rId15" Target="../slideLayouts/slideLayout80.xml" Type="http://schemas.openxmlformats.org/officeDocument/2006/relationships/slideLayout"/><Relationship Id="rId16" Target="../slideLayouts/slideLayout81.xml" Type="http://schemas.openxmlformats.org/officeDocument/2006/relationships/slideLayout"/><Relationship Id="rId17" Target="../slideLayouts/slideLayout82.xml" Type="http://schemas.openxmlformats.org/officeDocument/2006/relationships/slideLayout"/><Relationship Id="rId18" Target="../slideLayouts/slideLayout83.xml" Type="http://schemas.openxmlformats.org/officeDocument/2006/relationships/slideLayout"/><Relationship Id="rId19" Target="../slideLayouts/slideLayout84.xml" Type="http://schemas.openxmlformats.org/officeDocument/2006/relationships/slideLayout"/><Relationship Id="rId2" Target="../slideLayouts/slideLayout67.xml" Type="http://schemas.openxmlformats.org/officeDocument/2006/relationships/slideLayout"/><Relationship Id="rId20" Target="../slideLayouts/slideLayout85.xml" Type="http://schemas.openxmlformats.org/officeDocument/2006/relationships/slideLayout"/><Relationship Id="rId21" Target="../slideLayouts/slideLayout86.xml" Type="http://schemas.openxmlformats.org/officeDocument/2006/relationships/slideLayout"/><Relationship Id="rId22" Target="../slideLayouts/slideLayout87.xml" Type="http://schemas.openxmlformats.org/officeDocument/2006/relationships/slideLayout"/><Relationship Id="rId23" Target="../slideLayouts/slideLayout88.xml" Type="http://schemas.openxmlformats.org/officeDocument/2006/relationships/slideLayout"/><Relationship Id="rId24" Target="../slideLayouts/slideLayout89.xml" Type="http://schemas.openxmlformats.org/officeDocument/2006/relationships/slideLayout"/><Relationship Id="rId25" Target="../slideLayouts/slideLayout90.xml" Type="http://schemas.openxmlformats.org/officeDocument/2006/relationships/slideLayout"/><Relationship Id="rId26" Target="../slideLayouts/slideLayout91.xml" Type="http://schemas.openxmlformats.org/officeDocument/2006/relationships/slideLayout"/><Relationship Id="rId27" Target="../slideLayouts/slideLayout92.xml" Type="http://schemas.openxmlformats.org/officeDocument/2006/relationships/slideLayout"/><Relationship Id="rId28" Target="../theme/theme8.xml" Type="http://schemas.openxmlformats.org/officeDocument/2006/relationships/theme"/><Relationship Id="rId3" Target="../slideLayouts/slideLayout68.xml" Type="http://schemas.openxmlformats.org/officeDocument/2006/relationships/slideLayout"/><Relationship Id="rId4" Target="../slideLayouts/slideLayout69.xml" Type="http://schemas.openxmlformats.org/officeDocument/2006/relationships/slideLayout"/><Relationship Id="rId5" Target="../slideLayouts/slideLayout70.xml" Type="http://schemas.openxmlformats.org/officeDocument/2006/relationships/slideLayout"/><Relationship Id="rId6" Target="../slideLayouts/slideLayout71.xml" Type="http://schemas.openxmlformats.org/officeDocument/2006/relationships/slideLayout"/><Relationship Id="rId7" Target="../slideLayouts/slideLayout72.xml" Type="http://schemas.openxmlformats.org/officeDocument/2006/relationships/slideLayout"/><Relationship Id="rId8" Target="../slideLayouts/slideLayout73.xml" Type="http://schemas.openxmlformats.org/officeDocument/2006/relationships/slideLayout"/><Relationship Id="rId9" Target="../slideLayouts/slideLayout74.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slideLayouts/slideLayout104.xml" Type="http://schemas.openxmlformats.org/officeDocument/2006/relationships/slideLayout"/><Relationship Id="rId13" Target="../slideLayouts/slideLayout105.xml" Type="http://schemas.openxmlformats.org/officeDocument/2006/relationships/slideLayout"/><Relationship Id="rId14" Target="../slideLayouts/slideLayout106.xml" Type="http://schemas.openxmlformats.org/officeDocument/2006/relationships/slideLayout"/><Relationship Id="rId15" Target="../slideLayouts/slideLayout107.xml" Type="http://schemas.openxmlformats.org/officeDocument/2006/relationships/slideLayout"/><Relationship Id="rId16" Target="../slideLayouts/slideLayout108.xml" Type="http://schemas.openxmlformats.org/officeDocument/2006/relationships/slideLayout"/><Relationship Id="rId17" Target="../slideLayouts/slideLayout109.xml" Type="http://schemas.openxmlformats.org/officeDocument/2006/relationships/slideLayout"/><Relationship Id="rId18" Target="../slideLayouts/slideLayout110.xml" Type="http://schemas.openxmlformats.org/officeDocument/2006/relationships/slideLayout"/><Relationship Id="rId19" Target="../slideLayouts/slideLayout111.xml" Type="http://schemas.openxmlformats.org/officeDocument/2006/relationships/slideLayout"/><Relationship Id="rId2" Target="../slideLayouts/slideLayout94.xml" Type="http://schemas.openxmlformats.org/officeDocument/2006/relationships/slideLayout"/><Relationship Id="rId20" Target="../slideLayouts/slideLayout112.xml" Type="http://schemas.openxmlformats.org/officeDocument/2006/relationships/slideLayout"/><Relationship Id="rId21" Target="../slideLayouts/slideLayout113.xml" Type="http://schemas.openxmlformats.org/officeDocument/2006/relationships/slideLayout"/><Relationship Id="rId22" Target="../slideLayouts/slideLayout114.xml" Type="http://schemas.openxmlformats.org/officeDocument/2006/relationships/slideLayout"/><Relationship Id="rId23" Target="../slideLayouts/slideLayout115.xml" Type="http://schemas.openxmlformats.org/officeDocument/2006/relationships/slideLayout"/><Relationship Id="rId24" Target="../slideLayouts/slideLayout116.xml" Type="http://schemas.openxmlformats.org/officeDocument/2006/relationships/slideLayout"/><Relationship Id="rId25" Target="../slideLayouts/slideLayout117.xml" Type="http://schemas.openxmlformats.org/officeDocument/2006/relationships/slideLayout"/><Relationship Id="rId26" Target="../slideLayouts/slideLayout118.xml" Type="http://schemas.openxmlformats.org/officeDocument/2006/relationships/slideLayout"/><Relationship Id="rId27" Target="../slideLayouts/slideLayout119.xml" Type="http://schemas.openxmlformats.org/officeDocument/2006/relationships/slideLayout"/><Relationship Id="rId28" Target="../slideLayouts/slideLayout120.xml" Type="http://schemas.openxmlformats.org/officeDocument/2006/relationships/slideLayout"/><Relationship Id="rId29" Target="../slideLayouts/slideLayout121.xml" Type="http://schemas.openxmlformats.org/officeDocument/2006/relationships/slideLayout"/><Relationship Id="rId3" Target="../slideLayouts/slideLayout95.xml" Type="http://schemas.openxmlformats.org/officeDocument/2006/relationships/slideLayout"/><Relationship Id="rId30" Target="../theme/theme9.xml" Type="http://schemas.openxmlformats.org/officeDocument/2006/relationships/theme"/><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352346315"/>
      </p:ext>
    </p:extLst>
  </p:cSld>
  <p:clrMap bg1="lt1" tx1="dk1" bg2="lt2" tx2="dk2" accent1="accent1" accent2="accent2" accent3="accent3" accent4="accent4" accent5="accent5" accent6="accent6" hlink="hlink" folHlink="folHlink"/>
  <p:sldLayoutIdLst>
    <p:sldLayoutId id="2147484202" r:id="rId1"/>
    <p:sldLayoutId id="2147484207" r:id="rId2"/>
    <p:sldLayoutId id="2147484205" r:id="rId3"/>
    <p:sldLayoutId id="2147484206" r:id="rId4"/>
    <p:sldLayoutId id="2147484246" r:id="rId5"/>
    <p:sldLayoutId id="2147484228" r:id="rId6"/>
    <p:sldLayoutId id="2147484242" r:id="rId7"/>
    <p:sldLayoutId id="2147484314" r:id="rId8"/>
    <p:sldLayoutId id="2147484315" r:id="rId9"/>
    <p:sldLayoutId id="2147484318" r:id="rId10"/>
    <p:sldLayoutId id="2147484319" r:id="rId11"/>
    <p:sldLayoutId id="2147484516" r:id="rId12"/>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orient="horz" pos="119" userDrawn="1">
          <p15:clr>
            <a:srgbClr val="F26B43"/>
          </p15:clr>
        </p15:guide>
        <p15:guide id="5" pos="5602" userDrawn="1">
          <p15:clr>
            <a:srgbClr val="F26B43"/>
          </p15:clr>
        </p15:guide>
        <p15:guide id="6" pos="158" userDrawn="1">
          <p15:clr>
            <a:srgbClr val="F26B43"/>
          </p15:clr>
        </p15:guide>
        <p15:guide id="7" orient="horz" pos="4201" userDrawn="1">
          <p15:clr>
            <a:srgbClr val="F26B43"/>
          </p15:clr>
        </p15:guide>
        <p15:guide id="8" orient="horz" pos="57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844576998"/>
      </p:ext>
    </p:extLst>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487" r:id="rId12"/>
    <p:sldLayoutId id="2147484488" r:id="rId13"/>
    <p:sldLayoutId id="2147484489" r:id="rId14"/>
    <p:sldLayoutId id="2147484490" r:id="rId15"/>
    <p:sldLayoutId id="2147484491" r:id="rId16"/>
    <p:sldLayoutId id="2147484492" r:id="rId17"/>
    <p:sldLayoutId id="2147484493" r:id="rId18"/>
    <p:sldLayoutId id="2147484494" r:id="rId19"/>
    <p:sldLayoutId id="2147484495" r:id="rId20"/>
  </p:sldLayoutIdLst>
  <p:hf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4" y="945838"/>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grpSp>
      </p:grpSp>
    </p:spTree>
    <p:extLst>
      <p:ext uri="{BB962C8B-B14F-4D97-AF65-F5344CB8AC3E}">
        <p14:creationId xmlns:p14="http://schemas.microsoft.com/office/powerpoint/2010/main" val="1606480627"/>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Lst>
  <p:hf hdr="0" ftr="0" dt="0"/>
  <p:txStyles>
    <p:titleStyle>
      <a:lvl1pPr algn="ctr" defTabSz="844012" rtl="0" eaLnBrk="1" latinLnBrk="0" hangingPunct="1">
        <a:lnSpc>
          <a:spcPct val="90000"/>
        </a:lnSpc>
        <a:spcBef>
          <a:spcPct val="0"/>
        </a:spcBef>
        <a:buNone/>
        <a:defRPr kumimoji="1" sz="4061" kern="1200">
          <a:solidFill>
            <a:schemeClr val="tx1"/>
          </a:solidFill>
          <a:latin typeface="+mj-lt"/>
          <a:ea typeface="+mj-ea"/>
          <a:cs typeface="+mj-cs"/>
        </a:defRPr>
      </a:lvl1pPr>
    </p:titleStyle>
    <p:bodyStyle>
      <a:lvl1pPr marL="0" indent="0" algn="ctr" defTabSz="844012" rtl="0" eaLnBrk="1" latinLnBrk="0" hangingPunct="1">
        <a:lnSpc>
          <a:spcPct val="90000"/>
        </a:lnSpc>
        <a:spcBef>
          <a:spcPts val="923"/>
        </a:spcBef>
        <a:buFontTx/>
        <a:buNone/>
        <a:defRPr kumimoji="1" sz="2584" kern="1200">
          <a:solidFill>
            <a:schemeClr val="tx1"/>
          </a:solidFill>
          <a:latin typeface="+mn-lt"/>
          <a:ea typeface="+mn-ea"/>
          <a:cs typeface="+mn-cs"/>
        </a:defRPr>
      </a:lvl1pPr>
      <a:lvl2pPr marL="0" indent="0" algn="l" defTabSz="844012" rtl="0" eaLnBrk="1" latinLnBrk="0" hangingPunct="1">
        <a:lnSpc>
          <a:spcPct val="90000"/>
        </a:lnSpc>
        <a:spcBef>
          <a:spcPts val="462"/>
        </a:spcBef>
        <a:buFontTx/>
        <a:buNone/>
        <a:defRPr kumimoji="1" sz="2215" kern="1200">
          <a:solidFill>
            <a:schemeClr val="tx1"/>
          </a:solidFill>
          <a:latin typeface="+mn-lt"/>
          <a:ea typeface="+mn-ea"/>
          <a:cs typeface="+mn-cs"/>
        </a:defRPr>
      </a:lvl2pPr>
      <a:lvl3pPr marL="0" indent="0" algn="l" defTabSz="844012" rtl="0" eaLnBrk="1" latinLnBrk="0" hangingPunct="1">
        <a:lnSpc>
          <a:spcPct val="90000"/>
        </a:lnSpc>
        <a:spcBef>
          <a:spcPts val="462"/>
        </a:spcBef>
        <a:buFontTx/>
        <a:buNone/>
        <a:defRPr kumimoji="1" sz="1846" kern="1200">
          <a:solidFill>
            <a:schemeClr val="tx1"/>
          </a:solidFill>
          <a:latin typeface="+mn-lt"/>
          <a:ea typeface="+mn-ea"/>
          <a:cs typeface="+mn-cs"/>
        </a:defRPr>
      </a:lvl3pPr>
      <a:lvl4pPr marL="0" indent="0" algn="l" defTabSz="844012" rtl="0" eaLnBrk="1" latinLnBrk="0" hangingPunct="1">
        <a:lnSpc>
          <a:spcPct val="90000"/>
        </a:lnSpc>
        <a:spcBef>
          <a:spcPts val="462"/>
        </a:spcBef>
        <a:buFontTx/>
        <a:buNone/>
        <a:defRPr kumimoji="1" sz="1662" kern="1200">
          <a:solidFill>
            <a:schemeClr val="tx1"/>
          </a:solidFill>
          <a:latin typeface="+mn-lt"/>
          <a:ea typeface="+mn-ea"/>
          <a:cs typeface="+mn-cs"/>
        </a:defRPr>
      </a:lvl4pPr>
      <a:lvl5pPr marL="0" indent="0" algn="l" defTabSz="844012" rtl="0" eaLnBrk="1" latinLnBrk="0" hangingPunct="1">
        <a:lnSpc>
          <a:spcPct val="90000"/>
        </a:lnSpc>
        <a:spcBef>
          <a:spcPts val="462"/>
        </a:spcBef>
        <a:buFontTx/>
        <a:buNone/>
        <a:defRPr kumimoji="1" sz="1662" kern="1200">
          <a:solidFill>
            <a:schemeClr val="tx1"/>
          </a:solidFill>
          <a:latin typeface="+mn-lt"/>
          <a:ea typeface="+mn-ea"/>
          <a:cs typeface="+mn-cs"/>
        </a:defRPr>
      </a:lvl5pPr>
      <a:lvl6pPr marL="2321035"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040"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048"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053"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12" rtl="0" eaLnBrk="1" latinLnBrk="0" hangingPunct="1">
        <a:defRPr kumimoji="1" sz="1662" kern="1200">
          <a:solidFill>
            <a:schemeClr val="tx1"/>
          </a:solidFill>
          <a:latin typeface="+mn-lt"/>
          <a:ea typeface="+mn-ea"/>
          <a:cs typeface="+mn-cs"/>
        </a:defRPr>
      </a:lvl1pPr>
      <a:lvl2pPr marL="422006" algn="l" defTabSz="844012" rtl="0" eaLnBrk="1" latinLnBrk="0" hangingPunct="1">
        <a:defRPr kumimoji="1" sz="1662" kern="1200">
          <a:solidFill>
            <a:schemeClr val="tx1"/>
          </a:solidFill>
          <a:latin typeface="+mn-lt"/>
          <a:ea typeface="+mn-ea"/>
          <a:cs typeface="+mn-cs"/>
        </a:defRPr>
      </a:lvl2pPr>
      <a:lvl3pPr marL="844012" algn="l" defTabSz="844012" rtl="0" eaLnBrk="1" latinLnBrk="0" hangingPunct="1">
        <a:defRPr kumimoji="1" sz="1662" kern="1200">
          <a:solidFill>
            <a:schemeClr val="tx1"/>
          </a:solidFill>
          <a:latin typeface="+mn-lt"/>
          <a:ea typeface="+mn-ea"/>
          <a:cs typeface="+mn-cs"/>
        </a:defRPr>
      </a:lvl3pPr>
      <a:lvl4pPr marL="1266019" algn="l" defTabSz="844012" rtl="0" eaLnBrk="1" latinLnBrk="0" hangingPunct="1">
        <a:defRPr kumimoji="1" sz="1662" kern="1200">
          <a:solidFill>
            <a:schemeClr val="tx1"/>
          </a:solidFill>
          <a:latin typeface="+mn-lt"/>
          <a:ea typeface="+mn-ea"/>
          <a:cs typeface="+mn-cs"/>
        </a:defRPr>
      </a:lvl4pPr>
      <a:lvl5pPr marL="1688025" algn="l" defTabSz="844012" rtl="0" eaLnBrk="1" latinLnBrk="0" hangingPunct="1">
        <a:defRPr kumimoji="1" sz="1662" kern="1200">
          <a:solidFill>
            <a:schemeClr val="tx1"/>
          </a:solidFill>
          <a:latin typeface="+mn-lt"/>
          <a:ea typeface="+mn-ea"/>
          <a:cs typeface="+mn-cs"/>
        </a:defRPr>
      </a:lvl5pPr>
      <a:lvl6pPr marL="2110032" algn="l" defTabSz="844012" rtl="0" eaLnBrk="1" latinLnBrk="0" hangingPunct="1">
        <a:defRPr kumimoji="1" sz="1662" kern="1200">
          <a:solidFill>
            <a:schemeClr val="tx1"/>
          </a:solidFill>
          <a:latin typeface="+mn-lt"/>
          <a:ea typeface="+mn-ea"/>
          <a:cs typeface="+mn-cs"/>
        </a:defRPr>
      </a:lvl6pPr>
      <a:lvl7pPr marL="2532038" algn="l" defTabSz="844012" rtl="0" eaLnBrk="1" latinLnBrk="0" hangingPunct="1">
        <a:defRPr kumimoji="1" sz="1662" kern="1200">
          <a:solidFill>
            <a:schemeClr val="tx1"/>
          </a:solidFill>
          <a:latin typeface="+mn-lt"/>
          <a:ea typeface="+mn-ea"/>
          <a:cs typeface="+mn-cs"/>
        </a:defRPr>
      </a:lvl7pPr>
      <a:lvl8pPr marL="2954044" algn="l" defTabSz="844012" rtl="0" eaLnBrk="1" latinLnBrk="0" hangingPunct="1">
        <a:defRPr kumimoji="1" sz="1662" kern="1200">
          <a:solidFill>
            <a:schemeClr val="tx1"/>
          </a:solidFill>
          <a:latin typeface="+mn-lt"/>
          <a:ea typeface="+mn-ea"/>
          <a:cs typeface="+mn-cs"/>
        </a:defRPr>
      </a:lvl8pPr>
      <a:lvl9pPr marL="3376051" algn="l" defTabSz="844012"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430787931"/>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8AEBD7C5-9067-46BE-8124-9C8772CBC81C}" type="datetimeFigureOut">
              <a:rPr lang="ja-JP" altLang="en-US" smtClean="0"/>
              <a:pPr/>
              <a:t>2026/3/16</a:t>
            </a:fld>
            <a:endParaRPr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AB9DA5B4-587D-405D-8801-5B41A52820F9}" type="slidenum">
              <a:rPr lang="ja-JP" altLang="en-US" smtClean="0"/>
              <a:pPr/>
              <a:t>‹#›</a:t>
            </a:fld>
            <a:endParaRPr lang="ja-JP" altLang="en-US"/>
          </a:p>
        </p:txBody>
      </p:sp>
    </p:spTree>
    <p:extLst>
      <p:ext uri="{BB962C8B-B14F-4D97-AF65-F5344CB8AC3E}">
        <p14:creationId xmlns:p14="http://schemas.microsoft.com/office/powerpoint/2010/main" val="43655852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085584413"/>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865409947"/>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517013202"/>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Lst>
  <p:hf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654584686"/>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7" r:id="rId11"/>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463250274"/>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525246152"/>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 id="2147484440" r:id="rId23"/>
    <p:sldLayoutId id="2147484441" r:id="rId24"/>
    <p:sldLayoutId id="2147484442" r:id="rId25"/>
    <p:sldLayoutId id="2147484443" r:id="rId26"/>
    <p:sldLayoutId id="2147484444" r:id="rId27"/>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4271212295"/>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 id="2147484459" r:id="rId14"/>
    <p:sldLayoutId id="2147484460" r:id="rId15"/>
    <p:sldLayoutId id="2147484461" r:id="rId16"/>
    <p:sldLayoutId id="2147484462" r:id="rId17"/>
    <p:sldLayoutId id="2147484463" r:id="rId18"/>
    <p:sldLayoutId id="2147484464" r:id="rId19"/>
    <p:sldLayoutId id="2147484465" r:id="rId20"/>
    <p:sldLayoutId id="2147484466" r:id="rId21"/>
    <p:sldLayoutId id="2147484467" r:id="rId22"/>
    <p:sldLayoutId id="2147484468" r:id="rId23"/>
    <p:sldLayoutId id="2147484469" r:id="rId24"/>
    <p:sldLayoutId id="2147484470" r:id="rId25"/>
    <p:sldLayoutId id="2147484471" r:id="rId26"/>
    <p:sldLayoutId id="2147484472" r:id="rId27"/>
    <p:sldLayoutId id="2147484473" r:id="rId28"/>
    <p:sldLayoutId id="2147484474" r:id="rId29"/>
  </p:sldLayoutIdLst>
  <p:hf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6.jpeg" Type="http://schemas.openxmlformats.org/officeDocument/2006/relationships/image"/><Relationship Id="rId3" Target="../media/image4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34.xml" Type="http://schemas.openxmlformats.org/officeDocument/2006/relationships/slideLayout"/><Relationship Id="rId2" Target="../notesSlides/notesSlide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45.xml" Type="http://schemas.openxmlformats.org/officeDocument/2006/relationships/slideLayout"/><Relationship Id="rId2" Target="../media/image48.png" Type="http://schemas.openxmlformats.org/officeDocument/2006/relationships/image"/><Relationship Id="rId3" Target="../media/image4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45.xml" Type="http://schemas.openxmlformats.org/officeDocument/2006/relationships/slideLayout"/><Relationship Id="rId2" Target="../media/image50.png" Type="http://schemas.openxmlformats.org/officeDocument/2006/relationships/image"/><Relationship Id="rId3" Target="../media/image51.png" Type="http://schemas.openxmlformats.org/officeDocument/2006/relationships/image"/><Relationship Id="rId4" Target="../media/image52.png" Type="http://schemas.openxmlformats.org/officeDocument/2006/relationships/image"/><Relationship Id="rId5" Target="../media/image53.png" Type="http://schemas.openxmlformats.org/officeDocument/2006/relationships/image"/><Relationship Id="rId6" Target="../media/image54.png" Type="http://schemas.openxmlformats.org/officeDocument/2006/relationships/image"/><Relationship Id="rId7" Target="../media/image55.png" Type="http://schemas.openxmlformats.org/officeDocument/2006/relationships/image"/><Relationship Id="rId8" Target="../media/image5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45.xml" Type="http://schemas.openxmlformats.org/officeDocument/2006/relationships/slideLayout"/><Relationship Id="rId2" Target="../media/image57.png" Type="http://schemas.openxmlformats.org/officeDocument/2006/relationships/image"/><Relationship Id="rId3" Target="../media/image58.png" Type="http://schemas.openxmlformats.org/officeDocument/2006/relationships/image"/><Relationship Id="rId4" Target="../media/image5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14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45.xml" Type="http://schemas.openxmlformats.org/officeDocument/2006/relationships/slideLayout"/><Relationship Id="rId2" Target="../media/image60.png" Type="http://schemas.openxmlformats.org/officeDocument/2006/relationships/image"/><Relationship Id="rId3" Target="../media/image6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45.xml" Type="http://schemas.openxmlformats.org/officeDocument/2006/relationships/slideLayout"/><Relationship Id="rId2" Target="../media/image62.png" Type="http://schemas.openxmlformats.org/officeDocument/2006/relationships/image"/><Relationship Id="rId3" Target="../media/image6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1.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4.png" Type="http://schemas.openxmlformats.org/officeDocument/2006/relationships/image"/><Relationship Id="rId3" Target="../media/image4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895293"/>
            <a:ext cx="7632848" cy="1102079"/>
          </a:xfrm>
        </p:spPr>
        <p:txBody>
          <a:bodyPr>
            <a:normAutofit/>
          </a:bodyPr>
          <a:lstStyle/>
          <a:p>
            <a:r>
              <a:rPr lang="ja-JP" altLang="en-US" sz="3200">
                <a:latin typeface="メイリオ"/>
                <a:ea typeface="メイリオ"/>
              </a:rPr>
              <a:t>災害廃棄物対策の推進のための</a:t>
            </a:r>
            <a:br>
              <a:rPr lang="en-US" altLang="ja-JP" sz="3200"/>
            </a:br>
            <a:r>
              <a:rPr lang="ja-JP" altLang="en-US" sz="3200">
                <a:latin typeface="メイリオ"/>
                <a:ea typeface="メイリオ"/>
              </a:rPr>
              <a:t>関係制度の見直しに向けた検討状況</a:t>
            </a:r>
            <a:endParaRPr kumimoji="1" lang="ja-JP" altLang="en-US" sz="3200">
              <a:latin typeface="メイリオ"/>
              <a:ea typeface="メイリオ"/>
            </a:endParaRPr>
          </a:p>
        </p:txBody>
      </p:sp>
      <p:sp>
        <p:nvSpPr>
          <p:cNvPr id="3" name="コンテンツ プレースホルダー 2"/>
          <p:cNvSpPr>
            <a:spLocks noGrp="1"/>
          </p:cNvSpPr>
          <p:nvPr>
            <p:ph sz="quarter" idx="14"/>
          </p:nvPr>
        </p:nvSpPr>
        <p:spPr>
          <a:xfrm>
            <a:off x="908126" y="3498228"/>
            <a:ext cx="7702473" cy="391903"/>
          </a:xfrm>
        </p:spPr>
        <p:txBody>
          <a:bodyPr/>
          <a:lstStyle/>
          <a:p>
            <a:r>
              <a:rPr lang="ja-JP" altLang="en-US" dirty="0"/>
              <a:t>令和７年度大規模災害時廃棄物対策関東ブロック協議会（第２回）</a:t>
            </a:r>
          </a:p>
          <a:p>
            <a:endParaRPr kumimoji="1" lang="ja-JP" altLang="en-US" dirty="0"/>
          </a:p>
        </p:txBody>
      </p:sp>
      <p:sp>
        <p:nvSpPr>
          <p:cNvPr id="4" name="コンテンツ プレースホルダー 3"/>
          <p:cNvSpPr>
            <a:spLocks noGrp="1"/>
          </p:cNvSpPr>
          <p:nvPr>
            <p:ph sz="quarter" idx="15"/>
          </p:nvPr>
        </p:nvSpPr>
        <p:spPr/>
        <p:txBody>
          <a:bodyPr/>
          <a:lstStyle/>
          <a:p>
            <a:r>
              <a:rPr lang="ja-JP" altLang="en-US" dirty="0"/>
              <a:t>令和８年３月</a:t>
            </a:r>
            <a:r>
              <a:rPr lang="en-US" altLang="ja-JP" dirty="0"/>
              <a:t>13</a:t>
            </a:r>
            <a:r>
              <a:rPr lang="ja-JP" altLang="en-US"/>
              <a:t>日</a:t>
            </a:r>
            <a:endParaRPr lang="en-US" altLang="ja-JP" dirty="0"/>
          </a:p>
        </p:txBody>
      </p:sp>
      <p:sp>
        <p:nvSpPr>
          <p:cNvPr id="5" name="コンテンツ プレースホルダー 4"/>
          <p:cNvSpPr>
            <a:spLocks noGrp="1"/>
          </p:cNvSpPr>
          <p:nvPr>
            <p:ph sz="quarter" idx="16"/>
          </p:nvPr>
        </p:nvSpPr>
        <p:spPr/>
        <p:txBody>
          <a:bodyPr/>
          <a:lstStyle/>
          <a:p>
            <a:r>
              <a:rPr kumimoji="1" lang="ja-JP" altLang="en-US"/>
              <a:t>関東地方環境事務所　資源循環課</a:t>
            </a:r>
          </a:p>
        </p:txBody>
      </p:sp>
      <p:sp>
        <p:nvSpPr>
          <p:cNvPr id="6" name="テキスト ボックス 5">
            <a:extLst>
              <a:ext uri="{FF2B5EF4-FFF2-40B4-BE49-F238E27FC236}">
                <a16:creationId xmlns:a16="http://schemas.microsoft.com/office/drawing/2014/main" id="{1DB24F9A-7BCB-CAC3-847D-C1D817C8EBB6}"/>
              </a:ext>
            </a:extLst>
          </p:cNvPr>
          <p:cNvSpPr txBox="1"/>
          <p:nvPr/>
        </p:nvSpPr>
        <p:spPr>
          <a:xfrm>
            <a:off x="7820665" y="476672"/>
            <a:ext cx="877163" cy="369332"/>
          </a:xfrm>
          <a:prstGeom prst="rect">
            <a:avLst/>
          </a:prstGeom>
          <a:noFill/>
          <a:ln>
            <a:solidFill>
              <a:schemeClr val="tx1"/>
            </a:solidFill>
          </a:ln>
        </p:spPr>
        <p:txBody>
          <a:bodyPr wrap="none" lIns="91440" tIns="45720" rIns="91440" bIns="45720" rtlCol="0" anchor="t">
            <a:spAutoFit/>
          </a:bodyPr>
          <a:lstStyle/>
          <a:p>
            <a:r>
              <a:rPr lang="ja-JP" altLang="en-US">
                <a:ea typeface="メイリオ"/>
              </a:rPr>
              <a:t>資料３</a:t>
            </a:r>
            <a:endParaRPr kumimoji="1" lang="ja-JP" altLang="en-US">
              <a:ea typeface="メイリオ"/>
            </a:endParaRPr>
          </a:p>
        </p:txBody>
      </p:sp>
    </p:spTree>
    <p:extLst>
      <p:ext uri="{BB962C8B-B14F-4D97-AF65-F5344CB8AC3E}">
        <p14:creationId xmlns:p14="http://schemas.microsoft.com/office/powerpoint/2010/main" val="39055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C3808-42F0-1E2B-1CBF-D74BD88B94C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9BB4579-5134-FC0D-BD23-6658B8AE19D6}"/>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1622C05A-E7AC-547E-7BBD-8D8A76AB48BA}"/>
              </a:ext>
            </a:extLst>
          </p:cNvPr>
          <p:cNvSpPr>
            <a:spLocks noGrp="1"/>
          </p:cNvSpPr>
          <p:nvPr>
            <p:ph type="title"/>
          </p:nvPr>
        </p:nvSpPr>
        <p:spPr/>
        <p:txBody>
          <a:bodyPr/>
          <a:lstStyle/>
          <a:p>
            <a:r>
              <a:rPr kumimoji="0" lang="ja-JP" altLang="en-US" sz="1800">
                <a:latin typeface="メイリオ" panose="020B0604030504040204" pitchFamily="50" charset="-128"/>
                <a:ea typeface="メイリオ" panose="020B0604030504040204" pitchFamily="50" charset="-128"/>
              </a:rPr>
              <a:t>「災害廃棄物処理支援員制度（人材バンク）」について</a:t>
            </a:r>
          </a:p>
        </p:txBody>
      </p:sp>
      <p:sp>
        <p:nvSpPr>
          <p:cNvPr id="35" name="正方形/長方形 34">
            <a:extLst>
              <a:ext uri="{FF2B5EF4-FFF2-40B4-BE49-F238E27FC236}">
                <a16:creationId xmlns:a16="http://schemas.microsoft.com/office/drawing/2014/main" id="{558B8304-5C46-4E7F-ADE2-DDE60AD0D096}"/>
              </a:ext>
            </a:extLst>
          </p:cNvPr>
          <p:cNvSpPr/>
          <p:nvPr/>
        </p:nvSpPr>
        <p:spPr>
          <a:xfrm>
            <a:off x="0" y="1183015"/>
            <a:ext cx="7509649" cy="2173768"/>
          </a:xfrm>
          <a:prstGeom prst="rect">
            <a:avLst/>
          </a:prstGeom>
          <a:ln w="25400">
            <a:noFill/>
          </a:ln>
        </p:spPr>
        <p:txBody>
          <a:bodyPr wrap="square" lIns="108000" rIns="108000">
            <a:noAutofit/>
          </a:bodyPr>
          <a:lstStyle/>
          <a:p>
            <a:pPr marL="285750" marR="0" lvl="0" indent="-285750" algn="l" defTabSz="844083"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環境省から全国の地方公共団体に対し、災害廃棄物処理を経験し、</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知見を有する職員の推薦を依頼。地方公共団体の推薦を受けた職員を</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「災害廃棄物処理支援員」（以下「支援員」）として名簿に登録。</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844083"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災害発生時には被災地方公共団体の要請により「災害廃棄物処理支援員」を派遣</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844083"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災害廃棄物処理支援員による活動内容</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・災害廃棄物処理の方針にかかる助言・調整等　</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・災害廃棄物処理の個別課題の対応にかかる助言・調整等</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災害廃棄物処理支援員への研修・訓練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35"/>
          <p:cNvSpPr txBox="1"/>
          <p:nvPr/>
        </p:nvSpPr>
        <p:spPr>
          <a:xfrm>
            <a:off x="177114" y="908720"/>
            <a:ext cx="5856861" cy="282573"/>
          </a:xfrm>
          <a:prstGeom prst="rect">
            <a:avLst/>
          </a:prstGeom>
          <a:solidFill>
            <a:schemeClr val="tx2"/>
          </a:solidFill>
          <a:ln>
            <a:noFill/>
          </a:ln>
          <a:effectLst/>
        </p:spPr>
        <p:style>
          <a:lnRef idx="1">
            <a:schemeClr val="accent2"/>
          </a:lnRef>
          <a:fillRef idx="2">
            <a:schemeClr val="accent2"/>
          </a:fillRef>
          <a:effectRef idx="1">
            <a:schemeClr val="accent2"/>
          </a:effectRef>
          <a:fontRef idx="minor">
            <a:schemeClr val="dk1"/>
          </a:fontRef>
        </p:style>
        <p:txBody>
          <a:bodyPr wrap="square" lIns="108000" tIns="36000" bIns="0" anchor="b"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（１）制度の概要</a:t>
            </a:r>
          </a:p>
        </p:txBody>
      </p:sp>
      <p:sp>
        <p:nvSpPr>
          <p:cNvPr id="37" name="正方形/長方形 36">
            <a:extLst>
              <a:ext uri="{FF2B5EF4-FFF2-40B4-BE49-F238E27FC236}">
                <a16:creationId xmlns:a16="http://schemas.microsoft.com/office/drawing/2014/main" id="{558B8304-5C46-4E7F-ADE2-DDE60AD0D096}"/>
              </a:ext>
            </a:extLst>
          </p:cNvPr>
          <p:cNvSpPr/>
          <p:nvPr/>
        </p:nvSpPr>
        <p:spPr>
          <a:xfrm>
            <a:off x="-167570" y="3167277"/>
            <a:ext cx="8683589" cy="3491251"/>
          </a:xfrm>
          <a:prstGeom prst="rect">
            <a:avLst/>
          </a:prstGeom>
          <a:ln w="25400">
            <a:noFill/>
          </a:ln>
        </p:spPr>
        <p:txBody>
          <a:bodyPr wrap="square" lIns="144000" rIns="108000">
            <a:noAutofit/>
          </a:bodyPr>
          <a:lstStyle/>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○令和３年８月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日：支援員２名が静岡県熱海市で支援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○令和３年９月～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月：支援員１名が広島県北広島町で支援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日：支援員１名が青森県鰺ヶ沢町で支援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24</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日：支援員１名が石川県小松市で支援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28</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日：支援員３名が新潟県村上市、関川村で支援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～９月２日：支援員１名が福井県南越前町で支援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13</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15</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日：支援員１名が石川県小松市で支援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24</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日：支援員１名が静岡県川根本町で支援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○令和５年６月５～</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日：支援員６名、補佐職員７名が茨城県取手市で支援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○令和５年７月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28</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日：支援員１名が石川県珠洲市で支援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○令和５年７月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名、補佐職員９名が秋田県秋田市で支援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○令和５年９月７日～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名が山口県美祢市で支援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○令和６年１月５日～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名、補佐職員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78</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名が石川県及び富山県の各市町で支援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○令和６年８月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日：支援員２名、補佐職員１名が山形県鮭川村で支援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2000"/>
              </a:lnSpc>
              <a:spcBef>
                <a:spcPts val="0"/>
              </a:spcBef>
              <a:spcAft>
                <a:spcPts val="0"/>
              </a:spcAft>
              <a:buClrTx/>
              <a:buSzTx/>
              <a:buFontTx/>
              <a:buNone/>
              <a:tabLst/>
              <a:defRPr/>
            </a:pP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2000"/>
              </a:lnSpc>
              <a:spcBef>
                <a:spcPts val="0"/>
              </a:spcBef>
              <a:spcAft>
                <a:spcPts val="0"/>
              </a:spcAft>
              <a:buClrTx/>
              <a:buSzTx/>
              <a:buFontTx/>
              <a:buNone/>
              <a:tabLst/>
              <a:defRPr/>
            </a:pP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2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p:cNvSpPr txBox="1"/>
          <p:nvPr/>
        </p:nvSpPr>
        <p:spPr>
          <a:xfrm>
            <a:off x="175895" y="2938865"/>
            <a:ext cx="5856860" cy="282573"/>
          </a:xfrm>
          <a:prstGeom prst="rect">
            <a:avLst/>
          </a:prstGeom>
          <a:solidFill>
            <a:schemeClr val="tx2"/>
          </a:solidFill>
          <a:ln>
            <a:noFill/>
          </a:ln>
          <a:effectLst/>
        </p:spPr>
        <p:style>
          <a:lnRef idx="1">
            <a:schemeClr val="accent2"/>
          </a:lnRef>
          <a:fillRef idx="2">
            <a:schemeClr val="accent2"/>
          </a:fillRef>
          <a:effectRef idx="1">
            <a:schemeClr val="accent2"/>
          </a:effectRef>
          <a:fontRef idx="minor">
            <a:schemeClr val="dk1"/>
          </a:fontRef>
        </p:style>
        <p:txBody>
          <a:bodyPr wrap="square" lIns="144000" tIns="36000" bIns="0" anchor="b"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（２）これまでの支援実績（令和７年３月時点</a:t>
            </a:r>
            <a:r>
              <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p>
        </p:txBody>
      </p:sp>
      <p:sp>
        <p:nvSpPr>
          <p:cNvPr id="39" name="正方形/長方形 38"/>
          <p:cNvSpPr/>
          <p:nvPr/>
        </p:nvSpPr>
        <p:spPr>
          <a:xfrm>
            <a:off x="6752968" y="2596090"/>
            <a:ext cx="237626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茨城県取手市の支援を行う</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栃木県栃木市職員</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（令和５年台風第２号）</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環境省撮影</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0" name="正方形/長方形 39"/>
          <p:cNvSpPr/>
          <p:nvPr/>
        </p:nvSpPr>
        <p:spPr>
          <a:xfrm>
            <a:off x="6228184" y="5230941"/>
            <a:ext cx="304907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秋田県秋田市の支援を行う東京都職員</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7</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15</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日からの大雨）</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環境省撮影</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FA777D91-23B2-7A24-0E5A-6EC5BDD5D670}"/>
              </a:ext>
            </a:extLst>
          </p:cNvPr>
          <p:cNvSpPr txBox="1"/>
          <p:nvPr/>
        </p:nvSpPr>
        <p:spPr>
          <a:xfrm>
            <a:off x="2690237" y="6536729"/>
            <a:ext cx="509079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 </a:t>
            </a:r>
            <a:r>
              <a:rPr kumimoji="1" lang="en-US" altLang="ja-JP" sz="16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6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令和７年８月時点：登録者</a:t>
            </a:r>
            <a:r>
              <a:rPr kumimoji="1" lang="ja-JP" altLang="en-US" sz="1600" b="1"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３７３</a:t>
            </a:r>
            <a:r>
              <a:rPr kumimoji="1" lang="ja-JP" altLang="en-US" sz="16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名</a:t>
            </a:r>
            <a:endPar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pic>
        <p:nvPicPr>
          <p:cNvPr id="42" name="図 41" descr="ノートパソコンで作業をしている人たち&#10;&#10;中程度の精度で自動的に生成された説明">
            <a:extLst>
              <a:ext uri="{FF2B5EF4-FFF2-40B4-BE49-F238E27FC236}">
                <a16:creationId xmlns:a16="http://schemas.microsoft.com/office/drawing/2014/main" id="{373DF90F-8B6A-C2D0-488A-7A1DAAD335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53"/>
          <a:stretch/>
        </p:blipFill>
        <p:spPr>
          <a:xfrm>
            <a:off x="6254818" y="3624338"/>
            <a:ext cx="2798620" cy="1584176"/>
          </a:xfrm>
          <a:prstGeom prst="rect">
            <a:avLst/>
          </a:prstGeom>
        </p:spPr>
      </p:pic>
      <p:pic>
        <p:nvPicPr>
          <p:cNvPr id="43" name="図 42" descr="屋外, 男, 岩, 板 が含まれている画像">
            <a:extLst>
              <a:ext uri="{FF2B5EF4-FFF2-40B4-BE49-F238E27FC236}">
                <a16:creationId xmlns:a16="http://schemas.microsoft.com/office/drawing/2014/main" id="{BB8E1A47-2073-B7F2-8516-3B2A233D5B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86" t="6369" r="12944" b="8391"/>
          <a:stretch/>
        </p:blipFill>
        <p:spPr>
          <a:xfrm>
            <a:off x="4345643" y="1009946"/>
            <a:ext cx="2191517" cy="1700897"/>
          </a:xfrm>
          <a:prstGeom prst="rect">
            <a:avLst/>
          </a:prstGeom>
        </p:spPr>
      </p:pic>
    </p:spTree>
    <p:extLst>
      <p:ext uri="{BB962C8B-B14F-4D97-AF65-F5344CB8AC3E}">
        <p14:creationId xmlns:p14="http://schemas.microsoft.com/office/powerpoint/2010/main" val="12257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1C4EF-BBD4-9A14-4549-6730B8D36EA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1508310-86E5-5B19-B88E-58472D3A8831}"/>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99D41AA1-F27E-5107-C141-EEB80532F4BF}"/>
              </a:ext>
            </a:extLst>
          </p:cNvPr>
          <p:cNvSpPr>
            <a:spLocks noGrp="1"/>
          </p:cNvSpPr>
          <p:nvPr>
            <p:ph type="title"/>
          </p:nvPr>
        </p:nvSpPr>
        <p:spPr/>
        <p:txBody>
          <a:bodyPr/>
          <a:lstStyle/>
          <a:p>
            <a:r>
              <a:rPr lang="ja-JP" altLang="en-US" sz="2000"/>
              <a:t>災害廃棄物処理支援ネットワーク（</a:t>
            </a:r>
            <a:r>
              <a:rPr lang="en-US" altLang="ja-JP" sz="2000" err="1"/>
              <a:t>D.Waste</a:t>
            </a:r>
            <a:r>
              <a:rPr lang="en-US" altLang="ja-JP" sz="2000"/>
              <a:t>-Net</a:t>
            </a:r>
            <a:r>
              <a:rPr lang="ja-JP" altLang="en-US" sz="2000"/>
              <a:t>）による支援</a:t>
            </a:r>
          </a:p>
        </p:txBody>
      </p:sp>
      <p:grpSp>
        <p:nvGrpSpPr>
          <p:cNvPr id="32" name="グループ化 31">
            <a:extLst>
              <a:ext uri="{FF2B5EF4-FFF2-40B4-BE49-F238E27FC236}">
                <a16:creationId xmlns:a16="http://schemas.microsoft.com/office/drawing/2014/main" id="{6FC085B7-6CCF-C248-EB42-7A62E292B844}"/>
              </a:ext>
            </a:extLst>
          </p:cNvPr>
          <p:cNvGrpSpPr/>
          <p:nvPr/>
        </p:nvGrpSpPr>
        <p:grpSpPr>
          <a:xfrm>
            <a:off x="327964" y="1196752"/>
            <a:ext cx="8510460" cy="5295103"/>
            <a:chOff x="327964" y="1277138"/>
            <a:chExt cx="8510460" cy="5295103"/>
          </a:xfrm>
        </p:grpSpPr>
        <p:sp>
          <p:nvSpPr>
            <p:cNvPr id="33" name="正方形/長方形 32">
              <a:extLst>
                <a:ext uri="{FF2B5EF4-FFF2-40B4-BE49-F238E27FC236}">
                  <a16:creationId xmlns:a16="http://schemas.microsoft.com/office/drawing/2014/main" id="{6C26B283-DD83-5561-D979-3BD286121AAD}"/>
                </a:ext>
              </a:extLst>
            </p:cNvPr>
            <p:cNvSpPr/>
            <p:nvPr/>
          </p:nvSpPr>
          <p:spPr bwMode="auto">
            <a:xfrm>
              <a:off x="436054" y="1277138"/>
              <a:ext cx="8280000" cy="2092982"/>
            </a:xfrm>
            <a:prstGeom prst="rect">
              <a:avLst/>
            </a:prstGeom>
            <a:solidFill>
              <a:srgbClr val="43B99A">
                <a:lumMod val="60000"/>
                <a:lumOff val="40000"/>
              </a:srgbClr>
            </a:solidFill>
            <a:ln w="38100" algn="ctr">
              <a:solidFill>
                <a:srgbClr val="43B99A">
                  <a:lumMod val="60000"/>
                  <a:lumOff val="40000"/>
                </a:srgbClr>
              </a:solidFill>
              <a:prstDash val="solid"/>
              <a:round/>
              <a:headEnd/>
              <a:tailEnd/>
            </a:ln>
            <a:effectLst/>
          </p:spPr>
          <p:txBody>
            <a:bodyPr wrap="square" rtlCol="0" anchor="b">
              <a:noAutofit/>
            </a:bodyPr>
            <a:lstStyle/>
            <a:p>
              <a:pPr marL="0" marR="0" lvl="0" indent="0" algn="ctr" defTabSz="844083" eaLnBrk="1" fontAlgn="auto" latinLnBrk="0" hangingPunct="1">
                <a:lnSpc>
                  <a:spcPct val="60000"/>
                </a:lnSpc>
                <a:spcBef>
                  <a:spcPct val="50000"/>
                </a:spcBef>
                <a:spcAft>
                  <a:spcPts val="0"/>
                </a:spcAft>
                <a:buClrTx/>
                <a:buSzTx/>
                <a:buFontTx/>
                <a:buNone/>
                <a:tabLst/>
                <a:defRPr/>
              </a:pPr>
              <a:endParaRPr kumimoji="0"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Meiryo UI"/>
              </a:endParaRPr>
            </a:p>
          </p:txBody>
        </p:sp>
        <p:grpSp>
          <p:nvGrpSpPr>
            <p:cNvPr id="53" name="グループ化 52">
              <a:extLst>
                <a:ext uri="{FF2B5EF4-FFF2-40B4-BE49-F238E27FC236}">
                  <a16:creationId xmlns:a16="http://schemas.microsoft.com/office/drawing/2014/main" id="{5733D787-35E5-2162-5F74-9E3D9C57C1C8}"/>
                </a:ext>
              </a:extLst>
            </p:cNvPr>
            <p:cNvGrpSpPr/>
            <p:nvPr/>
          </p:nvGrpSpPr>
          <p:grpSpPr>
            <a:xfrm>
              <a:off x="327964" y="1332824"/>
              <a:ext cx="8510460" cy="5239417"/>
              <a:chOff x="327964" y="1332824"/>
              <a:chExt cx="8510460" cy="5239417"/>
            </a:xfrm>
          </p:grpSpPr>
          <p:cxnSp>
            <p:nvCxnSpPr>
              <p:cNvPr id="54" name="直線矢印コネクタ 53">
                <a:extLst>
                  <a:ext uri="{FF2B5EF4-FFF2-40B4-BE49-F238E27FC236}">
                    <a16:creationId xmlns:a16="http://schemas.microsoft.com/office/drawing/2014/main" id="{09CB2128-56E4-7A51-8E4C-56EFC379BF48}"/>
                  </a:ext>
                </a:extLst>
              </p:cNvPr>
              <p:cNvCxnSpPr/>
              <p:nvPr/>
            </p:nvCxnSpPr>
            <p:spPr>
              <a:xfrm>
                <a:off x="5119534" y="2852936"/>
                <a:ext cx="914400" cy="0"/>
              </a:xfrm>
              <a:prstGeom prst="straightConnector1">
                <a:avLst/>
              </a:prstGeom>
              <a:noFill/>
              <a:ln w="76200" cap="flat" cmpd="sng" algn="ctr">
                <a:solidFill>
                  <a:srgbClr val="009C89"/>
                </a:solidFill>
                <a:prstDash val="solid"/>
                <a:miter lim="800000"/>
                <a:tailEnd type="triangle"/>
              </a:ln>
              <a:effectLst/>
            </p:spPr>
          </p:cxnSp>
          <p:cxnSp>
            <p:nvCxnSpPr>
              <p:cNvPr id="55" name="直線矢印コネクタ 54">
                <a:extLst>
                  <a:ext uri="{FF2B5EF4-FFF2-40B4-BE49-F238E27FC236}">
                    <a16:creationId xmlns:a16="http://schemas.microsoft.com/office/drawing/2014/main" id="{822ACF37-13CD-771A-A18E-D3E3E228D29C}"/>
                  </a:ext>
                </a:extLst>
              </p:cNvPr>
              <p:cNvCxnSpPr/>
              <p:nvPr/>
            </p:nvCxnSpPr>
            <p:spPr>
              <a:xfrm>
                <a:off x="1484061" y="3256904"/>
                <a:ext cx="0" cy="2660311"/>
              </a:xfrm>
              <a:prstGeom prst="straightConnector1">
                <a:avLst/>
              </a:prstGeom>
              <a:noFill/>
              <a:ln w="76200" cap="flat" cmpd="sng" algn="ctr">
                <a:solidFill>
                  <a:srgbClr val="C00000"/>
                </a:solidFill>
                <a:prstDash val="solid"/>
                <a:miter lim="800000"/>
                <a:tailEnd type="triangle"/>
              </a:ln>
              <a:effectLst/>
            </p:spPr>
          </p:cxnSp>
          <p:cxnSp>
            <p:nvCxnSpPr>
              <p:cNvPr id="56" name="直線矢印コネクタ 55">
                <a:extLst>
                  <a:ext uri="{FF2B5EF4-FFF2-40B4-BE49-F238E27FC236}">
                    <a16:creationId xmlns:a16="http://schemas.microsoft.com/office/drawing/2014/main" id="{26E04898-6785-E2AF-AC39-2217E0CD8464}"/>
                  </a:ext>
                </a:extLst>
              </p:cNvPr>
              <p:cNvCxnSpPr/>
              <p:nvPr/>
            </p:nvCxnSpPr>
            <p:spPr>
              <a:xfrm>
                <a:off x="6372200" y="3256904"/>
                <a:ext cx="0" cy="2660311"/>
              </a:xfrm>
              <a:prstGeom prst="straightConnector1">
                <a:avLst/>
              </a:prstGeom>
              <a:noFill/>
              <a:ln w="76200" cap="flat" cmpd="sng" algn="ctr">
                <a:solidFill>
                  <a:srgbClr val="ED7D31"/>
                </a:solidFill>
                <a:prstDash val="solid"/>
                <a:miter lim="800000"/>
                <a:tailEnd type="triangle"/>
              </a:ln>
              <a:effectLst/>
            </p:spPr>
          </p:cxnSp>
          <p:cxnSp>
            <p:nvCxnSpPr>
              <p:cNvPr id="57" name="直線矢印コネクタ 56">
                <a:extLst>
                  <a:ext uri="{FF2B5EF4-FFF2-40B4-BE49-F238E27FC236}">
                    <a16:creationId xmlns:a16="http://schemas.microsoft.com/office/drawing/2014/main" id="{A266A4C9-1D1A-4A91-3D76-89FFEAD9DB66}"/>
                  </a:ext>
                </a:extLst>
              </p:cNvPr>
              <p:cNvCxnSpPr/>
              <p:nvPr/>
            </p:nvCxnSpPr>
            <p:spPr>
              <a:xfrm>
                <a:off x="2834458" y="3256904"/>
                <a:ext cx="0" cy="2660311"/>
              </a:xfrm>
              <a:prstGeom prst="straightConnector1">
                <a:avLst/>
              </a:prstGeom>
              <a:noFill/>
              <a:ln w="76200" cap="flat" cmpd="sng" algn="ctr">
                <a:solidFill>
                  <a:srgbClr val="C00000"/>
                </a:solidFill>
                <a:prstDash val="solid"/>
                <a:miter lim="800000"/>
                <a:tailEnd type="triangle"/>
              </a:ln>
              <a:effectLst/>
            </p:spPr>
          </p:cxnSp>
          <p:cxnSp>
            <p:nvCxnSpPr>
              <p:cNvPr id="58" name="直線矢印コネクタ 57">
                <a:extLst>
                  <a:ext uri="{FF2B5EF4-FFF2-40B4-BE49-F238E27FC236}">
                    <a16:creationId xmlns:a16="http://schemas.microsoft.com/office/drawing/2014/main" id="{8056D3EE-8C90-67DC-6EB5-E67E4F1D2CB9}"/>
                  </a:ext>
                </a:extLst>
              </p:cNvPr>
              <p:cNvCxnSpPr/>
              <p:nvPr/>
            </p:nvCxnSpPr>
            <p:spPr>
              <a:xfrm>
                <a:off x="7851976" y="3256904"/>
                <a:ext cx="0" cy="2660311"/>
              </a:xfrm>
              <a:prstGeom prst="straightConnector1">
                <a:avLst/>
              </a:prstGeom>
              <a:noFill/>
              <a:ln w="76200" cap="flat" cmpd="sng" algn="ctr">
                <a:solidFill>
                  <a:srgbClr val="ED7D31"/>
                </a:solidFill>
                <a:prstDash val="solid"/>
                <a:miter lim="800000"/>
                <a:tailEnd type="triangle"/>
              </a:ln>
              <a:effectLst/>
            </p:spPr>
          </p:cxnSp>
          <p:cxnSp>
            <p:nvCxnSpPr>
              <p:cNvPr id="59" name="直線矢印コネクタ 58">
                <a:extLst>
                  <a:ext uri="{FF2B5EF4-FFF2-40B4-BE49-F238E27FC236}">
                    <a16:creationId xmlns:a16="http://schemas.microsoft.com/office/drawing/2014/main" id="{71BC8038-489F-834C-4B91-4F2B3617BD68}"/>
                  </a:ext>
                </a:extLst>
              </p:cNvPr>
              <p:cNvCxnSpPr/>
              <p:nvPr/>
            </p:nvCxnSpPr>
            <p:spPr>
              <a:xfrm flipH="1" flipV="1">
                <a:off x="4355976" y="3128973"/>
                <a:ext cx="0" cy="2788242"/>
              </a:xfrm>
              <a:prstGeom prst="straightConnector1">
                <a:avLst/>
              </a:prstGeom>
              <a:noFill/>
              <a:ln w="76200" cap="flat" cmpd="sng" algn="ctr">
                <a:solidFill>
                  <a:srgbClr val="009C89"/>
                </a:solidFill>
                <a:prstDash val="solid"/>
                <a:miter lim="800000"/>
                <a:tailEnd type="triangle"/>
              </a:ln>
              <a:effectLst/>
            </p:spPr>
          </p:cxnSp>
          <p:cxnSp>
            <p:nvCxnSpPr>
              <p:cNvPr id="60" name="直線矢印コネクタ 59">
                <a:extLst>
                  <a:ext uri="{FF2B5EF4-FFF2-40B4-BE49-F238E27FC236}">
                    <a16:creationId xmlns:a16="http://schemas.microsoft.com/office/drawing/2014/main" id="{7CF059A6-F737-6915-279D-0A933DF179B3}"/>
                  </a:ext>
                </a:extLst>
              </p:cNvPr>
              <p:cNvCxnSpPr/>
              <p:nvPr/>
            </p:nvCxnSpPr>
            <p:spPr>
              <a:xfrm flipH="1">
                <a:off x="3157079" y="2348880"/>
                <a:ext cx="914400" cy="0"/>
              </a:xfrm>
              <a:prstGeom prst="straightConnector1">
                <a:avLst/>
              </a:prstGeom>
              <a:noFill/>
              <a:ln w="76200" cap="flat" cmpd="sng" algn="ctr">
                <a:solidFill>
                  <a:srgbClr val="009C89">
                    <a:lumMod val="20000"/>
                    <a:lumOff val="80000"/>
                  </a:srgbClr>
                </a:solidFill>
                <a:prstDash val="solid"/>
                <a:miter lim="800000"/>
                <a:tailEnd type="triangle"/>
              </a:ln>
              <a:effectLst/>
            </p:spPr>
          </p:cxnSp>
          <p:cxnSp>
            <p:nvCxnSpPr>
              <p:cNvPr id="61" name="直線矢印コネクタ 60">
                <a:extLst>
                  <a:ext uri="{FF2B5EF4-FFF2-40B4-BE49-F238E27FC236}">
                    <a16:creationId xmlns:a16="http://schemas.microsoft.com/office/drawing/2014/main" id="{81C5A6CD-AF8B-68E6-9609-2A5B94127F10}"/>
                  </a:ext>
                </a:extLst>
              </p:cNvPr>
              <p:cNvCxnSpPr/>
              <p:nvPr/>
            </p:nvCxnSpPr>
            <p:spPr>
              <a:xfrm>
                <a:off x="5086656" y="2348880"/>
                <a:ext cx="914400" cy="0"/>
              </a:xfrm>
              <a:prstGeom prst="straightConnector1">
                <a:avLst/>
              </a:prstGeom>
              <a:noFill/>
              <a:ln w="76200" cap="flat" cmpd="sng" algn="ctr">
                <a:solidFill>
                  <a:srgbClr val="009C89">
                    <a:lumMod val="20000"/>
                    <a:lumOff val="80000"/>
                  </a:srgbClr>
                </a:solidFill>
                <a:prstDash val="solid"/>
                <a:miter lim="800000"/>
                <a:tailEnd type="triangle"/>
              </a:ln>
              <a:effectLst/>
            </p:spPr>
          </p:cxnSp>
          <p:cxnSp>
            <p:nvCxnSpPr>
              <p:cNvPr id="62" name="直線矢印コネクタ 61">
                <a:extLst>
                  <a:ext uri="{FF2B5EF4-FFF2-40B4-BE49-F238E27FC236}">
                    <a16:creationId xmlns:a16="http://schemas.microsoft.com/office/drawing/2014/main" id="{7F84047F-E0E2-01F1-3B14-95744EA5EABE}"/>
                  </a:ext>
                </a:extLst>
              </p:cNvPr>
              <p:cNvCxnSpPr/>
              <p:nvPr/>
            </p:nvCxnSpPr>
            <p:spPr>
              <a:xfrm flipH="1">
                <a:off x="3157079" y="2852936"/>
                <a:ext cx="914400" cy="0"/>
              </a:xfrm>
              <a:prstGeom prst="straightConnector1">
                <a:avLst/>
              </a:prstGeom>
              <a:noFill/>
              <a:ln w="76200" cap="flat" cmpd="sng" algn="ctr">
                <a:solidFill>
                  <a:srgbClr val="009C89"/>
                </a:solidFill>
                <a:prstDash val="solid"/>
                <a:miter lim="800000"/>
                <a:tailEnd type="triangle"/>
              </a:ln>
              <a:effectLst/>
            </p:spPr>
          </p:cxnSp>
          <p:grpSp>
            <p:nvGrpSpPr>
              <p:cNvPr id="63" name="グループ化 1">
                <a:extLst>
                  <a:ext uri="{FF2B5EF4-FFF2-40B4-BE49-F238E27FC236}">
                    <a16:creationId xmlns:a16="http://schemas.microsoft.com/office/drawing/2014/main" id="{98BD97F2-3356-C7F7-8EC4-CACED8D4EF5C}"/>
                  </a:ext>
                </a:extLst>
              </p:cNvPr>
              <p:cNvGrpSpPr>
                <a:grpSpLocks/>
              </p:cNvGrpSpPr>
              <p:nvPr/>
            </p:nvGrpSpPr>
            <p:grpSpPr bwMode="auto">
              <a:xfrm>
                <a:off x="327964" y="1332824"/>
                <a:ext cx="8510460" cy="5239417"/>
                <a:chOff x="-178408" y="889623"/>
                <a:chExt cx="9525871" cy="5460374"/>
              </a:xfrm>
            </p:grpSpPr>
            <p:sp>
              <p:nvSpPr>
                <p:cNvPr id="64" name="正方形/長方形 63">
                  <a:extLst>
                    <a:ext uri="{FF2B5EF4-FFF2-40B4-BE49-F238E27FC236}">
                      <a16:creationId xmlns:a16="http://schemas.microsoft.com/office/drawing/2014/main" id="{1718F97A-6FC7-9196-75F4-70496B3BA139}"/>
                    </a:ext>
                  </a:extLst>
                </p:cNvPr>
                <p:cNvSpPr/>
                <p:nvPr/>
              </p:nvSpPr>
              <p:spPr>
                <a:xfrm>
                  <a:off x="524089" y="5667347"/>
                  <a:ext cx="8083784" cy="682650"/>
                </a:xfrm>
                <a:prstGeom prst="rect">
                  <a:avLst/>
                </a:prstGeom>
                <a:solidFill>
                  <a:srgbClr val="43B99A">
                    <a:lumMod val="20000"/>
                    <a:lumOff val="80000"/>
                  </a:srgb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45"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自治体</a:t>
                  </a:r>
                </a:p>
              </p:txBody>
            </p:sp>
            <p:sp>
              <p:nvSpPr>
                <p:cNvPr id="65" name="角丸四角形 14">
                  <a:extLst>
                    <a:ext uri="{FF2B5EF4-FFF2-40B4-BE49-F238E27FC236}">
                      <a16:creationId xmlns:a16="http://schemas.microsoft.com/office/drawing/2014/main" id="{3DFC0740-3294-16FF-0528-CFF660E9C637}"/>
                    </a:ext>
                  </a:extLst>
                </p:cNvPr>
                <p:cNvSpPr/>
                <p:nvPr/>
              </p:nvSpPr>
              <p:spPr>
                <a:xfrm>
                  <a:off x="5220152" y="3145990"/>
                  <a:ext cx="4127311" cy="1300541"/>
                </a:xfrm>
                <a:prstGeom prst="roundRect">
                  <a:avLst/>
                </a:prstGeom>
                <a:solidFill>
                  <a:sysClr val="window" lastClr="FFFFFF"/>
                </a:solidFill>
                <a:ln w="25400" cap="flat" cmpd="sng" algn="ctr">
                  <a:solidFill>
                    <a:srgbClr val="ED7D31"/>
                  </a:solidFill>
                  <a:prstDash val="solid"/>
                  <a:miter lim="800000"/>
                </a:ln>
                <a:effectLst/>
              </p:spPr>
              <p:txBody>
                <a:bodyPr anchor="ctr"/>
                <a:lstStyle/>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災害廃棄物処理実行計画の策定等に対する技術支援</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災害廃棄物の広域処理の実施スキームの構築、処理施設での受入れ調整　等</a:t>
                  </a:r>
                </a:p>
              </p:txBody>
            </p:sp>
            <p:sp>
              <p:nvSpPr>
                <p:cNvPr id="66" name="テキスト ボックス 61">
                  <a:extLst>
                    <a:ext uri="{FF2B5EF4-FFF2-40B4-BE49-F238E27FC236}">
                      <a16:creationId xmlns:a16="http://schemas.microsoft.com/office/drawing/2014/main" id="{90D72F47-CB58-D4A5-FDCA-2EFAF1B9C375}"/>
                    </a:ext>
                  </a:extLst>
                </p:cNvPr>
                <p:cNvSpPr txBox="1">
                  <a:spLocks noChangeArrowheads="1"/>
                </p:cNvSpPr>
                <p:nvPr/>
              </p:nvSpPr>
              <p:spPr bwMode="auto">
                <a:xfrm>
                  <a:off x="2916034" y="2186297"/>
                  <a:ext cx="1062705" cy="2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要請</a:t>
                  </a:r>
                </a:p>
              </p:txBody>
            </p:sp>
            <p:sp>
              <p:nvSpPr>
                <p:cNvPr id="67" name="正方形/長方形 66">
                  <a:extLst>
                    <a:ext uri="{FF2B5EF4-FFF2-40B4-BE49-F238E27FC236}">
                      <a16:creationId xmlns:a16="http://schemas.microsoft.com/office/drawing/2014/main" id="{262CA8A6-BE12-843C-C85B-DC63D20E02F9}"/>
                    </a:ext>
                  </a:extLst>
                </p:cNvPr>
                <p:cNvSpPr/>
                <p:nvPr/>
              </p:nvSpPr>
              <p:spPr bwMode="auto">
                <a:xfrm>
                  <a:off x="6183989" y="1563541"/>
                  <a:ext cx="2740079" cy="1348502"/>
                </a:xfrm>
                <a:prstGeom prst="rect">
                  <a:avLst/>
                </a:prstGeom>
                <a:solidFill>
                  <a:srgbClr val="43B99A"/>
                </a:solidFill>
                <a:ln w="2540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復旧・復興</a:t>
                  </a:r>
                  <a:endParaRPr kumimoji="0" lang="en-US" altLang="ja-JP"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対応支援</a:t>
                  </a:r>
                </a:p>
              </p:txBody>
            </p:sp>
            <p:sp>
              <p:nvSpPr>
                <p:cNvPr id="68" name="テキスト ボックス 1">
                  <a:extLst>
                    <a:ext uri="{FF2B5EF4-FFF2-40B4-BE49-F238E27FC236}">
                      <a16:creationId xmlns:a16="http://schemas.microsoft.com/office/drawing/2014/main" id="{398BC9F0-A3EF-77CF-714D-B4917D501EED}"/>
                    </a:ext>
                  </a:extLst>
                </p:cNvPr>
                <p:cNvSpPr txBox="1">
                  <a:spLocks noChangeArrowheads="1"/>
                </p:cNvSpPr>
                <p:nvPr/>
              </p:nvSpPr>
              <p:spPr bwMode="auto">
                <a:xfrm>
                  <a:off x="58426" y="889623"/>
                  <a:ext cx="9094955" cy="533592"/>
                </a:xfrm>
                <a:prstGeom prst="rect">
                  <a:avLst/>
                </a:prstGeom>
                <a:solidFill>
                  <a:srgbClr val="43B99A">
                    <a:lumMod val="60000"/>
                    <a:lumOff val="40000"/>
                  </a:srgbClr>
                </a:solidFill>
                <a:ln w="57150">
                  <a:solidFill>
                    <a:srgbClr val="43B99A">
                      <a:lumMod val="60000"/>
                      <a:lumOff val="40000"/>
                    </a:srgbClr>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ja-JP" sz="2727" b="1" i="0" u="none" strike="noStrike" kern="0" cap="none" spc="0" normalizeH="0" baseline="0" noProof="0" err="1">
                      <a:ln>
                        <a:noFill/>
                      </a:ln>
                      <a:solidFill>
                        <a:prstClr val="black"/>
                      </a:solidFill>
                      <a:effectLst/>
                      <a:uLnTx/>
                      <a:uFillTx/>
                      <a:latin typeface="メイリオ" panose="020B0604030504040204" pitchFamily="50" charset="-128"/>
                      <a:ea typeface="メイリオ" panose="020B0604030504040204" pitchFamily="50" charset="-128"/>
                    </a:rPr>
                    <a:t>D.Waste</a:t>
                  </a:r>
                  <a:r>
                    <a:rPr kumimoji="1" lang="en-US" altLang="ja-JP" sz="272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-Net</a:t>
                  </a:r>
                  <a:r>
                    <a:rPr kumimoji="1"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（災害廃棄物処理支援ネットワーク）</a:t>
                  </a:r>
                  <a:endParaRPr kumimoji="1" lang="ja-JP" altLang="en-US" sz="272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9" name="テキスト ボックス 61">
                  <a:extLst>
                    <a:ext uri="{FF2B5EF4-FFF2-40B4-BE49-F238E27FC236}">
                      <a16:creationId xmlns:a16="http://schemas.microsoft.com/office/drawing/2014/main" id="{8CB9ACC5-D03F-954B-887F-593E39003B9E}"/>
                    </a:ext>
                  </a:extLst>
                </p:cNvPr>
                <p:cNvSpPr txBox="1">
                  <a:spLocks noChangeArrowheads="1"/>
                </p:cNvSpPr>
                <p:nvPr/>
              </p:nvSpPr>
              <p:spPr bwMode="auto">
                <a:xfrm>
                  <a:off x="5165260" y="1573305"/>
                  <a:ext cx="1062705" cy="2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活動支援</a:t>
                  </a:r>
                </a:p>
              </p:txBody>
            </p:sp>
            <p:sp>
              <p:nvSpPr>
                <p:cNvPr id="70" name="テキスト ボックス 61">
                  <a:extLst>
                    <a:ext uri="{FF2B5EF4-FFF2-40B4-BE49-F238E27FC236}">
                      <a16:creationId xmlns:a16="http://schemas.microsoft.com/office/drawing/2014/main" id="{54548521-B62F-91C1-51C3-0AFA455C0ADB}"/>
                    </a:ext>
                  </a:extLst>
                </p:cNvPr>
                <p:cNvSpPr txBox="1">
                  <a:spLocks noChangeArrowheads="1"/>
                </p:cNvSpPr>
                <p:nvPr/>
              </p:nvSpPr>
              <p:spPr bwMode="auto">
                <a:xfrm>
                  <a:off x="2860692" y="1573305"/>
                  <a:ext cx="1060985" cy="287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活動支援</a:t>
                  </a:r>
                </a:p>
              </p:txBody>
            </p:sp>
            <p:sp>
              <p:nvSpPr>
                <p:cNvPr id="71" name="テキスト ボックス 61">
                  <a:extLst>
                    <a:ext uri="{FF2B5EF4-FFF2-40B4-BE49-F238E27FC236}">
                      <a16:creationId xmlns:a16="http://schemas.microsoft.com/office/drawing/2014/main" id="{F3AA0F59-8D79-F098-A76A-62255BF3723E}"/>
                    </a:ext>
                  </a:extLst>
                </p:cNvPr>
                <p:cNvSpPr txBox="1">
                  <a:spLocks noChangeArrowheads="1"/>
                </p:cNvSpPr>
                <p:nvPr/>
              </p:nvSpPr>
              <p:spPr bwMode="auto">
                <a:xfrm>
                  <a:off x="5262729" y="2186297"/>
                  <a:ext cx="783589" cy="2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要請</a:t>
                  </a:r>
                </a:p>
              </p:txBody>
            </p:sp>
            <p:sp>
              <p:nvSpPr>
                <p:cNvPr id="72" name="角丸四角形 26">
                  <a:extLst>
                    <a:ext uri="{FF2B5EF4-FFF2-40B4-BE49-F238E27FC236}">
                      <a16:creationId xmlns:a16="http://schemas.microsoft.com/office/drawing/2014/main" id="{F3656D91-04BE-AD84-2B80-F05B728B2E5B}"/>
                    </a:ext>
                  </a:extLst>
                </p:cNvPr>
                <p:cNvSpPr/>
                <p:nvPr/>
              </p:nvSpPr>
              <p:spPr>
                <a:xfrm>
                  <a:off x="2266032" y="4677180"/>
                  <a:ext cx="4754660" cy="681221"/>
                </a:xfrm>
                <a:prstGeom prst="roundRect">
                  <a:avLst>
                    <a:gd name="adj" fmla="val 0"/>
                  </a:avLst>
                </a:prstGeom>
                <a:solidFill>
                  <a:srgbClr val="43B99A"/>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2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地域ブロック協議会</a:t>
                  </a:r>
                  <a:endParaRPr kumimoji="0" lang="en-US" altLang="ja-JP" sz="2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3" name="テキスト ボックス 61">
                  <a:extLst>
                    <a:ext uri="{FF2B5EF4-FFF2-40B4-BE49-F238E27FC236}">
                      <a16:creationId xmlns:a16="http://schemas.microsoft.com/office/drawing/2014/main" id="{E1F14148-88AD-FA15-CEA8-53AF4DF42B87}"/>
                    </a:ext>
                  </a:extLst>
                </p:cNvPr>
                <p:cNvSpPr txBox="1">
                  <a:spLocks noChangeArrowheads="1"/>
                </p:cNvSpPr>
                <p:nvPr/>
              </p:nvSpPr>
              <p:spPr bwMode="auto">
                <a:xfrm>
                  <a:off x="4302030" y="4019066"/>
                  <a:ext cx="732799" cy="5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6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協力</a:t>
                  </a:r>
                  <a:endParaRPr kumimoji="1" lang="en-US" altLang="ja-JP" sz="136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6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要請</a:t>
                  </a:r>
                </a:p>
              </p:txBody>
            </p:sp>
            <p:sp>
              <p:nvSpPr>
                <p:cNvPr id="74" name="テキスト ボックス 1">
                  <a:extLst>
                    <a:ext uri="{FF2B5EF4-FFF2-40B4-BE49-F238E27FC236}">
                      <a16:creationId xmlns:a16="http://schemas.microsoft.com/office/drawing/2014/main" id="{FBE49CEF-1F27-628D-2D18-3B3CD17EB65A}"/>
                    </a:ext>
                  </a:extLst>
                </p:cNvPr>
                <p:cNvSpPr txBox="1">
                  <a:spLocks noChangeArrowheads="1"/>
                </p:cNvSpPr>
                <p:nvPr/>
              </p:nvSpPr>
              <p:spPr bwMode="auto">
                <a:xfrm>
                  <a:off x="2266032" y="4586942"/>
                  <a:ext cx="4754660" cy="369538"/>
                </a:xfrm>
                <a:prstGeom prst="rect">
                  <a:avLst/>
                </a:prstGeom>
                <a:solidFill>
                  <a:srgbClr val="009C89"/>
                </a:solidFill>
                <a:ln w="22225">
                  <a:noFill/>
                  <a:miter lim="800000"/>
                  <a:headEnd/>
                  <a:tailEnd/>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地方環境事務所</a:t>
                  </a:r>
                </a:p>
              </p:txBody>
            </p:sp>
            <p:sp>
              <p:nvSpPr>
                <p:cNvPr id="75" name="角丸四角形 35">
                  <a:extLst>
                    <a:ext uri="{FF2B5EF4-FFF2-40B4-BE49-F238E27FC236}">
                      <a16:creationId xmlns:a16="http://schemas.microsoft.com/office/drawing/2014/main" id="{CC5E69A8-AE23-FDC9-04D0-B5034371056A}"/>
                    </a:ext>
                  </a:extLst>
                </p:cNvPr>
                <p:cNvSpPr/>
                <p:nvPr/>
              </p:nvSpPr>
              <p:spPr>
                <a:xfrm>
                  <a:off x="-178408" y="3145990"/>
                  <a:ext cx="4351993" cy="1300541"/>
                </a:xfrm>
                <a:prstGeom prst="roundRect">
                  <a:avLst/>
                </a:prstGeom>
                <a:solidFill>
                  <a:sysClr val="window" lastClr="FFFFFF"/>
                </a:solidFill>
                <a:ln w="25400" cap="flat" cmpd="sng" algn="ctr">
                  <a:solidFill>
                    <a:srgbClr val="C00000"/>
                  </a:solidFill>
                  <a:prstDash val="solid"/>
                  <a:miter lim="800000"/>
                </a:ln>
                <a:effectLst/>
              </p:spPr>
              <p:txBody>
                <a:bodyPr anchor="ctr"/>
                <a:lstStyle/>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一次仮置場の確保・管理運営、処理困難物対応等に関する現地支援</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し尿や生活ごみ、避難所ごみ、片付けごみ等の収集・運搬、処理に関する現地支援 等</a:t>
                  </a:r>
                </a:p>
              </p:txBody>
            </p:sp>
            <p:sp>
              <p:nvSpPr>
                <p:cNvPr id="76" name="正方形/長方形 75">
                  <a:extLst>
                    <a:ext uri="{FF2B5EF4-FFF2-40B4-BE49-F238E27FC236}">
                      <a16:creationId xmlns:a16="http://schemas.microsoft.com/office/drawing/2014/main" id="{9F802BF9-B15F-4B96-0712-6F110F70C0E6}"/>
                    </a:ext>
                  </a:extLst>
                </p:cNvPr>
                <p:cNvSpPr/>
                <p:nvPr/>
              </p:nvSpPr>
              <p:spPr bwMode="auto">
                <a:xfrm>
                  <a:off x="219930" y="1563541"/>
                  <a:ext cx="2740079" cy="1348502"/>
                </a:xfrm>
                <a:prstGeom prst="rect">
                  <a:avLst/>
                </a:prstGeom>
                <a:solidFill>
                  <a:srgbClr val="43B99A"/>
                </a:solidFill>
                <a:ln w="254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初動・応急</a:t>
                  </a:r>
                  <a:endParaRPr kumimoji="0" lang="en-US" altLang="ja-JP"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対応支援</a:t>
                  </a:r>
                  <a:endParaRPr kumimoji="0" lang="en-US" altLang="ja-JP"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7" name="正方形/長方形 76">
                  <a:extLst>
                    <a:ext uri="{FF2B5EF4-FFF2-40B4-BE49-F238E27FC236}">
                      <a16:creationId xmlns:a16="http://schemas.microsoft.com/office/drawing/2014/main" id="{2615EA7B-6DBE-DE5B-66F8-CB55C3648679}"/>
                    </a:ext>
                  </a:extLst>
                </p:cNvPr>
                <p:cNvSpPr/>
                <p:nvPr/>
              </p:nvSpPr>
              <p:spPr>
                <a:xfrm>
                  <a:off x="3806389" y="1711010"/>
                  <a:ext cx="1531221" cy="1050510"/>
                </a:xfrm>
                <a:prstGeom prst="rect">
                  <a:avLst/>
                </a:prstGeom>
                <a:solidFill>
                  <a:srgbClr val="009C89"/>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53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環境省</a:t>
                  </a:r>
                  <a:endParaRPr kumimoji="0" lang="en-US" altLang="ja-JP"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（事務局）</a:t>
                  </a:r>
                  <a:endParaRPr kumimoji="0" lang="en-US" altLang="ja-JP"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53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grpSp>
      <p:cxnSp>
        <p:nvCxnSpPr>
          <p:cNvPr id="78" name="直線矢印コネクタ 77">
            <a:extLst>
              <a:ext uri="{FF2B5EF4-FFF2-40B4-BE49-F238E27FC236}">
                <a16:creationId xmlns:a16="http://schemas.microsoft.com/office/drawing/2014/main" id="{52BC54C1-E771-4700-C261-3ED06110F7B8}"/>
              </a:ext>
            </a:extLst>
          </p:cNvPr>
          <p:cNvCxnSpPr/>
          <p:nvPr/>
        </p:nvCxnSpPr>
        <p:spPr>
          <a:xfrm flipH="1" flipV="1">
            <a:off x="4932040" y="3048587"/>
            <a:ext cx="0" cy="1751556"/>
          </a:xfrm>
          <a:prstGeom prst="straightConnector1">
            <a:avLst/>
          </a:prstGeom>
          <a:noFill/>
          <a:ln w="76200" cap="flat" cmpd="sng" algn="ctr">
            <a:solidFill>
              <a:srgbClr val="009C89"/>
            </a:solidFill>
            <a:prstDash val="solid"/>
            <a:miter lim="800000"/>
            <a:tailEnd type="triangle"/>
          </a:ln>
          <a:effectLst/>
        </p:spPr>
      </p:cxnSp>
    </p:spTree>
    <p:extLst>
      <p:ext uri="{BB962C8B-B14F-4D97-AF65-F5344CB8AC3E}">
        <p14:creationId xmlns:p14="http://schemas.microsoft.com/office/powerpoint/2010/main" val="264150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CB7CE-9DE1-D2A8-17F7-094D9C7C3E5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EF0B8D8-FC0A-A04F-7FEC-75D891318AB5}"/>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43DEB71C-4AED-5006-611F-CACC38ABF0DA}"/>
              </a:ext>
            </a:extLst>
          </p:cNvPr>
          <p:cNvSpPr>
            <a:spLocks noGrp="1"/>
          </p:cNvSpPr>
          <p:nvPr>
            <p:ph type="title"/>
          </p:nvPr>
        </p:nvSpPr>
        <p:spPr/>
        <p:txBody>
          <a:bodyPr/>
          <a:lstStyle/>
          <a:p>
            <a:r>
              <a:rPr lang="ja-JP" altLang="en-US" sz="1800"/>
              <a:t>災害廃棄物処理支援ネットワーク（</a:t>
            </a:r>
            <a:r>
              <a:rPr lang="en-US" altLang="ja-JP" sz="1800" err="1"/>
              <a:t>D.Waste</a:t>
            </a:r>
            <a:r>
              <a:rPr lang="en-US" altLang="ja-JP" sz="1800"/>
              <a:t>-Net</a:t>
            </a:r>
            <a:r>
              <a:rPr lang="ja-JP" altLang="en-US" sz="1800"/>
              <a:t>）のメンバー及び活動実績</a:t>
            </a:r>
          </a:p>
        </p:txBody>
      </p:sp>
      <p:sp>
        <p:nvSpPr>
          <p:cNvPr id="3" name="テキスト ボックス 9"/>
          <p:cNvSpPr txBox="1">
            <a:spLocks noChangeArrowheads="1"/>
          </p:cNvSpPr>
          <p:nvPr/>
        </p:nvSpPr>
        <p:spPr bwMode="auto">
          <a:xfrm>
            <a:off x="1204200" y="908720"/>
            <a:ext cx="297870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メンバー（令和８年１月時点）</a:t>
            </a: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3310472727"/>
              </p:ext>
            </p:extLst>
          </p:nvPr>
        </p:nvGraphicFramePr>
        <p:xfrm>
          <a:off x="107504" y="1245299"/>
          <a:ext cx="5760000" cy="4939793"/>
        </p:xfrm>
        <a:graphic>
          <a:graphicData uri="http://schemas.openxmlformats.org/drawingml/2006/table">
            <a:tbl>
              <a:tblPr firstRow="1" bandRow="1">
                <a:tableStyleId>{72833802-FEF1-4C79-8D5D-14CF1EAF98D9}</a:tableStyleId>
              </a:tblPr>
              <a:tblGrid>
                <a:gridCol w="2772000">
                  <a:extLst>
                    <a:ext uri="{9D8B030D-6E8A-4147-A177-3AD203B41FA5}">
                      <a16:colId xmlns:a16="http://schemas.microsoft.com/office/drawing/2014/main" val="20000"/>
                    </a:ext>
                  </a:extLst>
                </a:gridCol>
                <a:gridCol w="2988000">
                  <a:extLst>
                    <a:ext uri="{9D8B030D-6E8A-4147-A177-3AD203B41FA5}">
                      <a16:colId xmlns:a16="http://schemas.microsoft.com/office/drawing/2014/main" val="20001"/>
                    </a:ext>
                  </a:extLst>
                </a:gridCol>
              </a:tblGrid>
              <a:tr h="272782">
                <a:tc>
                  <a:txBody>
                    <a:bodyPr/>
                    <a:lstStyle/>
                    <a:p>
                      <a:pPr algn="ctr"/>
                      <a:r>
                        <a:rPr kumimoji="1" lang="ja-JP" altLang="en-US" sz="1300" kern="1200">
                          <a:solidFill>
                            <a:schemeClr val="bg1"/>
                          </a:solidFill>
                          <a:latin typeface="Meiryo UI" panose="020B0604030504040204" pitchFamily="50" charset="-128"/>
                          <a:ea typeface="Meiryo UI" panose="020B0604030504040204" pitchFamily="50" charset="-128"/>
                        </a:rPr>
                        <a:t>初動・応急対応</a:t>
                      </a:r>
                      <a:endParaRPr kumimoji="1" lang="ja-JP" altLang="en-US" sz="1300" b="1" kern="1200">
                        <a:solidFill>
                          <a:schemeClr val="bg1"/>
                        </a:solidFill>
                        <a:latin typeface="Meiryo UI" panose="020B0604030504040204" pitchFamily="50" charset="-128"/>
                        <a:ea typeface="Meiryo UI" panose="020B0604030504040204" pitchFamily="50" charset="-128"/>
                        <a:cs typeface="+mn-cs"/>
                      </a:endParaRPr>
                    </a:p>
                  </a:txBody>
                  <a:tcPr marL="36000" marR="36000" marT="33177" marB="33177"/>
                </a:tc>
                <a:tc>
                  <a:txBody>
                    <a:bodyPr/>
                    <a:lstStyle/>
                    <a:p>
                      <a:pPr algn="ctr"/>
                      <a:r>
                        <a:rPr kumimoji="1" lang="ja-JP" altLang="en-US" sz="1300">
                          <a:solidFill>
                            <a:schemeClr val="bg1"/>
                          </a:solidFill>
                          <a:latin typeface="Meiryo UI" panose="020B0604030504040204" pitchFamily="50" charset="-128"/>
                          <a:ea typeface="Meiryo UI" panose="020B0604030504040204" pitchFamily="50" charset="-128"/>
                        </a:rPr>
                        <a:t>復旧・復興対応</a:t>
                      </a:r>
                      <a:endParaRPr kumimoji="1" lang="ja-JP" altLang="en-US" sz="1300" b="1">
                        <a:solidFill>
                          <a:schemeClr val="bg1"/>
                        </a:solidFill>
                        <a:latin typeface="Meiryo UI" panose="020B0604030504040204" pitchFamily="50" charset="-128"/>
                        <a:ea typeface="Meiryo UI" panose="020B0604030504040204" pitchFamily="50" charset="-128"/>
                      </a:endParaRPr>
                    </a:p>
                  </a:txBody>
                  <a:tcPr marL="36000" marR="36000" marT="33177" marB="33177"/>
                </a:tc>
                <a:extLst>
                  <a:ext uri="{0D108BD9-81ED-4DB2-BD59-A6C34878D82A}">
                    <a16:rowId xmlns:a16="http://schemas.microsoft.com/office/drawing/2014/main" val="10000"/>
                  </a:ext>
                </a:extLst>
              </a:tr>
              <a:tr h="4667011">
                <a:tc>
                  <a:txBody>
                    <a:bodyPr/>
                    <a:lstStyle/>
                    <a:p>
                      <a:r>
                        <a:rPr kumimoji="1" lang="ja-JP" altLang="en-US" sz="1300" b="1">
                          <a:solidFill>
                            <a:schemeClr val="tx1"/>
                          </a:solidFill>
                          <a:latin typeface="Meiryo UI" panose="020B0604030504040204" pitchFamily="50" charset="-128"/>
                          <a:ea typeface="Meiryo UI" panose="020B0604030504040204" pitchFamily="50" charset="-128"/>
                        </a:rPr>
                        <a:t>（１）研究・専門機関</a:t>
                      </a:r>
                    </a:p>
                    <a:p>
                      <a:r>
                        <a:rPr kumimoji="1" lang="ja-JP" altLang="en-US" sz="1200" b="1">
                          <a:solidFill>
                            <a:schemeClr val="tx1"/>
                          </a:solidFill>
                          <a:latin typeface="Meiryo UI" panose="020B0604030504040204" pitchFamily="50" charset="-128"/>
                          <a:ea typeface="Meiryo UI" panose="020B0604030504040204" pitchFamily="50" charset="-128"/>
                        </a:rPr>
                        <a:t>（研究機関・学会）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○（国研）国立環境研究所</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○（一社）廃棄物資源循環学会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○（公財）廃棄物・</a:t>
                      </a:r>
                      <a:r>
                        <a:rPr kumimoji="1" lang="en-US" altLang="ja-JP" sz="1200">
                          <a:solidFill>
                            <a:schemeClr val="tx1"/>
                          </a:solidFill>
                          <a:latin typeface="Meiryo UI" panose="020B0604030504040204" pitchFamily="50" charset="-128"/>
                          <a:ea typeface="Meiryo UI" panose="020B0604030504040204" pitchFamily="50" charset="-128"/>
                        </a:rPr>
                        <a:t>3R</a:t>
                      </a:r>
                      <a:r>
                        <a:rPr kumimoji="1" lang="ja-JP" altLang="en-US" sz="1200">
                          <a:solidFill>
                            <a:schemeClr val="tx1"/>
                          </a:solidFill>
                          <a:latin typeface="Meiryo UI" panose="020B0604030504040204" pitchFamily="50" charset="-128"/>
                          <a:ea typeface="Meiryo UI" panose="020B0604030504040204" pitchFamily="50" charset="-128"/>
                        </a:rPr>
                        <a:t>研究財団</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 </a:t>
                      </a:r>
                      <a:r>
                        <a:rPr kumimoji="1" lang="ja-JP" altLang="en-US" sz="1200" b="1">
                          <a:solidFill>
                            <a:schemeClr val="tx1"/>
                          </a:solidFill>
                          <a:latin typeface="Meiryo UI" panose="020B0604030504040204" pitchFamily="50" charset="-128"/>
                          <a:ea typeface="Meiryo UI" panose="020B0604030504040204" pitchFamily="50" charset="-128"/>
                        </a:rPr>
                        <a:t>（専門機関）</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○（一財）日本環境衛生センター</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○（公社）日本ペストコントロール協会</a:t>
                      </a:r>
                      <a:endParaRPr kumimoji="1" lang="en-US" altLang="ja-JP" sz="1200">
                        <a:solidFill>
                          <a:schemeClr val="tx1"/>
                        </a:solidFill>
                        <a:latin typeface="Meiryo UI" panose="020B0604030504040204" pitchFamily="50" charset="-128"/>
                        <a:ea typeface="Meiryo UI" panose="020B0604030504040204" pitchFamily="50" charset="-128"/>
                      </a:endParaRP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○（公社）におい・かおり環境協会</a:t>
                      </a:r>
                      <a:endParaRPr kumimoji="1" lang="en-US" altLang="ja-JP" sz="1200">
                        <a:solidFill>
                          <a:schemeClr val="tx1"/>
                        </a:solidFill>
                        <a:latin typeface="Meiryo UI" panose="020B0604030504040204" pitchFamily="50" charset="-128"/>
                        <a:ea typeface="Meiryo UI" panose="020B0604030504040204" pitchFamily="50" charset="-128"/>
                      </a:endParaRPr>
                    </a:p>
                    <a:p>
                      <a:pPr marL="266700" marR="0" lvl="0" indent="-266700" algn="l" defTabSz="914395"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eiryo UI" panose="020B0604030504040204" pitchFamily="50" charset="-128"/>
                          <a:ea typeface="Meiryo UI" panose="020B0604030504040204" pitchFamily="50" charset="-128"/>
                        </a:rPr>
                        <a:t>○（公財）自動車リサイクル促進センター</a:t>
                      </a:r>
                    </a:p>
                    <a:p>
                      <a:endParaRPr kumimoji="1" lang="ja-JP" altLang="en-US" sz="1300">
                        <a:solidFill>
                          <a:schemeClr val="tx1"/>
                        </a:solidFill>
                        <a:latin typeface="Meiryo UI" panose="020B0604030504040204" pitchFamily="50" charset="-128"/>
                        <a:ea typeface="Meiryo UI" panose="020B0604030504040204" pitchFamily="50" charset="-128"/>
                      </a:endParaRPr>
                    </a:p>
                    <a:p>
                      <a:r>
                        <a:rPr kumimoji="1" lang="ja-JP" altLang="en-US" sz="1300" b="1">
                          <a:solidFill>
                            <a:schemeClr val="tx1"/>
                          </a:solidFill>
                          <a:latin typeface="Meiryo UI" panose="020B0604030504040204" pitchFamily="50" charset="-128"/>
                          <a:ea typeface="Meiryo UI" panose="020B0604030504040204" pitchFamily="50" charset="-128"/>
                        </a:rPr>
                        <a:t>（２）一般廃棄物関係団体</a:t>
                      </a:r>
                    </a:p>
                    <a:p>
                      <a:r>
                        <a:rPr kumimoji="1" lang="ja-JP" altLang="en-US" sz="1200" b="1">
                          <a:solidFill>
                            <a:schemeClr val="tx1"/>
                          </a:solidFill>
                          <a:latin typeface="Meiryo UI" panose="020B0604030504040204" pitchFamily="50" charset="-128"/>
                          <a:ea typeface="Meiryo UI" panose="020B0604030504040204" pitchFamily="50" charset="-128"/>
                        </a:rPr>
                        <a:t>（自治体）</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○（公社）全国都市清掃会議</a:t>
                      </a:r>
                    </a:p>
                    <a:p>
                      <a:pPr marL="266700" indent="-266700"/>
                      <a:r>
                        <a:rPr kumimoji="1" lang="ja-JP" altLang="en-US" sz="1200" b="1">
                          <a:solidFill>
                            <a:schemeClr val="tx1"/>
                          </a:solidFill>
                          <a:latin typeface="Meiryo UI" panose="020B0604030504040204" pitchFamily="50" charset="-128"/>
                          <a:ea typeface="Meiryo UI" panose="020B0604030504040204" pitchFamily="50" charset="-128"/>
                        </a:rPr>
                        <a:t>（民間）</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a:t>
                      </a:r>
                      <a:r>
                        <a:rPr kumimoji="1" lang="ja-JP" altLang="en-US" sz="1200" spc="-100" baseline="0">
                          <a:solidFill>
                            <a:schemeClr val="tx1"/>
                          </a:solidFill>
                          <a:latin typeface="Meiryo UI" panose="020B0604030504040204" pitchFamily="50" charset="-128"/>
                          <a:ea typeface="Meiryo UI" panose="020B0604030504040204" pitchFamily="50" charset="-128"/>
                        </a:rPr>
                        <a:t>全国一般廃棄物環境整備協同組合連合会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a:t>
                      </a:r>
                      <a:r>
                        <a:rPr kumimoji="1" lang="ja-JP" altLang="en-US" sz="1200" spc="-100" baseline="0">
                          <a:solidFill>
                            <a:schemeClr val="tx1"/>
                          </a:solidFill>
                          <a:latin typeface="Meiryo UI" panose="020B0604030504040204" pitchFamily="50" charset="-128"/>
                          <a:ea typeface="Meiryo UI" panose="020B0604030504040204" pitchFamily="50" charset="-128"/>
                        </a:rPr>
                        <a:t>全国環境整備事業協同組合連合会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○（一社）全国清掃事業連合会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○（一社）日本環境保全協会</a:t>
                      </a:r>
                    </a:p>
                  </a:txBody>
                  <a:tcPr marL="36000" marR="36000" marT="33177" marB="33177"/>
                </a:tc>
                <a:tc>
                  <a:txBody>
                    <a:bodyPr/>
                    <a:lstStyle/>
                    <a:p>
                      <a:r>
                        <a:rPr kumimoji="1" lang="ja-JP" altLang="en-US" sz="1300" b="1">
                          <a:solidFill>
                            <a:schemeClr val="tx1"/>
                          </a:solidFill>
                          <a:latin typeface="Meiryo UI" panose="020B0604030504040204" pitchFamily="50" charset="-128"/>
                          <a:ea typeface="Meiryo UI" panose="020B0604030504040204" pitchFamily="50" charset="-128"/>
                        </a:rPr>
                        <a:t>（１）研究・専門機関</a:t>
                      </a:r>
                    </a:p>
                    <a:p>
                      <a:r>
                        <a:rPr kumimoji="1" lang="ja-JP" altLang="en-US" sz="1200" b="1">
                          <a:solidFill>
                            <a:schemeClr val="tx1"/>
                          </a:solidFill>
                          <a:latin typeface="Meiryo UI" panose="020B0604030504040204" pitchFamily="50" charset="-128"/>
                          <a:ea typeface="Meiryo UI" panose="020B0604030504040204" pitchFamily="50" charset="-128"/>
                        </a:rPr>
                        <a:t>（研究機関・学会）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○（国研）国立環境研究所</a:t>
                      </a:r>
                      <a:endParaRPr kumimoji="1" lang="en-US" altLang="ja-JP" sz="1200">
                        <a:solidFill>
                          <a:schemeClr val="tx1"/>
                        </a:solidFill>
                        <a:latin typeface="Meiryo UI" panose="020B0604030504040204" pitchFamily="50" charset="-128"/>
                        <a:ea typeface="Meiryo UI" panose="020B0604030504040204" pitchFamily="50" charset="-128"/>
                      </a:endParaRP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○（公社）地盤工学会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○（一社）廃棄物資源循環学会</a:t>
                      </a:r>
                    </a:p>
                    <a:p>
                      <a:pPr marL="266700" indent="-266700"/>
                      <a:r>
                        <a:rPr kumimoji="1" lang="ja-JP" altLang="en-US" sz="1200" b="1">
                          <a:solidFill>
                            <a:schemeClr val="tx1"/>
                          </a:solidFill>
                          <a:latin typeface="Meiryo UI" panose="020B0604030504040204" pitchFamily="50" charset="-128"/>
                          <a:ea typeface="Meiryo UI" panose="020B0604030504040204" pitchFamily="50" charset="-128"/>
                        </a:rPr>
                        <a:t>（専門機関）</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○（一財）日本環境衛生センター</a:t>
                      </a:r>
                      <a:endParaRPr kumimoji="1" lang="en-US" altLang="ja-JP" sz="1200">
                        <a:solidFill>
                          <a:schemeClr val="tx1"/>
                        </a:solidFill>
                        <a:latin typeface="Meiryo UI" panose="020B0604030504040204" pitchFamily="50" charset="-128"/>
                        <a:ea typeface="Meiryo UI" panose="020B0604030504040204" pitchFamily="50" charset="-128"/>
                      </a:endParaRPr>
                    </a:p>
                    <a:p>
                      <a:endParaRPr kumimoji="1" lang="ja-JP" altLang="en-US" sz="1000">
                        <a:solidFill>
                          <a:schemeClr val="tx1"/>
                        </a:solidFill>
                        <a:latin typeface="Meiryo UI" panose="020B0604030504040204" pitchFamily="50" charset="-128"/>
                        <a:ea typeface="Meiryo UI" panose="020B0604030504040204" pitchFamily="50" charset="-128"/>
                      </a:endParaRPr>
                    </a:p>
                    <a:p>
                      <a:r>
                        <a:rPr kumimoji="1" lang="ja-JP" altLang="en-US" sz="1300" b="1">
                          <a:solidFill>
                            <a:schemeClr val="tx1"/>
                          </a:solidFill>
                          <a:latin typeface="Meiryo UI" panose="020B0604030504040204" pitchFamily="50" charset="-128"/>
                          <a:ea typeface="Meiryo UI" panose="020B0604030504040204" pitchFamily="50" charset="-128"/>
                        </a:rPr>
                        <a:t>（２）廃棄物処理関係団体</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○（一社）環境衛生施設維持管理業協会</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eiryo UI" panose="020B0604030504040204" pitchFamily="50" charset="-128"/>
                          <a:ea typeface="Meiryo UI" panose="020B0604030504040204" pitchFamily="50" charset="-128"/>
                        </a:rPr>
                        <a:t>○</a:t>
                      </a:r>
                      <a:r>
                        <a:rPr kumimoji="1" lang="ja-JP" altLang="en-US" sz="1200" spc="-100" baseline="0">
                          <a:solidFill>
                            <a:schemeClr val="tx1"/>
                          </a:solidFill>
                          <a:latin typeface="Meiryo UI" panose="020B0604030504040204" pitchFamily="50" charset="-128"/>
                          <a:ea typeface="Meiryo UI" panose="020B0604030504040204" pitchFamily="50" charset="-128"/>
                        </a:rPr>
                        <a:t>（一社）持続可能社会推進コンサルタント協会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○（一社）セメント協会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○（公社）</a:t>
                      </a:r>
                      <a:r>
                        <a:rPr kumimoji="1" lang="zh-TW" altLang="en-US" sz="1200">
                          <a:solidFill>
                            <a:schemeClr val="tx1"/>
                          </a:solidFill>
                          <a:latin typeface="Meiryo UI" panose="020B0604030504040204" pitchFamily="50" charset="-128"/>
                          <a:ea typeface="Meiryo UI" panose="020B0604030504040204" pitchFamily="50" charset="-128"/>
                        </a:rPr>
                        <a:t>全国産業資源循環連合会</a:t>
                      </a:r>
                      <a:endParaRPr kumimoji="1" lang="en-US" altLang="zh-TW" sz="1200">
                        <a:solidFill>
                          <a:schemeClr val="tx1"/>
                        </a:solidFill>
                        <a:latin typeface="Meiryo UI" panose="020B0604030504040204" pitchFamily="50" charset="-128"/>
                        <a:ea typeface="Meiryo UI" panose="020B0604030504040204" pitchFamily="50" charset="-128"/>
                      </a:endParaRP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○（一社）泥土リサイクル協会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○（一社）日本環境衛生施設工業会</a:t>
                      </a:r>
                    </a:p>
                    <a:p>
                      <a:pPr marL="266700" indent="-266700"/>
                      <a:r>
                        <a:rPr kumimoji="1" lang="ja-JP" altLang="en-US" sz="1200">
                          <a:solidFill>
                            <a:schemeClr val="tx1"/>
                          </a:solidFill>
                          <a:latin typeface="Meiryo UI" panose="020B0604030504040204" pitchFamily="50" charset="-128"/>
                          <a:ea typeface="Meiryo UI" panose="020B0604030504040204" pitchFamily="50" charset="-128"/>
                        </a:rPr>
                        <a:t>○（一社）日本災害対応システムズ</a:t>
                      </a:r>
                      <a:endParaRPr kumimoji="1" lang="en-US" altLang="ja-JP" sz="1200">
                        <a:solidFill>
                          <a:schemeClr val="tx1"/>
                        </a:solidFill>
                        <a:latin typeface="Meiryo UI" panose="020B0604030504040204" pitchFamily="50" charset="-128"/>
                        <a:ea typeface="Meiryo UI" panose="020B0604030504040204" pitchFamily="50" charset="-128"/>
                      </a:endParaRPr>
                    </a:p>
                    <a:p>
                      <a:endParaRPr kumimoji="1" lang="ja-JP" altLang="en-US" sz="1000">
                        <a:solidFill>
                          <a:schemeClr val="tx1"/>
                        </a:solidFill>
                        <a:latin typeface="Meiryo UI" panose="020B0604030504040204" pitchFamily="50" charset="-128"/>
                        <a:ea typeface="Meiryo UI" panose="020B0604030504040204" pitchFamily="50" charset="-128"/>
                      </a:endParaRPr>
                    </a:p>
                    <a:p>
                      <a:r>
                        <a:rPr kumimoji="1" lang="ja-JP" altLang="en-US" sz="1300" b="1">
                          <a:solidFill>
                            <a:schemeClr val="tx1"/>
                          </a:solidFill>
                          <a:latin typeface="Meiryo UI" panose="020B0604030504040204" pitchFamily="50" charset="-128"/>
                          <a:ea typeface="Meiryo UI" panose="020B0604030504040204" pitchFamily="50" charset="-128"/>
                        </a:rPr>
                        <a:t>（３）建設業関係団体</a:t>
                      </a:r>
                    </a:p>
                    <a:p>
                      <a:r>
                        <a:rPr kumimoji="1" lang="ja-JP" altLang="en-US" sz="1200">
                          <a:solidFill>
                            <a:schemeClr val="tx1"/>
                          </a:solidFill>
                          <a:latin typeface="Meiryo UI" panose="020B0604030504040204" pitchFamily="50" charset="-128"/>
                          <a:ea typeface="Meiryo UI" panose="020B0604030504040204" pitchFamily="50" charset="-128"/>
                        </a:rPr>
                        <a:t>○（公社）全国解体工事業団体連合会</a:t>
                      </a:r>
                    </a:p>
                    <a:p>
                      <a:r>
                        <a:rPr kumimoji="1" lang="ja-JP" altLang="en-US" sz="1200">
                          <a:solidFill>
                            <a:schemeClr val="tx1"/>
                          </a:solidFill>
                          <a:latin typeface="Meiryo UI" panose="020B0604030504040204" pitchFamily="50" charset="-128"/>
                          <a:ea typeface="Meiryo UI" panose="020B0604030504040204" pitchFamily="50" charset="-128"/>
                        </a:rPr>
                        <a:t>○（一社）日本建設業連合会</a:t>
                      </a:r>
                    </a:p>
                    <a:p>
                      <a:endParaRPr kumimoji="1" lang="ja-JP" altLang="en-US" sz="1050">
                        <a:solidFill>
                          <a:schemeClr val="tx1"/>
                        </a:solidFill>
                        <a:latin typeface="Meiryo UI" panose="020B0604030504040204" pitchFamily="50" charset="-128"/>
                        <a:ea typeface="Meiryo UI" panose="020B0604030504040204" pitchFamily="50" charset="-128"/>
                      </a:endParaRPr>
                    </a:p>
                    <a:p>
                      <a:r>
                        <a:rPr kumimoji="1" lang="ja-JP" altLang="en-US" sz="1300" b="1">
                          <a:solidFill>
                            <a:schemeClr val="tx1"/>
                          </a:solidFill>
                          <a:latin typeface="Meiryo UI" panose="020B0604030504040204" pitchFamily="50" charset="-128"/>
                          <a:ea typeface="Meiryo UI" panose="020B0604030504040204" pitchFamily="50" charset="-128"/>
                        </a:rPr>
                        <a:t>（４）輸送等関係団体</a:t>
                      </a:r>
                    </a:p>
                    <a:p>
                      <a:r>
                        <a:rPr kumimoji="1" lang="ja-JP" altLang="en-US" sz="1200">
                          <a:solidFill>
                            <a:schemeClr val="tx1"/>
                          </a:solidFill>
                          <a:latin typeface="Meiryo UI" panose="020B0604030504040204" pitchFamily="50" charset="-128"/>
                          <a:ea typeface="Meiryo UI" panose="020B0604030504040204" pitchFamily="50" charset="-128"/>
                        </a:rPr>
                        <a:t>○日本貨物鉄道株式会社</a:t>
                      </a:r>
                    </a:p>
                    <a:p>
                      <a:r>
                        <a:rPr kumimoji="1" lang="ja-JP" altLang="en-US" sz="1200">
                          <a:solidFill>
                            <a:schemeClr val="tx1"/>
                          </a:solidFill>
                          <a:latin typeface="Meiryo UI" panose="020B0604030504040204" pitchFamily="50" charset="-128"/>
                          <a:ea typeface="Meiryo UI" panose="020B0604030504040204" pitchFamily="50" charset="-128"/>
                        </a:rPr>
                        <a:t>○日本内航海運組合総連合会</a:t>
                      </a:r>
                    </a:p>
                    <a:p>
                      <a:r>
                        <a:rPr kumimoji="1" lang="ja-JP" altLang="en-US" sz="1200">
                          <a:solidFill>
                            <a:schemeClr val="tx1"/>
                          </a:solidFill>
                          <a:latin typeface="Meiryo UI" panose="020B0604030504040204" pitchFamily="50" charset="-128"/>
                          <a:ea typeface="Meiryo UI" panose="020B0604030504040204" pitchFamily="50" charset="-128"/>
                        </a:rPr>
                        <a:t>○リサイクルポート推進協議会</a:t>
                      </a:r>
                    </a:p>
                  </a:txBody>
                  <a:tcPr marL="36000" marR="36000" marT="33177" marB="33177"/>
                </a:tc>
                <a:extLst>
                  <a:ext uri="{0D108BD9-81ED-4DB2-BD59-A6C34878D82A}">
                    <a16:rowId xmlns:a16="http://schemas.microsoft.com/office/drawing/2014/main" val="10001"/>
                  </a:ext>
                </a:extLst>
              </a:tr>
            </a:tbl>
          </a:graphicData>
        </a:graphic>
      </p:graphicFrame>
      <p:sp>
        <p:nvSpPr>
          <p:cNvPr id="5" name="テキスト ボックス 9"/>
          <p:cNvSpPr txBox="1">
            <a:spLocks noChangeArrowheads="1"/>
          </p:cNvSpPr>
          <p:nvPr/>
        </p:nvSpPr>
        <p:spPr bwMode="auto">
          <a:xfrm>
            <a:off x="6950202" y="908720"/>
            <a:ext cx="1037463"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活動実績</a:t>
            </a: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1507555150"/>
              </p:ext>
            </p:extLst>
          </p:nvPr>
        </p:nvGraphicFramePr>
        <p:xfrm>
          <a:off x="5912444" y="1239093"/>
          <a:ext cx="3167430" cy="5563003"/>
        </p:xfrm>
        <a:graphic>
          <a:graphicData uri="http://schemas.openxmlformats.org/drawingml/2006/table">
            <a:tbl>
              <a:tblPr firstRow="1">
                <a:tableStyleId>{72833802-FEF1-4C79-8D5D-14CF1EAF98D9}</a:tableStyleId>
              </a:tblPr>
              <a:tblGrid>
                <a:gridCol w="1055810">
                  <a:extLst>
                    <a:ext uri="{9D8B030D-6E8A-4147-A177-3AD203B41FA5}">
                      <a16:colId xmlns:a16="http://schemas.microsoft.com/office/drawing/2014/main" val="20001"/>
                    </a:ext>
                  </a:extLst>
                </a:gridCol>
                <a:gridCol w="2111620">
                  <a:extLst>
                    <a:ext uri="{9D8B030D-6E8A-4147-A177-3AD203B41FA5}">
                      <a16:colId xmlns:a16="http://schemas.microsoft.com/office/drawing/2014/main" val="6337634"/>
                    </a:ext>
                  </a:extLst>
                </a:gridCol>
              </a:tblGrid>
              <a:tr h="277763">
                <a:tc>
                  <a:txBody>
                    <a:bodyPr/>
                    <a:lstStyle/>
                    <a:p>
                      <a:pPr algn="ctr" fontAlgn="ctr"/>
                      <a:r>
                        <a:rPr lang="ja-JP" altLang="en-US" sz="1300" u="none" strike="noStrike">
                          <a:effectLst/>
                          <a:latin typeface="Meiryo UI" panose="020B0604030504040204" pitchFamily="50" charset="-128"/>
                          <a:ea typeface="Meiryo UI" panose="020B0604030504040204" pitchFamily="50" charset="-128"/>
                        </a:rPr>
                        <a:t>発生年月</a:t>
                      </a:r>
                      <a:endParaRPr lang="ja-JP" altLang="en-US" sz="13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rPr>
                        <a:t>災害名</a:t>
                      </a:r>
                      <a:endParaRPr lang="ja-JP" altLang="en-US" sz="13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27</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9</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8" marR="26138"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27</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9</a:t>
                      </a:r>
                      <a:r>
                        <a:rPr lang="ja-JP" altLang="en-US" sz="1100" b="0" u="none" strike="noStrike">
                          <a:effectLst/>
                          <a:latin typeface="Meiryo UI" panose="020B0604030504040204" pitchFamily="50" charset="-128"/>
                          <a:ea typeface="Meiryo UI" panose="020B0604030504040204" pitchFamily="50" charset="-128"/>
                        </a:rPr>
                        <a:t>月関東・東北豪雨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8" marR="26138"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4</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5881" marB="2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年熊本地震</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5881" marB="2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9</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年台風第</a:t>
                      </a:r>
                      <a:r>
                        <a:rPr lang="en-US" altLang="ja-JP" sz="1100" b="0" u="none" strike="noStrike">
                          <a:effectLst/>
                          <a:latin typeface="Meiryo UI" panose="020B0604030504040204" pitchFamily="50" charset="-128"/>
                          <a:ea typeface="Meiryo UI" panose="020B0604030504040204" pitchFamily="50" charset="-128"/>
                        </a:rPr>
                        <a:t>9,10,11</a:t>
                      </a:r>
                      <a:r>
                        <a:rPr lang="ja-JP" altLang="en-US" sz="1100" b="0" u="none" strike="noStrike">
                          <a:effectLst/>
                          <a:latin typeface="Meiryo UI" panose="020B0604030504040204" pitchFamily="50" charset="-128"/>
                          <a:ea typeface="Meiryo UI" panose="020B0604030504040204" pitchFamily="50" charset="-128"/>
                        </a:rPr>
                        <a:t>号</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10</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年鳥取中部地震</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12</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28</a:t>
                      </a:r>
                      <a:r>
                        <a:rPr lang="ja-JP" altLang="en-US" sz="1100" b="0" u="none" strike="noStrike">
                          <a:effectLst/>
                          <a:latin typeface="Meiryo UI" panose="020B0604030504040204" pitchFamily="50" charset="-128"/>
                          <a:ea typeface="Meiryo UI" panose="020B0604030504040204" pitchFamily="50" charset="-128"/>
                        </a:rPr>
                        <a:t>年</a:t>
                      </a:r>
                      <a:r>
                        <a:rPr lang="zh-TW" altLang="en-US" sz="1100" b="0" u="none" strike="noStrike">
                          <a:effectLst/>
                          <a:latin typeface="Meiryo UI" panose="020B0604030504040204" pitchFamily="50" charset="-128"/>
                          <a:ea typeface="Meiryo UI" panose="020B0604030504040204" pitchFamily="50" charset="-128"/>
                        </a:rPr>
                        <a:t>糸魚川市大規模火災</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776622"/>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29</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7</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29</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7</a:t>
                      </a:r>
                      <a:r>
                        <a:rPr lang="ja-JP" altLang="en-US" sz="1100" b="0" u="none" strike="noStrike">
                          <a:effectLst/>
                          <a:latin typeface="Meiryo UI" panose="020B0604030504040204" pitchFamily="50" charset="-128"/>
                          <a:ea typeface="Meiryo UI" panose="020B0604030504040204" pitchFamily="50" charset="-128"/>
                        </a:rPr>
                        <a:t>月九州北部豪雨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858297"/>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30</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6</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30</a:t>
                      </a:r>
                      <a:r>
                        <a:rPr lang="ja-JP" altLang="en-US" sz="1100" b="0" u="none" strike="noStrike">
                          <a:effectLst/>
                          <a:latin typeface="Meiryo UI" panose="020B0604030504040204" pitchFamily="50" charset="-128"/>
                          <a:ea typeface="Meiryo UI" panose="020B0604030504040204" pitchFamily="50" charset="-128"/>
                        </a:rPr>
                        <a:t>年大阪府北部地震</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98161"/>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30</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7</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30</a:t>
                      </a:r>
                      <a:r>
                        <a:rPr lang="ja-JP" altLang="en-US" sz="1100" b="0" u="none" strike="noStrike">
                          <a:effectLst/>
                          <a:latin typeface="Meiryo UI" panose="020B0604030504040204" pitchFamily="50" charset="-128"/>
                          <a:ea typeface="Meiryo UI" panose="020B0604030504040204" pitchFamily="50" charset="-128"/>
                        </a:rPr>
                        <a:t>年７月豪雨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754324"/>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30</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9</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平成</a:t>
                      </a:r>
                      <a:r>
                        <a:rPr lang="en-US" altLang="ja-JP" sz="1100" b="0" u="none" strike="noStrike">
                          <a:effectLst/>
                          <a:latin typeface="Meiryo UI" panose="020B0604030504040204" pitchFamily="50" charset="-128"/>
                          <a:ea typeface="Meiryo UI" panose="020B0604030504040204" pitchFamily="50" charset="-128"/>
                        </a:rPr>
                        <a:t>30</a:t>
                      </a:r>
                      <a:r>
                        <a:rPr lang="ja-JP" altLang="en-US" sz="1100" b="0" u="none" strike="noStrike">
                          <a:effectLst/>
                          <a:latin typeface="Meiryo UI" panose="020B0604030504040204" pitchFamily="50" charset="-128"/>
                          <a:ea typeface="Meiryo UI" panose="020B0604030504040204" pitchFamily="50" charset="-128"/>
                        </a:rPr>
                        <a:t>年北海道胆振東部地震</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559330"/>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令和元年</a:t>
                      </a:r>
                      <a:r>
                        <a:rPr lang="en-US" altLang="ja-JP" sz="1100" b="0" u="none" strike="noStrike">
                          <a:effectLst/>
                          <a:latin typeface="Meiryo UI" panose="020B0604030504040204" pitchFamily="50" charset="-128"/>
                          <a:ea typeface="Meiryo UI" panose="020B0604030504040204" pitchFamily="50" charset="-128"/>
                        </a:rPr>
                        <a:t>8</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令和元年</a:t>
                      </a:r>
                      <a:r>
                        <a:rPr lang="en-US" altLang="ja-JP" sz="1100" b="0" u="none" strike="noStrike">
                          <a:effectLst/>
                          <a:latin typeface="Meiryo UI" panose="020B0604030504040204" pitchFamily="50" charset="-128"/>
                          <a:ea typeface="Meiryo UI" panose="020B0604030504040204" pitchFamily="50" charset="-128"/>
                        </a:rPr>
                        <a:t>8</a:t>
                      </a:r>
                      <a:r>
                        <a:rPr lang="ja-JP" altLang="en-US" sz="1100" b="0" u="none" strike="noStrike">
                          <a:effectLst/>
                          <a:latin typeface="Meiryo UI" panose="020B0604030504040204" pitchFamily="50" charset="-128"/>
                          <a:ea typeface="Meiryo UI" panose="020B0604030504040204" pitchFamily="50" charset="-128"/>
                        </a:rPr>
                        <a:t>月の前線に伴う大雨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343651"/>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令和元年</a:t>
                      </a:r>
                      <a:r>
                        <a:rPr lang="en-US" altLang="ja-JP" sz="1100" b="0" u="none" strike="noStrike">
                          <a:effectLst/>
                          <a:latin typeface="Meiryo UI" panose="020B0604030504040204" pitchFamily="50" charset="-128"/>
                          <a:ea typeface="Meiryo UI" panose="020B0604030504040204" pitchFamily="50" charset="-128"/>
                        </a:rPr>
                        <a:t>9</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令和元年台風第</a:t>
                      </a:r>
                      <a:r>
                        <a:rPr lang="en-US" altLang="ja-JP" sz="1100" b="0" u="none" strike="noStrike">
                          <a:effectLst/>
                          <a:latin typeface="Meiryo UI" panose="020B0604030504040204" pitchFamily="50" charset="-128"/>
                          <a:ea typeface="Meiryo UI" panose="020B0604030504040204" pitchFamily="50" charset="-128"/>
                        </a:rPr>
                        <a:t>15</a:t>
                      </a:r>
                      <a:r>
                        <a:rPr lang="ja-JP" altLang="en-US" sz="1100" b="0" u="none" strike="noStrike">
                          <a:effectLst/>
                          <a:latin typeface="Meiryo UI" panose="020B0604030504040204" pitchFamily="50" charset="-128"/>
                          <a:ea typeface="Meiryo UI" panose="020B0604030504040204" pitchFamily="50" charset="-128"/>
                        </a:rPr>
                        <a:t>号</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830502"/>
                  </a:ext>
                </a:extLst>
              </a:tr>
              <a:tr h="264262">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令和元年</a:t>
                      </a:r>
                      <a:r>
                        <a:rPr lang="en-US" altLang="ja-JP" sz="1100" b="0" u="none" strike="noStrike">
                          <a:effectLst/>
                          <a:latin typeface="Meiryo UI" panose="020B0604030504040204" pitchFamily="50" charset="-128"/>
                          <a:ea typeface="Meiryo UI" panose="020B0604030504040204" pitchFamily="50" charset="-128"/>
                        </a:rPr>
                        <a:t>10</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令和元年台風第</a:t>
                      </a:r>
                      <a:r>
                        <a:rPr lang="en-US" altLang="ja-JP" sz="1100" b="0" u="none" strike="noStrike">
                          <a:effectLst/>
                          <a:latin typeface="Meiryo UI" panose="020B0604030504040204" pitchFamily="50" charset="-128"/>
                          <a:ea typeface="Meiryo UI" panose="020B0604030504040204" pitchFamily="50" charset="-128"/>
                        </a:rPr>
                        <a:t>19</a:t>
                      </a:r>
                      <a:r>
                        <a:rPr lang="ja-JP" altLang="en-US" sz="1100" b="0" u="none" strike="noStrike">
                          <a:effectLst/>
                          <a:latin typeface="Meiryo UI" panose="020B0604030504040204" pitchFamily="50" charset="-128"/>
                          <a:ea typeface="Meiryo UI" panose="020B0604030504040204" pitchFamily="50" charset="-128"/>
                        </a:rPr>
                        <a:t>号</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64997"/>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a:effectLst/>
                          <a:latin typeface="Meiryo UI" panose="020B0604030504040204" pitchFamily="50" charset="-128"/>
                          <a:ea typeface="Meiryo UI" panose="020B0604030504040204" pitchFamily="50" charset="-128"/>
                        </a:rPr>
                        <a:t>令和</a:t>
                      </a:r>
                      <a:r>
                        <a:rPr lang="en-US" altLang="ja-JP" sz="1100" b="0" u="none" strike="noStrike">
                          <a:effectLst/>
                          <a:latin typeface="Meiryo UI" panose="020B0604030504040204" pitchFamily="50" charset="-128"/>
                          <a:ea typeface="Meiryo UI" panose="020B0604030504040204" pitchFamily="50" charset="-128"/>
                        </a:rPr>
                        <a:t>2</a:t>
                      </a:r>
                      <a:r>
                        <a:rPr lang="ja-JP" altLang="en-US" sz="1100" b="0" u="none" strike="noStrike">
                          <a:effectLst/>
                          <a:latin typeface="Meiryo UI" panose="020B0604030504040204" pitchFamily="50" charset="-128"/>
                          <a:ea typeface="Meiryo UI" panose="020B0604030504040204" pitchFamily="50" charset="-128"/>
                        </a:rPr>
                        <a:t>年</a:t>
                      </a:r>
                      <a:r>
                        <a:rPr lang="en-US" altLang="ja-JP" sz="1100" b="0" u="none" strike="noStrike">
                          <a:effectLst/>
                          <a:latin typeface="Meiryo UI" panose="020B0604030504040204" pitchFamily="50" charset="-128"/>
                          <a:ea typeface="Meiryo UI" panose="020B0604030504040204" pitchFamily="50" charset="-128"/>
                        </a:rPr>
                        <a:t>7</a:t>
                      </a:r>
                      <a:r>
                        <a:rPr lang="ja-JP" altLang="en-US" sz="1100" b="0" u="none" strike="noStrike">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effectLst/>
                          <a:latin typeface="Meiryo UI" panose="020B0604030504040204" pitchFamily="50" charset="-128"/>
                          <a:ea typeface="Meiryo UI" panose="020B0604030504040204" pitchFamily="50" charset="-128"/>
                        </a:rPr>
                        <a:t>令和</a:t>
                      </a:r>
                      <a:r>
                        <a:rPr lang="en-US" altLang="ja-JP" sz="1100" b="0" u="none" strike="noStrike">
                          <a:effectLst/>
                          <a:latin typeface="Meiryo UI" panose="020B0604030504040204" pitchFamily="50" charset="-128"/>
                          <a:ea typeface="Meiryo UI" panose="020B0604030504040204" pitchFamily="50" charset="-128"/>
                        </a:rPr>
                        <a:t>2</a:t>
                      </a:r>
                      <a:r>
                        <a:rPr lang="ja-JP" altLang="en-US" sz="1100" b="0" u="none" strike="noStrike">
                          <a:effectLst/>
                          <a:latin typeface="Meiryo UI" panose="020B0604030504040204" pitchFamily="50" charset="-128"/>
                          <a:ea typeface="Meiryo UI" panose="020B0604030504040204" pitchFamily="50" charset="-128"/>
                        </a:rPr>
                        <a:t>年７月豪雨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34662"/>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3</a:t>
                      </a:r>
                      <a:r>
                        <a:rPr lang="ja-JP" altLang="en-US" sz="1100" b="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u="none" strike="noStrike">
                          <a:solidFill>
                            <a:schemeClr val="tx1"/>
                          </a:solidFill>
                          <a:effectLst/>
                          <a:latin typeface="Meiryo UI" panose="020B0604030504040204" pitchFamily="50" charset="-128"/>
                          <a:ea typeface="Meiryo UI" panose="020B0604030504040204" pitchFamily="50" charset="-128"/>
                        </a:rPr>
                        <a:t>8</a:t>
                      </a:r>
                      <a:r>
                        <a:rPr lang="ja-JP" altLang="en-US" sz="1100" b="0" u="none" strike="noStrike">
                          <a:solidFill>
                            <a:schemeClr val="tx1"/>
                          </a:solidFill>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3</a:t>
                      </a:r>
                      <a:r>
                        <a:rPr lang="ja-JP" altLang="en-US" sz="1100" b="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u="none" strike="noStrike">
                          <a:solidFill>
                            <a:schemeClr val="tx1"/>
                          </a:solidFill>
                          <a:effectLst/>
                          <a:latin typeface="Meiryo UI" panose="020B0604030504040204" pitchFamily="50" charset="-128"/>
                          <a:ea typeface="Meiryo UI" panose="020B0604030504040204" pitchFamily="50" charset="-128"/>
                        </a:rPr>
                        <a:t>8</a:t>
                      </a:r>
                      <a:r>
                        <a:rPr lang="ja-JP" altLang="en-US" sz="1100" b="0" u="none" strike="noStrike">
                          <a:solidFill>
                            <a:schemeClr val="tx1"/>
                          </a:solidFill>
                          <a:effectLst/>
                          <a:latin typeface="Meiryo UI" panose="020B0604030504040204" pitchFamily="50" charset="-128"/>
                          <a:ea typeface="Meiryo UI" panose="020B0604030504040204" pitchFamily="50" charset="-128"/>
                        </a:rPr>
                        <a:t>月豪雨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418138"/>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4</a:t>
                      </a:r>
                      <a:r>
                        <a:rPr lang="ja-JP" altLang="en-US" sz="1100" b="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u="none" strike="noStrike">
                          <a:solidFill>
                            <a:schemeClr val="tx1"/>
                          </a:solidFill>
                          <a:effectLst/>
                          <a:latin typeface="Meiryo UI" panose="020B0604030504040204" pitchFamily="50" charset="-128"/>
                          <a:ea typeface="Meiryo UI" panose="020B0604030504040204" pitchFamily="50" charset="-128"/>
                        </a:rPr>
                        <a:t>8</a:t>
                      </a:r>
                      <a:r>
                        <a:rPr lang="ja-JP" altLang="en-US" sz="1100" b="0" u="none" strike="noStrike">
                          <a:solidFill>
                            <a:schemeClr val="tx1"/>
                          </a:solidFill>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solidFill>
                            <a:schemeClr val="tx1"/>
                          </a:solidFill>
                          <a:effectLst/>
                          <a:latin typeface="Meiryo UI" panose="020B0604030504040204" pitchFamily="50" charset="-128"/>
                          <a:ea typeface="Meiryo UI" panose="020B0604030504040204" pitchFamily="50" charset="-128"/>
                        </a:rPr>
                        <a:t>令和４年８月大雨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004333"/>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4</a:t>
                      </a:r>
                      <a:r>
                        <a:rPr lang="ja-JP" altLang="en-US" sz="1100" b="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u="none" strike="noStrike">
                          <a:solidFill>
                            <a:schemeClr val="tx1"/>
                          </a:solidFill>
                          <a:effectLst/>
                          <a:latin typeface="Meiryo UI" panose="020B0604030504040204" pitchFamily="50" charset="-128"/>
                          <a:ea typeface="Meiryo UI" panose="020B0604030504040204" pitchFamily="50" charset="-128"/>
                        </a:rPr>
                        <a:t>9</a:t>
                      </a:r>
                      <a:r>
                        <a:rPr lang="ja-JP" altLang="en-US" sz="1100" b="0" u="none" strike="noStrike">
                          <a:solidFill>
                            <a:schemeClr val="tx1"/>
                          </a:solidFill>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solidFill>
                            <a:schemeClr val="tx1"/>
                          </a:solidFill>
                          <a:effectLst/>
                          <a:latin typeface="Meiryo UI" panose="020B0604030504040204" pitchFamily="50" charset="-128"/>
                          <a:ea typeface="Meiryo UI" panose="020B0604030504040204" pitchFamily="50" charset="-128"/>
                        </a:rPr>
                        <a:t>令和４年台風</a:t>
                      </a:r>
                      <a:r>
                        <a:rPr lang="en-US" altLang="ja-JP" sz="1100" b="0" u="none" strike="noStrike">
                          <a:solidFill>
                            <a:schemeClr val="tx1"/>
                          </a:solidFill>
                          <a:effectLst/>
                          <a:latin typeface="Meiryo UI" panose="020B0604030504040204" pitchFamily="50" charset="-128"/>
                          <a:ea typeface="Meiryo UI" panose="020B0604030504040204" pitchFamily="50" charset="-128"/>
                        </a:rPr>
                        <a:t>15</a:t>
                      </a:r>
                      <a:r>
                        <a:rPr lang="ja-JP" altLang="en-US" sz="1100" b="0" u="none" strike="noStrike">
                          <a:solidFill>
                            <a:schemeClr val="tx1"/>
                          </a:solidFill>
                          <a:effectLst/>
                          <a:latin typeface="Meiryo UI" panose="020B0604030504040204" pitchFamily="50" charset="-128"/>
                          <a:ea typeface="Meiryo UI" panose="020B0604030504040204" pitchFamily="50" charset="-128"/>
                        </a:rPr>
                        <a:t>号</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76445"/>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5</a:t>
                      </a:r>
                      <a:r>
                        <a:rPr lang="ja-JP" altLang="en-US" sz="1100" b="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u="none" strike="noStrike">
                          <a:solidFill>
                            <a:schemeClr val="tx1"/>
                          </a:solidFill>
                          <a:effectLst/>
                          <a:latin typeface="Meiryo UI" panose="020B0604030504040204" pitchFamily="50" charset="-128"/>
                          <a:ea typeface="Meiryo UI" panose="020B0604030504040204" pitchFamily="50" charset="-128"/>
                        </a:rPr>
                        <a:t>7</a:t>
                      </a:r>
                      <a:r>
                        <a:rPr lang="ja-JP" altLang="en-US" sz="1100" b="0" u="none" strike="noStrike">
                          <a:solidFill>
                            <a:schemeClr val="tx1"/>
                          </a:solidFill>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5</a:t>
                      </a:r>
                      <a:r>
                        <a:rPr lang="ja-JP" altLang="en-US" sz="1100" b="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u="none" strike="noStrike">
                          <a:solidFill>
                            <a:schemeClr val="tx1"/>
                          </a:solidFill>
                          <a:effectLst/>
                          <a:latin typeface="Meiryo UI" panose="020B0604030504040204" pitchFamily="50" charset="-128"/>
                          <a:ea typeface="Meiryo UI" panose="020B0604030504040204" pitchFamily="50" charset="-128"/>
                        </a:rPr>
                        <a:t>7</a:t>
                      </a:r>
                      <a:r>
                        <a:rPr lang="ja-JP" altLang="en-US" sz="1100" b="0" u="none" strike="noStrike">
                          <a:solidFill>
                            <a:schemeClr val="tx1"/>
                          </a:solidFill>
                          <a:effectLst/>
                          <a:latin typeface="Meiryo UI" panose="020B0604030504040204" pitchFamily="50" charset="-128"/>
                          <a:ea typeface="Meiryo UI" panose="020B0604030504040204" pitchFamily="50" charset="-128"/>
                        </a:rPr>
                        <a:t>月</a:t>
                      </a:r>
                      <a:r>
                        <a:rPr lang="en-US" altLang="ja-JP" sz="1100" b="0" u="none" strike="noStrike">
                          <a:solidFill>
                            <a:schemeClr val="tx1"/>
                          </a:solidFill>
                          <a:effectLst/>
                          <a:latin typeface="Meiryo UI" panose="020B0604030504040204" pitchFamily="50" charset="-128"/>
                          <a:ea typeface="Meiryo UI" panose="020B0604030504040204" pitchFamily="50" charset="-128"/>
                        </a:rPr>
                        <a:t>15</a:t>
                      </a:r>
                      <a:r>
                        <a:rPr lang="ja-JP" altLang="en-US" sz="1100" b="0" u="none" strike="noStrike">
                          <a:solidFill>
                            <a:schemeClr val="tx1"/>
                          </a:solidFill>
                          <a:effectLst/>
                          <a:latin typeface="Meiryo UI" panose="020B0604030504040204" pitchFamily="50" charset="-128"/>
                          <a:ea typeface="Meiryo UI" panose="020B0604030504040204" pitchFamily="50" charset="-128"/>
                        </a:rPr>
                        <a:t>日からの大雨</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331733"/>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5</a:t>
                      </a:r>
                      <a:r>
                        <a:rPr lang="ja-JP" altLang="en-US" sz="1100" b="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u="none" strike="noStrike">
                          <a:solidFill>
                            <a:schemeClr val="tx1"/>
                          </a:solidFill>
                          <a:effectLst/>
                          <a:latin typeface="Meiryo UI" panose="020B0604030504040204" pitchFamily="50" charset="-128"/>
                          <a:ea typeface="Meiryo UI" panose="020B0604030504040204" pitchFamily="50" charset="-128"/>
                        </a:rPr>
                        <a:t>9</a:t>
                      </a:r>
                      <a:r>
                        <a:rPr lang="ja-JP" altLang="en-US" sz="1100" b="0" u="none" strike="noStrike">
                          <a:solidFill>
                            <a:schemeClr val="tx1"/>
                          </a:solidFill>
                          <a:effectLst/>
                          <a:latin typeface="Meiryo UI" panose="020B0604030504040204" pitchFamily="50" charset="-128"/>
                          <a:ea typeface="Meiryo UI" panose="020B0604030504040204" pitchFamily="50" charset="-128"/>
                        </a:rPr>
                        <a:t>月</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u="none" strike="noStrike">
                          <a:solidFill>
                            <a:schemeClr val="tx1"/>
                          </a:solidFill>
                          <a:effectLst/>
                          <a:latin typeface="Meiryo UI" panose="020B0604030504040204" pitchFamily="50" charset="-128"/>
                          <a:ea typeface="Meiryo UI" panose="020B0604030504040204" pitchFamily="50" charset="-128"/>
                        </a:rPr>
                        <a:t>5</a:t>
                      </a:r>
                      <a:r>
                        <a:rPr lang="ja-JP" altLang="en-US" sz="1100" b="0" u="none" strike="noStrike">
                          <a:solidFill>
                            <a:schemeClr val="tx1"/>
                          </a:solidFill>
                          <a:effectLst/>
                          <a:latin typeface="Meiryo UI" panose="020B0604030504040204" pitchFamily="50" charset="-128"/>
                          <a:ea typeface="Meiryo UI" panose="020B0604030504040204" pitchFamily="50" charset="-128"/>
                        </a:rPr>
                        <a:t>年台風第</a:t>
                      </a:r>
                      <a:r>
                        <a:rPr lang="en-US" altLang="ja-JP" sz="1100" b="0" u="none" strike="noStrike">
                          <a:solidFill>
                            <a:schemeClr val="tx1"/>
                          </a:solidFill>
                          <a:effectLst/>
                          <a:latin typeface="Meiryo UI" panose="020B0604030504040204" pitchFamily="50" charset="-128"/>
                          <a:ea typeface="Meiryo UI" panose="020B0604030504040204" pitchFamily="50" charset="-128"/>
                        </a:rPr>
                        <a:t>13</a:t>
                      </a:r>
                      <a:r>
                        <a:rPr lang="ja-JP" altLang="en-US" sz="1100" b="0" u="none" strike="noStrike">
                          <a:solidFill>
                            <a:schemeClr val="tx1"/>
                          </a:solidFill>
                          <a:effectLst/>
                          <a:latin typeface="Meiryo UI" panose="020B0604030504040204" pitchFamily="50" charset="-128"/>
                          <a:ea typeface="Meiryo UI" panose="020B0604030504040204" pitchFamily="50" charset="-128"/>
                        </a:rPr>
                        <a:t>号</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32793"/>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i="0" u="none" strike="noStrike">
                          <a:solidFill>
                            <a:schemeClr val="tx1"/>
                          </a:solidFill>
                          <a:effectLst/>
                          <a:latin typeface="Meiryo UI" panose="020B0604030504040204" pitchFamily="50" charset="-128"/>
                          <a:ea typeface="Meiryo UI" panose="020B0604030504040204" pitchFamily="50" charset="-128"/>
                        </a:rPr>
                        <a:t>6</a:t>
                      </a:r>
                      <a:r>
                        <a:rPr lang="ja-JP" altLang="en-US" sz="1100" b="0" i="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i="0" u="none" strike="noStrike">
                          <a:solidFill>
                            <a:schemeClr val="tx1"/>
                          </a:solidFill>
                          <a:effectLst/>
                          <a:latin typeface="Meiryo UI" panose="020B0604030504040204" pitchFamily="50" charset="-128"/>
                          <a:ea typeface="Meiryo UI" panose="020B0604030504040204" pitchFamily="50" charset="-128"/>
                        </a:rPr>
                        <a:t>1</a:t>
                      </a:r>
                      <a:r>
                        <a:rPr lang="ja-JP" altLang="en-US" sz="1100" b="0" i="0" u="none" strike="noStrike">
                          <a:solidFill>
                            <a:schemeClr val="tx1"/>
                          </a:solidFill>
                          <a:effectLst/>
                          <a:latin typeface="Meiryo UI" panose="020B0604030504040204" pitchFamily="50" charset="-128"/>
                          <a:ea typeface="Meiryo UI" panose="020B0604030504040204" pitchFamily="50" charset="-128"/>
                        </a:rPr>
                        <a:t>月</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i="0" u="none" strike="noStrike">
                          <a:solidFill>
                            <a:schemeClr val="tx1"/>
                          </a:solidFill>
                          <a:effectLst/>
                          <a:latin typeface="Meiryo UI" panose="020B0604030504040204" pitchFamily="50" charset="-128"/>
                          <a:ea typeface="Meiryo UI" panose="020B0604030504040204" pitchFamily="50" charset="-128"/>
                        </a:rPr>
                        <a:t>6</a:t>
                      </a:r>
                      <a:r>
                        <a:rPr lang="ja-JP" altLang="en-US" sz="1100" b="0" i="0" u="none" strike="noStrike">
                          <a:solidFill>
                            <a:schemeClr val="tx1"/>
                          </a:solidFill>
                          <a:effectLst/>
                          <a:latin typeface="Meiryo UI" panose="020B0604030504040204" pitchFamily="50" charset="-128"/>
                          <a:ea typeface="Meiryo UI" panose="020B0604030504040204" pitchFamily="50" charset="-128"/>
                        </a:rPr>
                        <a:t>年能登半島地震</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373148"/>
                  </a:ext>
                </a:extLst>
              </a:tr>
              <a:tr h="2642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i="0" u="none" strike="noStrike">
                          <a:solidFill>
                            <a:schemeClr val="tx1"/>
                          </a:solidFill>
                          <a:effectLst/>
                          <a:latin typeface="Meiryo UI" panose="020B0604030504040204" pitchFamily="50" charset="-128"/>
                          <a:ea typeface="Meiryo UI" panose="020B0604030504040204" pitchFamily="50" charset="-128"/>
                        </a:rPr>
                        <a:t>6</a:t>
                      </a:r>
                      <a:r>
                        <a:rPr lang="ja-JP" altLang="en-US" sz="1100" b="0" i="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i="0" u="none" strike="noStrike">
                          <a:solidFill>
                            <a:schemeClr val="tx1"/>
                          </a:solidFill>
                          <a:effectLst/>
                          <a:latin typeface="Meiryo UI" panose="020B0604030504040204" pitchFamily="50" charset="-128"/>
                          <a:ea typeface="Meiryo UI" panose="020B0604030504040204" pitchFamily="50" charset="-128"/>
                        </a:rPr>
                        <a:t>9</a:t>
                      </a:r>
                      <a:r>
                        <a:rPr lang="ja-JP" altLang="en-US" sz="1100" b="0" i="0" u="none" strike="noStrike">
                          <a:solidFill>
                            <a:schemeClr val="tx1"/>
                          </a:solidFill>
                          <a:effectLst/>
                          <a:latin typeface="Meiryo UI" panose="020B0604030504040204" pitchFamily="50" charset="-128"/>
                          <a:ea typeface="Meiryo UI" panose="020B0604030504040204" pitchFamily="50" charset="-128"/>
                        </a:rPr>
                        <a:t>月</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令和</a:t>
                      </a:r>
                      <a:r>
                        <a:rPr lang="en-US" altLang="ja-JP" sz="1100" b="0" i="0" u="none" strike="noStrike">
                          <a:solidFill>
                            <a:schemeClr val="tx1"/>
                          </a:solidFill>
                          <a:effectLst/>
                          <a:latin typeface="Meiryo UI" panose="020B0604030504040204" pitchFamily="50" charset="-128"/>
                          <a:ea typeface="Meiryo UI" panose="020B0604030504040204" pitchFamily="50" charset="-128"/>
                        </a:rPr>
                        <a:t>6</a:t>
                      </a:r>
                      <a:r>
                        <a:rPr lang="ja-JP" altLang="en-US" sz="1100" b="0" i="0" u="none" strike="noStrike">
                          <a:solidFill>
                            <a:schemeClr val="tx1"/>
                          </a:solidFill>
                          <a:effectLst/>
                          <a:latin typeface="Meiryo UI" panose="020B0604030504040204" pitchFamily="50" charset="-128"/>
                          <a:ea typeface="Meiryo UI" panose="020B0604030504040204" pitchFamily="50" charset="-128"/>
                        </a:rPr>
                        <a:t>年</a:t>
                      </a:r>
                      <a:r>
                        <a:rPr lang="en-US" altLang="ja-JP" sz="1100" b="0" i="0" u="none" strike="noStrike">
                          <a:solidFill>
                            <a:schemeClr val="tx1"/>
                          </a:solidFill>
                          <a:effectLst/>
                          <a:latin typeface="Meiryo UI" panose="020B0604030504040204" pitchFamily="50" charset="-128"/>
                          <a:ea typeface="Meiryo UI" panose="020B0604030504040204" pitchFamily="50" charset="-128"/>
                        </a:rPr>
                        <a:t>9</a:t>
                      </a:r>
                      <a:r>
                        <a:rPr lang="ja-JP" altLang="en-US" sz="1100" b="0" i="0" u="none" strike="noStrike">
                          <a:solidFill>
                            <a:schemeClr val="tx1"/>
                          </a:solidFill>
                          <a:effectLst/>
                          <a:latin typeface="Meiryo UI" panose="020B0604030504040204" pitchFamily="50" charset="-128"/>
                          <a:ea typeface="Meiryo UI" panose="020B0604030504040204" pitchFamily="50" charset="-128"/>
                        </a:rPr>
                        <a:t>月</a:t>
                      </a:r>
                      <a:r>
                        <a:rPr lang="en-US" altLang="ja-JP" sz="1100" b="0" i="0" u="none" strike="noStrike">
                          <a:solidFill>
                            <a:schemeClr val="tx1"/>
                          </a:solidFill>
                          <a:effectLst/>
                          <a:latin typeface="Meiryo UI" panose="020B0604030504040204" pitchFamily="50" charset="-128"/>
                          <a:ea typeface="Meiryo UI" panose="020B0604030504040204" pitchFamily="50" charset="-128"/>
                        </a:rPr>
                        <a:t>20</a:t>
                      </a:r>
                      <a:r>
                        <a:rPr lang="ja-JP" altLang="en-US" sz="1100" b="0" i="0" u="none" strike="noStrike">
                          <a:solidFill>
                            <a:schemeClr val="tx1"/>
                          </a:solidFill>
                          <a:effectLst/>
                          <a:latin typeface="Meiryo UI" panose="020B0604030504040204" pitchFamily="50" charset="-128"/>
                          <a:ea typeface="Meiryo UI" panose="020B0604030504040204" pitchFamily="50" charset="-128"/>
                        </a:rPr>
                        <a:t>日からの大雨</a:t>
                      </a:r>
                    </a:p>
                  </a:txBody>
                  <a:tcPr marL="26136" marR="26136" marT="26114" marB="26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7253497"/>
                  </a:ext>
                </a:extLst>
              </a:tr>
            </a:tbl>
          </a:graphicData>
        </a:graphic>
      </p:graphicFrame>
      <p:sp>
        <p:nvSpPr>
          <p:cNvPr id="8" name="テキスト ボックス 10"/>
          <p:cNvSpPr txBox="1">
            <a:spLocks noChangeArrowheads="1"/>
          </p:cNvSpPr>
          <p:nvPr/>
        </p:nvSpPr>
        <p:spPr bwMode="auto">
          <a:xfrm>
            <a:off x="3935688" y="959603"/>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（五十音順）</a:t>
            </a:r>
          </a:p>
        </p:txBody>
      </p:sp>
    </p:spTree>
    <p:extLst>
      <p:ext uri="{BB962C8B-B14F-4D97-AF65-F5344CB8AC3E}">
        <p14:creationId xmlns:p14="http://schemas.microsoft.com/office/powerpoint/2010/main" val="213621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E489-6E13-0759-2615-E9034F331B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5FA5D8-27E7-1487-9062-F1AE94315B85}"/>
              </a:ext>
            </a:extLst>
          </p:cNvPr>
          <p:cNvSpPr>
            <a:spLocks noGrp="1"/>
          </p:cNvSpPr>
          <p:nvPr>
            <p:ph type="title"/>
          </p:nvPr>
        </p:nvSpPr>
        <p:spPr/>
        <p:txBody>
          <a:bodyPr>
            <a:normAutofit/>
          </a:bodyPr>
          <a:lstStyle/>
          <a:p>
            <a:r>
              <a:rPr lang="ja-JP" altLang="en-US" sz="3200" dirty="0">
                <a:latin typeface="Meiryo UI" panose="020B0604030504040204" pitchFamily="50" charset="-128"/>
                <a:ea typeface="Meiryo UI" panose="020B0604030504040204" pitchFamily="50" charset="-128"/>
              </a:rPr>
              <a:t>２．今後の災害廃棄物対策について</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161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E7F94B-4C19-2D35-55A3-BA9BD4E9D19E}"/>
              </a:ext>
            </a:extLst>
          </p:cNvPr>
          <p:cNvSpPr>
            <a:spLocks noGrp="1"/>
          </p:cNvSpPr>
          <p:nvPr>
            <p:ph type="title"/>
          </p:nvPr>
        </p:nvSpPr>
        <p:spPr/>
        <p:txBody>
          <a:bodyPr/>
          <a:lstStyle/>
          <a:p>
            <a:r>
              <a:rPr lang="ja-JP" altLang="en-US" sz="2400">
                <a:solidFill>
                  <a:prstClr val="white"/>
                </a:solidFill>
                <a:latin typeface="Meiryo UI"/>
                <a:ea typeface="Meiryo UI"/>
              </a:rPr>
              <a:t>今後の災害廃棄物対策に関する検討状況</a:t>
            </a:r>
            <a:endParaRPr kumimoji="1" lang="ja-JP" altLang="en-US"/>
          </a:p>
        </p:txBody>
      </p:sp>
      <p:sp>
        <p:nvSpPr>
          <p:cNvPr id="4" name="テキスト ボックス 3">
            <a:extLst>
              <a:ext uri="{FF2B5EF4-FFF2-40B4-BE49-F238E27FC236}">
                <a16:creationId xmlns:a16="http://schemas.microsoft.com/office/drawing/2014/main" id="{5A10BA23-1A3C-B77D-F218-A5696F890494}"/>
              </a:ext>
            </a:extLst>
          </p:cNvPr>
          <p:cNvSpPr txBox="1"/>
          <p:nvPr/>
        </p:nvSpPr>
        <p:spPr>
          <a:xfrm>
            <a:off x="107504" y="910358"/>
            <a:ext cx="8928992" cy="1214027"/>
          </a:xfrm>
          <a:prstGeom prst="rect">
            <a:avLst/>
          </a:prstGeom>
          <a:solidFill>
            <a:sysClr val="window" lastClr="FFFFFF"/>
          </a:solidFill>
          <a:ln w="25400">
            <a:solidFill>
              <a:srgbClr val="009C89"/>
            </a:solidFill>
          </a:ln>
        </p:spPr>
        <p:txBody>
          <a:bodyPr wrap="square" rtlCol="0" anchor="ctr" anchorCtr="0">
            <a:noAutofit/>
          </a:bodyPr>
          <a:lstStyle/>
          <a:p>
            <a:pPr marL="273050" indent="-273050">
              <a:buFont typeface="Wingdings" panose="05000000000000000000" pitchFamily="2" charset="2"/>
              <a:buChar char="l"/>
              <a:defRPr/>
            </a:pPr>
            <a:r>
              <a:rPr lang="ja-JP" altLang="en-US" sz="1600"/>
              <a:t>災害廃棄物対策推進検討会において、</a:t>
            </a:r>
            <a:r>
              <a:rPr lang="ja-JP" altLang="en-US" sz="1600">
                <a:solidFill>
                  <a:srgbClr val="FF0000"/>
                </a:solidFill>
              </a:rPr>
              <a:t>令和７年３月に「今後の巨大地震や集中豪雨等の発生に備えた災害廃棄物対策の更なる取組の方向性」をとりまとめ</a:t>
            </a:r>
            <a:r>
              <a:rPr lang="ja-JP" altLang="en-US" sz="1600">
                <a:solidFill>
                  <a:prstClr val="black"/>
                </a:solidFill>
              </a:rPr>
              <a:t>。</a:t>
            </a:r>
            <a:endParaRPr kumimoji="1" lang="en-US" altLang="ja-JP" sz="1600" b="0" i="0" u="none" strike="noStrike" kern="1200" cap="none" spc="0" normalizeH="0" baseline="0" noProof="0">
              <a:ln>
                <a:noFill/>
              </a:ln>
              <a:solidFill>
                <a:prstClr val="black"/>
              </a:solidFill>
              <a:effectLst/>
              <a:uLnTx/>
              <a:uFillTx/>
              <a:latin typeface="Meiryo UI"/>
              <a:ea typeface="Meiryo UI"/>
              <a:cs typeface="+mn-cs"/>
            </a:endParaRP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令和６年</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12</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月に中央環境審議会の下に設置された「</a:t>
            </a:r>
            <a:r>
              <a:rPr kumimoji="1" lang="ja-JP" altLang="en-US" sz="1600" b="0" i="0" u="none" strike="noStrike" kern="1200" cap="none" spc="0" normalizeH="0" baseline="0" noProof="0">
                <a:ln>
                  <a:noFill/>
                </a:ln>
                <a:solidFill>
                  <a:srgbClr val="FF0000"/>
                </a:solidFill>
                <a:effectLst/>
                <a:uLnTx/>
                <a:uFillTx/>
                <a:latin typeface="Meiryo UI"/>
                <a:ea typeface="Meiryo UI"/>
                <a:cs typeface="+mn-cs"/>
              </a:rPr>
              <a:t>廃棄物処理制度小委員会</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」において、とりまとめた取組の方向性のうち、特に</a:t>
            </a:r>
            <a:r>
              <a:rPr kumimoji="0"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制度的措置等を中心に審議。</a:t>
            </a:r>
            <a:r>
              <a:rPr kumimoji="1" lang="ja-JP" altLang="en-US" sz="1600" b="0" i="0" u="none" strike="noStrike" kern="1200" cap="none" spc="0" normalizeH="0" baseline="0" noProof="0">
                <a:ln>
                  <a:noFill/>
                </a:ln>
                <a:solidFill>
                  <a:srgbClr val="FF0000"/>
                </a:solidFill>
                <a:effectLst/>
                <a:uLnTx/>
                <a:uFillTx/>
                <a:latin typeface="Meiryo UI"/>
                <a:ea typeface="Meiryo UI"/>
                <a:cs typeface="+mn-cs"/>
              </a:rPr>
              <a:t>令和７年６月に中間とりまとめ、令和７年</a:t>
            </a:r>
            <a:r>
              <a:rPr kumimoji="1" lang="en-US" altLang="ja-JP" sz="1600" b="0" i="0" u="none" strike="noStrike" kern="1200" cap="none" spc="0" normalizeH="0" baseline="0" noProof="0">
                <a:ln>
                  <a:noFill/>
                </a:ln>
                <a:solidFill>
                  <a:srgbClr val="FF0000"/>
                </a:solidFill>
                <a:effectLst/>
                <a:uLnTx/>
                <a:uFillTx/>
                <a:latin typeface="Meiryo UI"/>
                <a:ea typeface="Meiryo UI"/>
                <a:cs typeface="+mn-cs"/>
              </a:rPr>
              <a:t>12</a:t>
            </a:r>
            <a:r>
              <a:rPr kumimoji="1" lang="ja-JP" altLang="en-US" sz="1600" b="0" i="0" u="none" strike="noStrike" kern="1200" cap="none" spc="0" normalizeH="0" baseline="0" noProof="0">
                <a:ln>
                  <a:noFill/>
                </a:ln>
                <a:solidFill>
                  <a:srgbClr val="FF0000"/>
                </a:solidFill>
                <a:effectLst/>
                <a:uLnTx/>
                <a:uFillTx/>
                <a:latin typeface="Meiryo UI"/>
                <a:ea typeface="Meiryo UI"/>
                <a:cs typeface="+mn-cs"/>
              </a:rPr>
              <a:t>月に意見具申案</a:t>
            </a:r>
            <a:r>
              <a:rPr kumimoji="1" lang="ja-JP" altLang="en-US" sz="1600" b="0" i="0" u="none" strike="noStrike" kern="1200" cap="none" spc="0" normalizeH="0" baseline="0" noProof="0">
                <a:ln>
                  <a:noFill/>
                </a:ln>
                <a:effectLst/>
                <a:uLnTx/>
                <a:uFillTx/>
                <a:latin typeface="Meiryo UI"/>
                <a:ea typeface="Meiryo UI"/>
                <a:cs typeface="+mn-cs"/>
              </a:rPr>
              <a:t>のとりまとめが</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行われ、以下３点のとおり整理された。</a:t>
            </a:r>
            <a:endParaRPr kumimoji="0" lang="en-US" altLang="ja-JP" sz="1600" b="0" i="0" u="none" strike="noStrike" kern="0" cap="none" spc="0" normalizeH="0" baseline="0" noProof="0">
              <a:ln>
                <a:noFill/>
              </a:ln>
              <a:solidFill>
                <a:prstClr val="black"/>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275E21CE-8529-0C40-7F6D-C176E2C4A092}"/>
              </a:ext>
            </a:extLst>
          </p:cNvPr>
          <p:cNvSpPr txBox="1"/>
          <p:nvPr/>
        </p:nvSpPr>
        <p:spPr>
          <a:xfrm>
            <a:off x="269557" y="5361782"/>
            <a:ext cx="8766939" cy="1438855"/>
          </a:xfrm>
          <a:prstGeom prst="rect">
            <a:avLst/>
          </a:prstGeom>
          <a:solidFill>
            <a:srgbClr val="FFCCCC">
              <a:alpha val="20000"/>
            </a:srgbClr>
          </a:solidFill>
          <a:ln w="28575">
            <a:solidFill>
              <a:srgbClr val="FF0000"/>
            </a:solidFill>
          </a:ln>
        </p:spPr>
        <p:txBody>
          <a:bodyPr wrap="square" rtlCol="0" anchor="ctr">
            <a:spAutoFit/>
          </a:bodyPr>
          <a:lstStyle/>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a:ea typeface="Meiryo UI"/>
                <a:cs typeface="+mn-cs"/>
              </a:rPr>
              <a:t>①公費解体・災害廃棄物処理を横断的に調整支援する専門支援機能の規定整備</a:t>
            </a:r>
            <a:endParaRPr kumimoji="1" lang="en-US" altLang="ja-JP" sz="1800" b="1"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a:ea typeface="Meiryo UI"/>
                <a:cs typeface="+mn-cs"/>
              </a:rPr>
              <a:t>②一般廃棄物処理計画・災害支援協定に基づく災害廃棄物処理に係る特例措置等の整備</a:t>
            </a:r>
            <a:endParaRPr kumimoji="1" lang="en-US" altLang="ja-JP" sz="1800" b="1"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Meiryo UI"/>
                <a:ea typeface="Meiryo UI"/>
                <a:cs typeface="+mn-cs"/>
              </a:rPr>
              <a:t>　　・</a:t>
            </a:r>
            <a:r>
              <a:rPr kumimoji="1" lang="ja-JP" altLang="en-US" sz="1300" b="0" i="0" u="none" strike="noStrike" kern="1200" cap="none" spc="0" normalizeH="0" baseline="0" noProof="0">
                <a:ln>
                  <a:noFill/>
                </a:ln>
                <a:solidFill>
                  <a:prstClr val="black"/>
                </a:solidFill>
                <a:effectLst/>
                <a:uLnTx/>
                <a:uFillTx/>
                <a:latin typeface="Meiryo UI"/>
                <a:ea typeface="Meiryo UI"/>
                <a:cs typeface="+mn-cs"/>
              </a:rPr>
              <a:t>一般廃棄物処理計画の規定事項への非常災害時事項の追加、災害支援協定に基づき委託基準を合理化する特例措置</a:t>
            </a:r>
            <a:endParaRPr kumimoji="1" lang="en-US" altLang="ja-JP" sz="130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300" b="0" i="0" u="none" strike="noStrike" kern="1200" cap="none" spc="0" normalizeH="0" baseline="0" noProof="0">
                <a:ln>
                  <a:noFill/>
                </a:ln>
                <a:solidFill>
                  <a:prstClr val="black"/>
                </a:solidFill>
                <a:effectLst/>
                <a:uLnTx/>
                <a:uFillTx/>
                <a:latin typeface="Meiryo UI"/>
                <a:ea typeface="Meiryo UI"/>
                <a:cs typeface="+mn-cs"/>
              </a:rPr>
              <a:t>　　・災害時の廃棄物処理施設の設置に係る特例措置</a:t>
            </a:r>
            <a:endParaRPr kumimoji="1" lang="en-US" altLang="ja-JP" sz="130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a:ea typeface="Meiryo UI"/>
                <a:cs typeface="+mn-cs"/>
              </a:rPr>
              <a:t>③廃棄物最終処分場での災害廃棄物の受入容量確保に係る特例措置の創設</a:t>
            </a:r>
            <a:endParaRPr kumimoji="1" lang="en-US" altLang="ja-JP" sz="1800" b="1" i="0" u="none" strike="noStrike" kern="1200" cap="none" spc="0" normalizeH="0" baseline="0" noProof="0">
              <a:ln>
                <a:noFill/>
              </a:ln>
              <a:solidFill>
                <a:prstClr val="black"/>
              </a:solidFill>
              <a:effectLst/>
              <a:uLnTx/>
              <a:uFillTx/>
              <a:latin typeface="Meiryo UI"/>
              <a:ea typeface="Meiryo UI"/>
              <a:cs typeface="+mn-cs"/>
            </a:endParaRPr>
          </a:p>
        </p:txBody>
      </p:sp>
      <p:sp>
        <p:nvSpPr>
          <p:cNvPr id="6" name="四角形: 角を丸くする 5">
            <a:extLst>
              <a:ext uri="{FF2B5EF4-FFF2-40B4-BE49-F238E27FC236}">
                <a16:creationId xmlns:a16="http://schemas.microsoft.com/office/drawing/2014/main" id="{C525F9FA-9D3A-2556-69B2-37A7322A5066}"/>
              </a:ext>
            </a:extLst>
          </p:cNvPr>
          <p:cNvSpPr/>
          <p:nvPr/>
        </p:nvSpPr>
        <p:spPr>
          <a:xfrm>
            <a:off x="827584" y="2296789"/>
            <a:ext cx="7523792" cy="2629674"/>
          </a:xfrm>
          <a:prstGeom prst="roundRect">
            <a:avLst>
              <a:gd name="adj" fmla="val 1103"/>
            </a:avLst>
          </a:prstGeom>
          <a:noFill/>
          <a:ln w="28575" cap="flat" cmpd="sng" algn="ctr">
            <a:solidFill>
              <a:srgbClr val="FFC000"/>
            </a:solidFill>
            <a:prstDash val="solid"/>
            <a:miter lim="800000"/>
          </a:ln>
          <a:effectLst/>
        </p:spPr>
        <p:txBody>
          <a:bodyPr rtlCol="0" anchor="t"/>
          <a:lstStyle/>
          <a:p>
            <a:pPr marL="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283DC504-1A18-4ABD-A729-93AC4EC65157}"/>
              </a:ext>
            </a:extLst>
          </p:cNvPr>
          <p:cNvSpPr txBox="1"/>
          <p:nvPr/>
        </p:nvSpPr>
        <p:spPr>
          <a:xfrm>
            <a:off x="1004247" y="2206113"/>
            <a:ext cx="7079845" cy="433342"/>
          </a:xfrm>
          <a:prstGeom prst="roundRect">
            <a:avLst/>
          </a:prstGeom>
          <a:solidFill>
            <a:srgbClr val="FFC000"/>
          </a:solidFill>
          <a:ln w="28575">
            <a:noFill/>
          </a:ln>
        </p:spPr>
        <p:txBody>
          <a:bodyPr wrap="square" lIns="36000" tIns="0" rIns="36000" anchor="ctr">
            <a:noAutofit/>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今後の巨大地震や集中豪雨等に備えた災害廃棄物対策の更なる取組の方向性</a:t>
            </a:r>
            <a:endParaRPr kumimoji="1" lang="en-US" altLang="ja-JP" sz="16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（令和７年３月、災害廃棄物対策推進検討会）</a:t>
            </a:r>
            <a:endParaRPr kumimoji="1" lang="ja-JP" altLang="en-US" sz="1600" b="1" i="0" u="none" strike="sngStrike" kern="0" cap="none" spc="0" normalizeH="0" baseline="0" noProof="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8" name="表 7">
            <a:extLst>
              <a:ext uri="{FF2B5EF4-FFF2-40B4-BE49-F238E27FC236}">
                <a16:creationId xmlns:a16="http://schemas.microsoft.com/office/drawing/2014/main" id="{2BA09CEE-F900-5538-551C-32372E437604}"/>
              </a:ext>
            </a:extLst>
          </p:cNvPr>
          <p:cNvGraphicFramePr>
            <a:graphicFrameLocks noGrp="1"/>
          </p:cNvGraphicFramePr>
          <p:nvPr>
            <p:extLst>
              <p:ext uri="{D42A27DB-BD31-4B8C-83A1-F6EECF244321}">
                <p14:modId xmlns:p14="http://schemas.microsoft.com/office/powerpoint/2010/main" val="2206222392"/>
              </p:ext>
            </p:extLst>
          </p:nvPr>
        </p:nvGraphicFramePr>
        <p:xfrm>
          <a:off x="1201540" y="2730131"/>
          <a:ext cx="6775879" cy="2074184"/>
        </p:xfrm>
        <a:graphic>
          <a:graphicData uri="http://schemas.openxmlformats.org/drawingml/2006/table">
            <a:tbl>
              <a:tblPr firstRow="1" bandRow="1"/>
              <a:tblGrid>
                <a:gridCol w="619877">
                  <a:extLst>
                    <a:ext uri="{9D8B030D-6E8A-4147-A177-3AD203B41FA5}">
                      <a16:colId xmlns:a16="http://schemas.microsoft.com/office/drawing/2014/main" val="523628126"/>
                    </a:ext>
                  </a:extLst>
                </a:gridCol>
                <a:gridCol w="6156002">
                  <a:extLst>
                    <a:ext uri="{9D8B030D-6E8A-4147-A177-3AD203B41FA5}">
                      <a16:colId xmlns:a16="http://schemas.microsoft.com/office/drawing/2014/main" val="1165040019"/>
                    </a:ext>
                  </a:extLst>
                </a:gridCol>
              </a:tblGrid>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algn="l" defTabSz="986918" rtl="0" eaLnBrk="1" latinLnBrk="0" hangingPunct="1"/>
                      <a:r>
                        <a:rPr kumimoji="1" lang="en-US" altLang="ja-JP" sz="1400" b="0" kern="1200">
                          <a:solidFill>
                            <a:schemeClr val="tx1"/>
                          </a:solidFill>
                        </a:rPr>
                        <a:t>3-1</a:t>
                      </a:r>
                      <a:endParaRPr kumimoji="1" lang="ja-JP" altLang="en-US" sz="1400" b="0" kern="1200">
                        <a:solidFill>
                          <a:schemeClr val="tx1"/>
                        </a:solidFill>
                        <a:latin typeface="+mn-lt"/>
                        <a:ea typeface="+mn-ea"/>
                        <a:cs typeface="+mn-cs"/>
                      </a:endParaRPr>
                    </a:p>
                  </a:txBody>
                  <a:tcPr marL="82953" marR="82953" marT="41476" marB="41476">
                    <a:lnL>
                      <a:noFill/>
                    </a:lnL>
                    <a:lnR>
                      <a:noFill/>
                    </a:lnR>
                    <a:lnT w="12700" cmpd="sng">
                      <a:solidFill>
                        <a:srgbClr val="43B99A"/>
                      </a:solidFill>
                    </a:lnT>
                    <a:lnB>
                      <a:no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ja-JP" altLang="en-US" sz="1400" b="0"/>
                        <a:t>自治体における災害廃棄物処理計画等及び災害支援協定の充実</a:t>
                      </a:r>
                    </a:p>
                  </a:txBody>
                  <a:tcPr marL="82953" marR="82953" marT="41476" marB="41476">
                    <a:lnL>
                      <a:noFill/>
                    </a:lnL>
                    <a:lnR>
                      <a:noFill/>
                    </a:lnR>
                    <a:lnT w="12700" cmpd="sng">
                      <a:solidFill>
                        <a:srgbClr val="43B99A"/>
                      </a:solidFill>
                    </a:lnT>
                    <a:lnB>
                      <a:no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2969071847"/>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3-2</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86918"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a:ln>
                            <a:noFill/>
                          </a:ln>
                          <a:solidFill>
                            <a:prstClr val="black"/>
                          </a:solidFill>
                          <a:effectLst/>
                          <a:uLnTx/>
                          <a:uFillTx/>
                        </a:rPr>
                        <a:t>発災後の初動期における災害廃棄物処理体制の早期確立</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txBody>
                  <a:tcPr marL="82953" marR="82953" marT="41476" marB="41476">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40211162"/>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3-3</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ja-JP" altLang="en-US" sz="1400" b="0" u="none" strike="noStrike" kern="1200" cap="none" spc="0" normalizeH="0" baseline="0" noProof="0">
                          <a:ln>
                            <a:noFill/>
                          </a:ln>
                          <a:solidFill>
                            <a:prstClr val="black"/>
                          </a:solidFill>
                          <a:effectLst/>
                          <a:uLnTx/>
                          <a:uFillTx/>
                        </a:rPr>
                        <a:t>損壊家屋等の解体工事実施体制の早期確立</a:t>
                      </a:r>
                      <a:endParaRPr kumimoji="1" lang="ja-JP" altLang="en-US" sz="1400" b="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3966744256"/>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3-4</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u="none" strike="noStrike" kern="1200" cap="none" spc="0" normalizeH="0" baseline="0" noProof="0">
                          <a:ln>
                            <a:noFill/>
                          </a:ln>
                          <a:solidFill>
                            <a:prstClr val="black"/>
                          </a:solidFill>
                          <a:effectLst/>
                          <a:uLnTx/>
                          <a:uFillTx/>
                        </a:rPr>
                        <a:t>大量に発生する災害廃棄物の処理体制の早期確立</a:t>
                      </a:r>
                      <a:endParaRPr kumimoji="1" lang="ja-JP" altLang="en-US" sz="1400" b="0"/>
                    </a:p>
                  </a:txBody>
                  <a:tcPr marL="82953" marR="82953" marT="41476" marB="41476">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78734828"/>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3-5</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u="none" strike="noStrike" kern="1200" cap="none" spc="-60" normalizeH="0" baseline="0" noProof="0">
                          <a:ln>
                            <a:noFill/>
                          </a:ln>
                          <a:solidFill>
                            <a:prstClr val="black"/>
                          </a:solidFill>
                          <a:effectLst/>
                          <a:uLnTx/>
                          <a:uFillTx/>
                        </a:rPr>
                        <a:t>被災自治体等の災害廃棄物処理の支援・受援体制と横断的支援機能の早期確立</a:t>
                      </a:r>
                      <a:endParaRPr kumimoji="1" lang="ja-JP" altLang="en-US" sz="1400" b="0" spc="-60" baseline="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748960966"/>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3-6</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u="none" strike="noStrike" kern="1200" cap="none" spc="0" normalizeH="0" baseline="0" noProof="0">
                          <a:ln>
                            <a:noFill/>
                          </a:ln>
                          <a:solidFill>
                            <a:prstClr val="black"/>
                          </a:solidFill>
                          <a:effectLst/>
                          <a:uLnTx/>
                          <a:uFillTx/>
                        </a:rPr>
                        <a:t>巨大地震・集中豪雨等における災害廃棄物処理に関する知見・データ等の充実</a:t>
                      </a:r>
                      <a:endParaRPr kumimoji="1" lang="ja-JP" altLang="en-US" sz="1400" b="0"/>
                    </a:p>
                  </a:txBody>
                  <a:tcPr marL="82953" marR="82953" marT="41476" marB="41476">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535855"/>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3-7</a:t>
                      </a:r>
                      <a:endParaRPr kumimoji="1" lang="ja-JP" altLang="en-US" sz="1400"/>
                    </a:p>
                  </a:txBody>
                  <a:tcPr marL="82953" marR="82953" marT="41476" marB="41476">
                    <a:lnL>
                      <a:noFill/>
                    </a:lnL>
                    <a:lnR>
                      <a:noFill/>
                    </a:lnR>
                    <a:lnT>
                      <a:noFill/>
                    </a:lnT>
                    <a:lnB w="12700" cmpd="sng">
                      <a:solidFill>
                        <a:srgbClr val="43B99A"/>
                      </a:solid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ja-JP" altLang="en-US" sz="1400" b="0"/>
                        <a:t>制度的対応</a:t>
                      </a:r>
                    </a:p>
                  </a:txBody>
                  <a:tcPr marL="82953" marR="82953" marT="41476" marB="41476">
                    <a:lnL>
                      <a:noFill/>
                    </a:lnL>
                    <a:lnR>
                      <a:noFill/>
                    </a:lnR>
                    <a:lnT>
                      <a:noFill/>
                    </a:lnT>
                    <a:lnB w="12700" cmpd="sng">
                      <a:solidFill>
                        <a:srgbClr val="43B99A"/>
                      </a:solid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743663007"/>
                  </a:ext>
                </a:extLst>
              </a:tr>
            </a:tbl>
          </a:graphicData>
        </a:graphic>
      </p:graphicFrame>
      <p:sp>
        <p:nvSpPr>
          <p:cNvPr id="9" name="正方形/長方形 8">
            <a:extLst>
              <a:ext uri="{FF2B5EF4-FFF2-40B4-BE49-F238E27FC236}">
                <a16:creationId xmlns:a16="http://schemas.microsoft.com/office/drawing/2014/main" id="{1B375EEC-A180-9EEC-63C0-DC1FF9106C28}"/>
              </a:ext>
            </a:extLst>
          </p:cNvPr>
          <p:cNvSpPr/>
          <p:nvPr/>
        </p:nvSpPr>
        <p:spPr>
          <a:xfrm>
            <a:off x="1194833" y="4517719"/>
            <a:ext cx="6810546" cy="281636"/>
          </a:xfrm>
          <a:prstGeom prst="rect">
            <a:avLst/>
          </a:prstGeom>
          <a:noFill/>
          <a:ln w="28575" cap="flat" cmpd="sng" algn="ctr">
            <a:solidFill>
              <a:sysClr val="windowText" lastClr="000000"/>
            </a:solidFill>
            <a:prstDash val="solid"/>
            <a:miter lim="800000"/>
          </a:ln>
          <a:effectLst/>
        </p:spPr>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ja-JP" altLang="en-US" sz="1452"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矢印: 下 9">
            <a:extLst>
              <a:ext uri="{FF2B5EF4-FFF2-40B4-BE49-F238E27FC236}">
                <a16:creationId xmlns:a16="http://schemas.microsoft.com/office/drawing/2014/main" id="{A9B940BB-B608-E12B-D8D7-BFBCADA067A1}"/>
              </a:ext>
            </a:extLst>
          </p:cNvPr>
          <p:cNvSpPr/>
          <p:nvPr/>
        </p:nvSpPr>
        <p:spPr>
          <a:xfrm>
            <a:off x="3531659" y="4852744"/>
            <a:ext cx="2020388" cy="407288"/>
          </a:xfrm>
          <a:prstGeom prst="downArrow">
            <a:avLst/>
          </a:prstGeom>
          <a:solidFill>
            <a:sysClr val="window" lastClr="FFFFFF"/>
          </a:solidFill>
          <a:ln w="19050" cap="flat" cmpd="sng" algn="ctr">
            <a:solidFill>
              <a:sysClr val="windowText" lastClr="000000"/>
            </a:solidFill>
            <a:prstDash val="solid"/>
            <a:miter lim="800000"/>
          </a:ln>
          <a:effectLst/>
        </p:spPr>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ja-JP" altLang="en-US" sz="1452"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94D985E7-A0EB-7E70-42BE-53919B17B2F1}"/>
              </a:ext>
            </a:extLst>
          </p:cNvPr>
          <p:cNvSpPr txBox="1"/>
          <p:nvPr/>
        </p:nvSpPr>
        <p:spPr>
          <a:xfrm>
            <a:off x="190090" y="5098867"/>
            <a:ext cx="3608680" cy="261610"/>
          </a:xfrm>
          <a:prstGeom prst="rect">
            <a:avLst/>
          </a:prstGeom>
          <a:noFill/>
        </p:spPr>
        <p:txBody>
          <a:bodyPr wrap="square" rtlCol="0">
            <a:spAutoFit/>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これまでの議論等も踏まえ、制度的措置を以下の３点に整理</a:t>
            </a:r>
          </a:p>
        </p:txBody>
      </p:sp>
      <p:sp>
        <p:nvSpPr>
          <p:cNvPr id="12" name="円弧 11">
            <a:extLst>
              <a:ext uri="{FF2B5EF4-FFF2-40B4-BE49-F238E27FC236}">
                <a16:creationId xmlns:a16="http://schemas.microsoft.com/office/drawing/2014/main" id="{68015B3C-59A6-5C87-2808-7152A8094420}"/>
              </a:ext>
            </a:extLst>
          </p:cNvPr>
          <p:cNvSpPr/>
          <p:nvPr/>
        </p:nvSpPr>
        <p:spPr>
          <a:xfrm>
            <a:off x="7471626" y="2878424"/>
            <a:ext cx="1039547" cy="1778511"/>
          </a:xfrm>
          <a:prstGeom prst="arc">
            <a:avLst>
              <a:gd name="adj1" fmla="val 16200000"/>
              <a:gd name="adj2" fmla="val 5335277"/>
            </a:avLst>
          </a:prstGeom>
          <a:noFill/>
          <a:ln w="635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13" name="円弧 12">
            <a:extLst>
              <a:ext uri="{FF2B5EF4-FFF2-40B4-BE49-F238E27FC236}">
                <a16:creationId xmlns:a16="http://schemas.microsoft.com/office/drawing/2014/main" id="{B26AA4A2-A17C-5A25-9C64-9240CA8CD877}"/>
              </a:ext>
            </a:extLst>
          </p:cNvPr>
          <p:cNvSpPr/>
          <p:nvPr/>
        </p:nvSpPr>
        <p:spPr>
          <a:xfrm>
            <a:off x="7634450" y="3792935"/>
            <a:ext cx="713898" cy="864000"/>
          </a:xfrm>
          <a:prstGeom prst="arc">
            <a:avLst>
              <a:gd name="adj1" fmla="val 16200000"/>
              <a:gd name="adj2" fmla="val 5335277"/>
            </a:avLst>
          </a:prstGeom>
          <a:noFill/>
          <a:ln w="635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14" name="円弧 13">
            <a:extLst>
              <a:ext uri="{FF2B5EF4-FFF2-40B4-BE49-F238E27FC236}">
                <a16:creationId xmlns:a16="http://schemas.microsoft.com/office/drawing/2014/main" id="{3DF6DAA9-1D8C-9F48-AE12-5340FFC734A0}"/>
              </a:ext>
            </a:extLst>
          </p:cNvPr>
          <p:cNvSpPr/>
          <p:nvPr/>
        </p:nvSpPr>
        <p:spPr>
          <a:xfrm>
            <a:off x="7757399" y="4044935"/>
            <a:ext cx="468000" cy="612000"/>
          </a:xfrm>
          <a:prstGeom prst="arc">
            <a:avLst>
              <a:gd name="adj1" fmla="val 16200000"/>
              <a:gd name="adj2" fmla="val 5335277"/>
            </a:avLst>
          </a:prstGeom>
          <a:noFill/>
          <a:ln w="635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06391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B76BBD97-FDB1-474E-62D0-7F0C41D30022}"/>
              </a:ext>
            </a:extLst>
          </p:cNvPr>
          <p:cNvSpPr/>
          <p:nvPr/>
        </p:nvSpPr>
        <p:spPr>
          <a:xfrm>
            <a:off x="251738" y="1231477"/>
            <a:ext cx="8429401" cy="5306276"/>
          </a:xfrm>
          <a:prstGeom prst="roundRect">
            <a:avLst>
              <a:gd name="adj" fmla="val 6308"/>
            </a:avLst>
          </a:prstGeom>
          <a:solidFill>
            <a:sysClr val="window" lastClr="FFFFFF"/>
          </a:solidFill>
          <a:ln w="25400" cap="flat" cmpd="sng" algn="ctr">
            <a:solidFill>
              <a:srgbClr val="8064A2"/>
            </a:solidFill>
            <a:prstDash val="solid"/>
          </a:ln>
          <a:effectLst/>
        </p:spPr>
        <p:txBody>
          <a:bodyPr tIns="135754"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509"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90F6D919-FF95-084A-5D44-C2F0323F090D}"/>
              </a:ext>
            </a:extLst>
          </p:cNvPr>
          <p:cNvSpPr txBox="1"/>
          <p:nvPr/>
        </p:nvSpPr>
        <p:spPr>
          <a:xfrm>
            <a:off x="247805" y="1085060"/>
            <a:ext cx="5819222" cy="324576"/>
          </a:xfrm>
          <a:prstGeom prst="rect">
            <a:avLst/>
          </a:prstGeom>
          <a:solidFill>
            <a:srgbClr val="8064A2"/>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現状と課題等（公費解体・災害廃棄物処理における支援・受援体制）</a:t>
            </a:r>
          </a:p>
        </p:txBody>
      </p:sp>
      <p:sp>
        <p:nvSpPr>
          <p:cNvPr id="31" name="正方形/長方形 30">
            <a:extLst>
              <a:ext uri="{FF2B5EF4-FFF2-40B4-BE49-F238E27FC236}">
                <a16:creationId xmlns:a16="http://schemas.microsoft.com/office/drawing/2014/main" id="{AFE47E9E-3BB9-EE04-74ED-D5D1E96F9898}"/>
              </a:ext>
            </a:extLst>
          </p:cNvPr>
          <p:cNvSpPr/>
          <p:nvPr/>
        </p:nvSpPr>
        <p:spPr>
          <a:xfrm>
            <a:off x="7632762" y="5765173"/>
            <a:ext cx="268662" cy="34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endParaRPr kumimoji="1" lang="ja-JP" altLang="en-US" sz="136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CE3A2E11-40EA-0B55-FE0A-393A80FF3E8F}"/>
              </a:ext>
            </a:extLst>
          </p:cNvPr>
          <p:cNvSpPr txBox="1"/>
          <p:nvPr/>
        </p:nvSpPr>
        <p:spPr>
          <a:xfrm>
            <a:off x="476877" y="3669931"/>
            <a:ext cx="8086307" cy="1461426"/>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石川県内のある被災自治体では、</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発災後、最大で</a:t>
            </a:r>
            <a:r>
              <a:rPr kumimoji="1" lang="en-US" altLang="ja-JP" sz="1112" b="0" i="0" u="none" strike="noStrike" kern="0" cap="none" spc="0" normalizeH="0" baseline="0" noProof="0">
                <a:ln>
                  <a:noFill/>
                </a:ln>
                <a:solidFill>
                  <a:srgbClr val="FF0000"/>
                </a:solidFill>
                <a:effectLst/>
                <a:uLnTx/>
                <a:uFillTx/>
                <a:latin typeface="Meiryo UI"/>
                <a:ea typeface="Meiryo UI"/>
                <a:cs typeface="+mn-cs"/>
              </a:rPr>
              <a:t>20</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名超</a:t>
            </a:r>
            <a:r>
              <a:rPr kumimoji="1" lang="en-US" altLang="ja-JP" sz="1112" b="0" i="0" u="none" strike="noStrike" kern="0" cap="none" spc="0" normalizeH="0" baseline="0" noProof="0">
                <a:ln>
                  <a:noFill/>
                </a:ln>
                <a:solidFill>
                  <a:srgbClr val="FF0000"/>
                </a:solidFill>
                <a:effectLst/>
                <a:uLnTx/>
                <a:uFillTx/>
                <a:latin typeface="Meiryo UI"/>
                <a:ea typeface="Meiryo UI"/>
                <a:cs typeface="+mn-cs"/>
              </a:rPr>
              <a:t>/</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日の支援者の受入</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を実施。同被災自治体の</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平常時における体制は６名、災害時の応援人員は計画されていなかった</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a:t>
            </a:r>
            <a:endParaRPr kumimoji="1" lang="en-US" altLang="ja-JP" sz="1112" b="0"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これら多くの支援者への業務依頼・調整に加え、災害廃棄物処理（生活ごみ・し尿・片付けごみ対応、広域処理等）（奥能登市町で各数十万～百万トン超の廃棄物）や公費解体（申請受付・工事前調整・解体工事等）（奥能登地域で各数千～１万棟超の解体）の各種工程に係わる関係団体等との各種調整や大量に発生する事務手続・契約手続等を被災自治体のみで行うことは極めて困難。</a:t>
            </a:r>
          </a:p>
          <a:p>
            <a:pPr marL="146624" marR="0" lvl="0" indent="-146624"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さらに全国の市町村においても、</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市町村の平時の体制は</a:t>
            </a:r>
            <a:r>
              <a:rPr kumimoji="1" lang="en-US" altLang="ja-JP" sz="1112" b="0" i="0" u="none" strike="noStrike" kern="0" cap="none" spc="0" normalizeH="0" baseline="0" noProof="0">
                <a:ln>
                  <a:noFill/>
                </a:ln>
                <a:solidFill>
                  <a:srgbClr val="FF0000"/>
                </a:solidFill>
                <a:effectLst/>
                <a:uLnTx/>
                <a:uFillTx/>
                <a:latin typeface="Meiryo UI"/>
                <a:ea typeface="Meiryo UI"/>
                <a:cs typeface="+mn-cs"/>
              </a:rPr>
              <a:t>5</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割弱が</a:t>
            </a:r>
            <a:r>
              <a:rPr kumimoji="1" lang="en-US" altLang="ja-JP" sz="1112" b="0" i="0" u="none" strike="noStrike" kern="0" cap="none" spc="0" normalizeH="0" baseline="0" noProof="0">
                <a:ln>
                  <a:noFill/>
                </a:ln>
                <a:solidFill>
                  <a:srgbClr val="FF0000"/>
                </a:solidFill>
                <a:effectLst/>
                <a:uLnTx/>
                <a:uFillTx/>
                <a:latin typeface="Meiryo UI"/>
                <a:ea typeface="Meiryo UI"/>
                <a:cs typeface="+mn-cs"/>
              </a:rPr>
              <a:t>5</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人以下、災害時の応援人員は</a:t>
            </a:r>
            <a:r>
              <a:rPr kumimoji="1" lang="en-US" altLang="ja-JP" sz="1112" b="0" i="0" u="none" strike="noStrike" kern="0" cap="none" spc="0" normalizeH="0" baseline="0" noProof="0">
                <a:ln>
                  <a:noFill/>
                </a:ln>
                <a:solidFill>
                  <a:srgbClr val="FF0000"/>
                </a:solidFill>
                <a:effectLst/>
                <a:uLnTx/>
                <a:uFillTx/>
                <a:latin typeface="Meiryo UI"/>
                <a:ea typeface="Meiryo UI"/>
                <a:cs typeface="+mn-cs"/>
              </a:rPr>
              <a:t>6</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割以上が回答なし（災害時の応援体制が想定されていない）の状況</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であり、能登半島地震同様、被災自治体のみで支援に対する各種調整・事務を行うことは困難であることが想定される。</a:t>
            </a:r>
          </a:p>
        </p:txBody>
      </p:sp>
      <p:sp>
        <p:nvSpPr>
          <p:cNvPr id="33" name="テキスト ボックス 32">
            <a:extLst>
              <a:ext uri="{FF2B5EF4-FFF2-40B4-BE49-F238E27FC236}">
                <a16:creationId xmlns:a16="http://schemas.microsoft.com/office/drawing/2014/main" id="{BA1369E8-F34A-61E3-7D38-0BE11AF55E8B}"/>
              </a:ext>
            </a:extLst>
          </p:cNvPr>
          <p:cNvSpPr txBox="1"/>
          <p:nvPr/>
        </p:nvSpPr>
        <p:spPr>
          <a:xfrm>
            <a:off x="832669" y="6202499"/>
            <a:ext cx="3649637" cy="440505"/>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市町村における平時の災害廃棄物対策に関する</a:t>
            </a:r>
            <a:endParaRPr kumimoji="1" lang="en-US" altLang="ja-JP"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体制（令和５年度末時点）</a:t>
            </a:r>
            <a:endParaRPr kumimoji="1" lang="en-US" altLang="ja-JP"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B7A0937C-33A5-1961-A37A-4688F1AD8418}"/>
              </a:ext>
            </a:extLst>
          </p:cNvPr>
          <p:cNvSpPr txBox="1"/>
          <p:nvPr/>
        </p:nvSpPr>
        <p:spPr>
          <a:xfrm>
            <a:off x="4410759" y="6201057"/>
            <a:ext cx="3649637" cy="440505"/>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市町村における災害時の災害廃棄物対応に関する</a:t>
            </a:r>
            <a:endParaRPr kumimoji="1" lang="en-US" altLang="ja-JP"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応援人員体制（令和５年度末時点）</a:t>
            </a:r>
            <a:endParaRPr kumimoji="1" lang="en-US" altLang="ja-JP"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5" name="図 34">
            <a:extLst>
              <a:ext uri="{FF2B5EF4-FFF2-40B4-BE49-F238E27FC236}">
                <a16:creationId xmlns:a16="http://schemas.microsoft.com/office/drawing/2014/main" id="{658E6200-0D2D-6254-3E4F-6A4629E4707D}"/>
              </a:ext>
            </a:extLst>
          </p:cNvPr>
          <p:cNvPicPr>
            <a:picLocks noChangeAspect="1"/>
          </p:cNvPicPr>
          <p:nvPr/>
        </p:nvPicPr>
        <p:blipFill>
          <a:blip r:embed="rId2"/>
          <a:stretch>
            <a:fillRect/>
          </a:stretch>
        </p:blipFill>
        <p:spPr>
          <a:xfrm>
            <a:off x="1012896" y="5194696"/>
            <a:ext cx="3237820" cy="981040"/>
          </a:xfrm>
          <a:prstGeom prst="rect">
            <a:avLst/>
          </a:prstGeom>
          <a:ln>
            <a:solidFill>
              <a:sysClr val="windowText" lastClr="000000"/>
            </a:solidFill>
          </a:ln>
        </p:spPr>
      </p:pic>
      <p:pic>
        <p:nvPicPr>
          <p:cNvPr id="36" name="図 35">
            <a:extLst>
              <a:ext uri="{FF2B5EF4-FFF2-40B4-BE49-F238E27FC236}">
                <a16:creationId xmlns:a16="http://schemas.microsoft.com/office/drawing/2014/main" id="{01B81465-CA34-CA0A-070C-C966FF53C254}"/>
              </a:ext>
            </a:extLst>
          </p:cNvPr>
          <p:cNvPicPr>
            <a:picLocks noChangeAspect="1"/>
          </p:cNvPicPr>
          <p:nvPr/>
        </p:nvPicPr>
        <p:blipFill>
          <a:blip r:embed="rId3"/>
          <a:stretch>
            <a:fillRect/>
          </a:stretch>
        </p:blipFill>
        <p:spPr>
          <a:xfrm>
            <a:off x="4486540" y="5194696"/>
            <a:ext cx="3281486" cy="966867"/>
          </a:xfrm>
          <a:prstGeom prst="rect">
            <a:avLst/>
          </a:prstGeom>
          <a:ln>
            <a:solidFill>
              <a:sysClr val="windowText" lastClr="000000"/>
            </a:solidFill>
          </a:ln>
        </p:spPr>
      </p:pic>
      <p:sp>
        <p:nvSpPr>
          <p:cNvPr id="37" name="テキスト ボックス 36">
            <a:extLst>
              <a:ext uri="{FF2B5EF4-FFF2-40B4-BE49-F238E27FC236}">
                <a16:creationId xmlns:a16="http://schemas.microsoft.com/office/drawing/2014/main" id="{B47B6AEE-B0BF-F286-0AED-9E52E6128DB0}"/>
              </a:ext>
            </a:extLst>
          </p:cNvPr>
          <p:cNvSpPr txBox="1"/>
          <p:nvPr/>
        </p:nvSpPr>
        <p:spPr>
          <a:xfrm>
            <a:off x="476876" y="3412126"/>
            <a:ext cx="1065165" cy="27655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781995" rtl="0" eaLnBrk="1" fontAlgn="auto" latinLnBrk="0" hangingPunct="1">
              <a:lnSpc>
                <a:spcPct val="100000"/>
              </a:lnSpc>
              <a:spcBef>
                <a:spcPts val="0"/>
              </a:spcBef>
              <a:spcAft>
                <a:spcPts val="0"/>
              </a:spcAft>
              <a:buClrTx/>
              <a:buSzTx/>
              <a:buFontTx/>
              <a:buNone/>
              <a:tabLst/>
              <a:defRPr/>
            </a:pPr>
            <a:r>
              <a:rPr kumimoji="1" lang="ja-JP" altLang="en-US" sz="1197" b="1" i="0" u="none" strike="noStrike" kern="1200" cap="none" spc="0" normalizeH="0" baseline="0" noProof="0">
                <a:ln>
                  <a:noFill/>
                </a:ln>
                <a:solidFill>
                  <a:prstClr val="white"/>
                </a:solidFill>
                <a:effectLst/>
                <a:uLnTx/>
                <a:uFillTx/>
                <a:latin typeface="Meiryo UI"/>
                <a:ea typeface="Meiryo UI"/>
                <a:cs typeface="+mn-cs"/>
              </a:rPr>
              <a:t>受援体制</a:t>
            </a:r>
          </a:p>
        </p:txBody>
      </p:sp>
      <p:sp>
        <p:nvSpPr>
          <p:cNvPr id="38" name="テキスト ボックス 37">
            <a:extLst>
              <a:ext uri="{FF2B5EF4-FFF2-40B4-BE49-F238E27FC236}">
                <a16:creationId xmlns:a16="http://schemas.microsoft.com/office/drawing/2014/main" id="{47EDE4B5-BB87-A16D-CFDE-0398003AE7F3}"/>
              </a:ext>
            </a:extLst>
          </p:cNvPr>
          <p:cNvSpPr txBox="1"/>
          <p:nvPr/>
        </p:nvSpPr>
        <p:spPr>
          <a:xfrm>
            <a:off x="476877" y="1704222"/>
            <a:ext cx="8086307" cy="1632563"/>
          </a:xfrm>
          <a:prstGeom prst="rect">
            <a:avLst/>
          </a:prstGeom>
          <a:ln w="25400"/>
        </p:spPr>
        <p:style>
          <a:lnRef idx="2">
            <a:schemeClr val="accent6"/>
          </a:lnRef>
          <a:fillRef idx="1">
            <a:schemeClr val="lt1"/>
          </a:fillRef>
          <a:effectRef idx="0">
            <a:schemeClr val="accent6"/>
          </a:effectRef>
          <a:fontRef idx="minor">
            <a:schemeClr val="dk1"/>
          </a:fontRef>
        </p:style>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令和６年能登半島地震（令和６年９月奥能登豪雨含む）では、石川県内６市町（珠洲市、輪島市、能登町、穴水町、志賀町、七尾市）を中心に、</a:t>
            </a:r>
            <a:endParaRPr kumimoji="1" lang="en-US" altLang="ja-JP" sz="1112" b="0" i="0" u="none" strike="noStrike" kern="0" cap="none" spc="0" normalizeH="0" baseline="0" noProof="0">
              <a:ln>
                <a:noFill/>
              </a:ln>
              <a:solidFill>
                <a:prstClr val="black"/>
              </a:solidFill>
              <a:effectLst/>
              <a:uLnTx/>
              <a:uFillTx/>
              <a:latin typeface="Meiryo UI"/>
              <a:ea typeface="Meiryo UI"/>
              <a:cs typeface="+mn-cs"/>
            </a:endParaRPr>
          </a:p>
          <a:p>
            <a:pPr marL="309540" marR="0" lvl="0" indent="-154770" algn="l" defTabSz="43099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 </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環境省職員</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（本省・地方環境事務所）の派遣</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 </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（延べ</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7,273</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人・日（令和７年５月９日時点））</a:t>
            </a:r>
            <a:endParaRPr kumimoji="1" lang="en-US" altLang="ja-JP" sz="1112" b="0" i="0" u="none" strike="noStrike" kern="0" cap="none" spc="0" normalizeH="0" baseline="0" noProof="0">
              <a:ln>
                <a:noFill/>
              </a:ln>
              <a:solidFill>
                <a:prstClr val="black"/>
              </a:solidFill>
              <a:effectLst/>
              <a:uLnTx/>
              <a:uFillTx/>
              <a:latin typeface="Meiryo UI"/>
              <a:ea typeface="Meiryo UI"/>
              <a:cs typeface="+mn-cs"/>
            </a:endParaRPr>
          </a:p>
          <a:p>
            <a:pPr marL="309540" marR="0" lvl="0" indent="-146624" algn="l" defTabSz="43099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 災害廃棄物処理支援員制度（</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人材バンク</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）の支援員等派遣（延べ</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1,597</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人・日）</a:t>
            </a:r>
            <a:endParaRPr kumimoji="1" lang="en-US" altLang="ja-JP" sz="1112" b="0" i="0" u="none" strike="noStrike" kern="0" cap="none" spc="0" normalizeH="0" baseline="0" noProof="0">
              <a:ln>
                <a:noFill/>
              </a:ln>
              <a:solidFill>
                <a:prstClr val="black"/>
              </a:solidFill>
              <a:effectLst/>
              <a:uLnTx/>
              <a:uFillTx/>
              <a:latin typeface="Meiryo UI"/>
              <a:ea typeface="Meiryo UI"/>
              <a:cs typeface="+mn-cs"/>
            </a:endParaRPr>
          </a:p>
          <a:p>
            <a:pPr marL="309540" marR="0" lvl="0" indent="-146624" algn="l" defTabSz="430997" rtl="0" eaLnBrk="1" fontAlgn="auto" latinLnBrk="0" hangingPunct="1">
              <a:lnSpc>
                <a:spcPct val="100000"/>
              </a:lnSpc>
              <a:spcBef>
                <a:spcPts val="0"/>
              </a:spcBef>
              <a:spcAft>
                <a:spcPts val="0"/>
              </a:spcAft>
              <a:buClrTx/>
              <a:buSzTx/>
              <a:buFont typeface="Wingdings" panose="05000000000000000000" pitchFamily="2" charset="2"/>
              <a:buChar char="ü"/>
              <a:tabLst>
                <a:tab pos="309540" algn="l"/>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 災害廃棄物処理支援ネットワーク（</a:t>
            </a:r>
            <a:r>
              <a:rPr kumimoji="1" lang="en-US" altLang="ja-JP" sz="1112" b="0" i="0" u="none" strike="noStrike" kern="0" cap="none" spc="0" normalizeH="0" baseline="0" noProof="0" err="1">
                <a:ln>
                  <a:noFill/>
                </a:ln>
                <a:solidFill>
                  <a:srgbClr val="FF0000"/>
                </a:solidFill>
                <a:effectLst/>
                <a:uLnTx/>
                <a:uFillTx/>
                <a:latin typeface="Meiryo UI"/>
                <a:ea typeface="Meiryo UI"/>
                <a:cs typeface="+mn-cs"/>
              </a:rPr>
              <a:t>D.Waste</a:t>
            </a:r>
            <a:r>
              <a:rPr kumimoji="1" lang="en-US" altLang="ja-JP" sz="1112" b="0" i="0" u="none" strike="noStrike" kern="0" cap="none" spc="0" normalizeH="0" baseline="0" noProof="0">
                <a:ln>
                  <a:noFill/>
                </a:ln>
                <a:solidFill>
                  <a:srgbClr val="FF0000"/>
                </a:solidFill>
                <a:effectLst/>
                <a:uLnTx/>
                <a:uFillTx/>
                <a:latin typeface="Meiryo UI"/>
                <a:ea typeface="Meiryo UI"/>
                <a:cs typeface="+mn-cs"/>
              </a:rPr>
              <a:t>-Net</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）の専門家・収集運搬派遣</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延べ約</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8,000</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人・日（うち収集運搬対応が約</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6,500</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人・日）、収集運搬車両 延べ約</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1,700</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台</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a:t>
            </a:r>
          </a:p>
          <a:p>
            <a:pPr marL="309540" marR="0" lvl="0" indent="-146624" algn="l" defTabSz="43099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 中部ブロック行動計画等に基づく</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全国自治体</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からの短期派遣（延べ</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4,891</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人・日）</a:t>
            </a:r>
            <a:endParaRPr kumimoji="1" lang="en-US" altLang="ja-JP" sz="1112" b="0" i="0" u="none" strike="noStrike" kern="0" cap="none" spc="0" normalizeH="0" baseline="0" noProof="0">
              <a:ln>
                <a:noFill/>
              </a:ln>
              <a:solidFill>
                <a:prstClr val="black"/>
              </a:solidFill>
              <a:effectLst/>
              <a:uLnTx/>
              <a:uFillTx/>
              <a:latin typeface="Meiryo UI"/>
              <a:ea typeface="Meiryo UI"/>
              <a:cs typeface="+mn-cs"/>
            </a:endParaRPr>
          </a:p>
          <a:p>
            <a:pPr marL="0" marR="0" lvl="0" indent="0" algn="l" defTabSz="430997" rtl="0" eaLnBrk="1" fontAlgn="auto" latinLnBrk="0" hangingPunct="1">
              <a:lnSpc>
                <a:spcPct val="100000"/>
              </a:lnSpc>
              <a:spcBef>
                <a:spcPts val="0"/>
              </a:spcBef>
              <a:spcAft>
                <a:spcPts val="0"/>
              </a:spcAft>
              <a:buClrTx/>
              <a:buSzTx/>
              <a:buFontTx/>
              <a:buNone/>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　による支援が行われた。</a:t>
            </a:r>
            <a:endParaRPr kumimoji="1" lang="en-US" altLang="ja-JP" sz="1112" b="0" i="0" u="none" strike="noStrike" kern="0" cap="none" spc="0" normalizeH="0" baseline="0" noProof="0">
              <a:ln>
                <a:noFill/>
              </a:ln>
              <a:solidFill>
                <a:prstClr val="black"/>
              </a:solidFill>
              <a:effectLst/>
              <a:uLnTx/>
              <a:uFillTx/>
              <a:latin typeface="Meiryo UI"/>
              <a:ea typeface="Meiryo UI"/>
              <a:cs typeface="+mn-cs"/>
            </a:endParaRPr>
          </a:p>
          <a:p>
            <a:pPr marL="146624" marR="0" lvl="0" indent="-146624"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また、</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31</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自治体及び</a:t>
            </a:r>
            <a:r>
              <a:rPr kumimoji="1" lang="en-US" altLang="ja-JP" sz="1112" b="0" i="0" u="none" strike="noStrike" kern="0" cap="none" spc="0" normalizeH="0" baseline="0" noProof="0">
                <a:ln>
                  <a:noFill/>
                </a:ln>
                <a:solidFill>
                  <a:prstClr val="black"/>
                </a:solidFill>
                <a:effectLst/>
                <a:uLnTx/>
                <a:uFillTx/>
                <a:latin typeface="Meiryo UI"/>
                <a:ea typeface="Meiryo UI"/>
                <a:cs typeface="+mn-cs"/>
              </a:rPr>
              <a:t>25</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業者（令和７年３月末時点）の処理施設で</a:t>
            </a:r>
            <a:r>
              <a:rPr kumimoji="1" lang="ja-JP" altLang="en-US" sz="1112" b="0" i="0" u="none" strike="noStrike" kern="0" cap="none" spc="0" normalizeH="0" baseline="0" noProof="0">
                <a:ln>
                  <a:noFill/>
                </a:ln>
                <a:solidFill>
                  <a:srgbClr val="FF0000"/>
                </a:solidFill>
                <a:effectLst/>
                <a:uLnTx/>
                <a:uFillTx/>
                <a:latin typeface="Meiryo UI"/>
                <a:ea typeface="Meiryo UI"/>
                <a:cs typeface="+mn-cs"/>
              </a:rPr>
              <a:t>災害廃棄物の広域処理を実施</a:t>
            </a:r>
            <a:r>
              <a:rPr kumimoji="1" lang="ja-JP" altLang="en-US" sz="1112" b="0" i="0" u="none" strike="noStrike" kern="0" cap="none" spc="0" normalizeH="0" baseline="0" noProof="0">
                <a:ln>
                  <a:noFill/>
                </a:ln>
                <a:solidFill>
                  <a:prstClr val="black"/>
                </a:solidFill>
                <a:effectLst/>
                <a:uLnTx/>
                <a:uFillTx/>
                <a:latin typeface="Meiryo UI"/>
                <a:ea typeface="Meiryo UI"/>
                <a:cs typeface="+mn-cs"/>
              </a:rPr>
              <a:t>している。</a:t>
            </a:r>
            <a:endParaRPr kumimoji="1" lang="en-US" altLang="ja-JP" sz="1112" b="0" i="0" u="none" strike="noStrike" kern="0" cap="none" spc="0" normalizeH="0" baseline="0" noProof="0">
              <a:ln>
                <a:noFill/>
              </a:ln>
              <a:solidFill>
                <a:prstClr val="black"/>
              </a:solidFill>
              <a:effectLst/>
              <a:uLnTx/>
              <a:uFillTx/>
              <a:latin typeface="Meiryo UI"/>
              <a:ea typeface="Meiryo UI"/>
              <a:cs typeface="+mn-cs"/>
            </a:endParaRPr>
          </a:p>
        </p:txBody>
      </p:sp>
      <p:sp>
        <p:nvSpPr>
          <p:cNvPr id="39" name="テキスト ボックス 38">
            <a:extLst>
              <a:ext uri="{FF2B5EF4-FFF2-40B4-BE49-F238E27FC236}">
                <a16:creationId xmlns:a16="http://schemas.microsoft.com/office/drawing/2014/main" id="{24E584CD-909B-FA83-234E-A8C02AD81F0A}"/>
              </a:ext>
            </a:extLst>
          </p:cNvPr>
          <p:cNvSpPr txBox="1"/>
          <p:nvPr/>
        </p:nvSpPr>
        <p:spPr>
          <a:xfrm>
            <a:off x="476876" y="1458282"/>
            <a:ext cx="1065165" cy="27655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ctr" defTabSz="781995" rtl="0" eaLnBrk="1" fontAlgn="auto" latinLnBrk="0" hangingPunct="1">
              <a:lnSpc>
                <a:spcPct val="100000"/>
              </a:lnSpc>
              <a:spcBef>
                <a:spcPts val="0"/>
              </a:spcBef>
              <a:spcAft>
                <a:spcPts val="0"/>
              </a:spcAft>
              <a:buClrTx/>
              <a:buSzTx/>
              <a:buFontTx/>
              <a:buNone/>
              <a:tabLst/>
              <a:defRPr/>
            </a:pPr>
            <a:r>
              <a:rPr kumimoji="1" lang="ja-JP" altLang="en-US" sz="1197" b="1" i="0" u="none" strike="noStrike" kern="1200" cap="none" spc="0" normalizeH="0" baseline="0" noProof="0">
                <a:ln>
                  <a:noFill/>
                </a:ln>
                <a:solidFill>
                  <a:prstClr val="white"/>
                </a:solidFill>
                <a:effectLst/>
                <a:uLnTx/>
                <a:uFillTx/>
                <a:latin typeface="Meiryo UI"/>
                <a:ea typeface="Meiryo UI"/>
                <a:cs typeface="+mn-cs"/>
              </a:rPr>
              <a:t>支援体制</a:t>
            </a:r>
          </a:p>
        </p:txBody>
      </p:sp>
      <p:sp>
        <p:nvSpPr>
          <p:cNvPr id="41" name="タイトル 40">
            <a:extLst>
              <a:ext uri="{FF2B5EF4-FFF2-40B4-BE49-F238E27FC236}">
                <a16:creationId xmlns:a16="http://schemas.microsoft.com/office/drawing/2014/main" id="{6190F776-FFDF-0910-C9B4-5F4CD4F44800}"/>
              </a:ext>
            </a:extLst>
          </p:cNvPr>
          <p:cNvSpPr>
            <a:spLocks noGrp="1"/>
          </p:cNvSpPr>
          <p:nvPr>
            <p:ph type="title"/>
          </p:nvPr>
        </p:nvSpPr>
        <p:spPr/>
        <p:txBody>
          <a:bodyPr/>
          <a:lstStyle/>
          <a:p>
            <a:pPr marL="8060" lvl="1" defTabSz="861993">
              <a:defRPr/>
            </a:pPr>
            <a:r>
              <a:rPr lang="ja-JP" altLang="en-US" sz="1710" b="1">
                <a:solidFill>
                  <a:prstClr val="white"/>
                </a:solidFill>
                <a:latin typeface="Meiryo UI" panose="020B0604030504040204" pitchFamily="50" charset="-128"/>
                <a:ea typeface="Meiryo UI" panose="020B0604030504040204" pitchFamily="50" charset="-128"/>
              </a:rPr>
              <a:t>制度的措置①</a:t>
            </a:r>
            <a:br>
              <a:rPr lang="en-US" altLang="ja-JP" sz="1710" b="1">
                <a:solidFill>
                  <a:prstClr val="white"/>
                </a:solidFill>
                <a:latin typeface="Meiryo UI" panose="020B0604030504040204" pitchFamily="50" charset="-128"/>
                <a:ea typeface="Meiryo UI" panose="020B0604030504040204" pitchFamily="50" charset="-128"/>
              </a:rPr>
            </a:br>
            <a:r>
              <a:rPr lang="ja-JP" altLang="en-US" sz="1710" b="1">
                <a:solidFill>
                  <a:prstClr val="white"/>
                </a:solidFill>
                <a:latin typeface="Meiryo UI" panose="020B0604030504040204" pitchFamily="50" charset="-128"/>
                <a:ea typeface="Meiryo UI" panose="020B0604030504040204" pitchFamily="50" charset="-128"/>
              </a:rPr>
              <a:t>　　公費解体・災害廃棄物処理を横断的に調整支援する専門支援機能の確立</a:t>
            </a:r>
            <a:endParaRPr lang="ja-JP" altLang="en-US"/>
          </a:p>
        </p:txBody>
      </p:sp>
      <p:sp>
        <p:nvSpPr>
          <p:cNvPr id="2" name="テキスト ボックス 1">
            <a:extLst>
              <a:ext uri="{FF2B5EF4-FFF2-40B4-BE49-F238E27FC236}">
                <a16:creationId xmlns:a16="http://schemas.microsoft.com/office/drawing/2014/main" id="{38D176BC-5F40-CDA4-8D59-671532FFE855}"/>
              </a:ext>
            </a:extLst>
          </p:cNvPr>
          <p:cNvSpPr txBox="1"/>
          <p:nvPr/>
        </p:nvSpPr>
        <p:spPr>
          <a:xfrm>
            <a:off x="5431413"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8505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5EB4B-ED59-BEF6-59C2-44EAEDA8F39A}"/>
            </a:ext>
          </a:extLst>
        </p:cNvPr>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844A0E2B-34F8-3DC1-B983-C887287765BB}"/>
              </a:ext>
            </a:extLst>
          </p:cNvPr>
          <p:cNvSpPr/>
          <p:nvPr/>
        </p:nvSpPr>
        <p:spPr>
          <a:xfrm>
            <a:off x="251738" y="1231477"/>
            <a:ext cx="8429401" cy="5306276"/>
          </a:xfrm>
          <a:prstGeom prst="roundRect">
            <a:avLst>
              <a:gd name="adj" fmla="val 6308"/>
            </a:avLst>
          </a:prstGeom>
          <a:solidFill>
            <a:sysClr val="window" lastClr="FFFFFF"/>
          </a:solidFill>
          <a:ln w="25400" cap="flat" cmpd="sng" algn="ctr">
            <a:solidFill>
              <a:srgbClr val="8064A2"/>
            </a:solidFill>
            <a:prstDash val="solid"/>
          </a:ln>
          <a:effectLst/>
        </p:spPr>
        <p:txBody>
          <a:bodyPr tIns="135754"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509"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85FC91A4-ECEF-F2FD-096E-D143AAB222B3}"/>
              </a:ext>
            </a:extLst>
          </p:cNvPr>
          <p:cNvSpPr txBox="1"/>
          <p:nvPr/>
        </p:nvSpPr>
        <p:spPr>
          <a:xfrm>
            <a:off x="247805" y="1085060"/>
            <a:ext cx="1476686" cy="324576"/>
          </a:xfrm>
          <a:prstGeom prst="rect">
            <a:avLst/>
          </a:prstGeom>
          <a:solidFill>
            <a:srgbClr val="8064A2"/>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見直しの方向性</a:t>
            </a:r>
          </a:p>
        </p:txBody>
      </p:sp>
      <p:sp>
        <p:nvSpPr>
          <p:cNvPr id="31" name="正方形/長方形 30">
            <a:extLst>
              <a:ext uri="{FF2B5EF4-FFF2-40B4-BE49-F238E27FC236}">
                <a16:creationId xmlns:a16="http://schemas.microsoft.com/office/drawing/2014/main" id="{6A019B34-8836-1B3B-29FE-48E7CD8E3659}"/>
              </a:ext>
            </a:extLst>
          </p:cNvPr>
          <p:cNvSpPr/>
          <p:nvPr/>
        </p:nvSpPr>
        <p:spPr>
          <a:xfrm>
            <a:off x="7632762" y="5765173"/>
            <a:ext cx="268662" cy="34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endParaRPr kumimoji="1" lang="ja-JP" altLang="en-US" sz="136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タイトル 40">
            <a:extLst>
              <a:ext uri="{FF2B5EF4-FFF2-40B4-BE49-F238E27FC236}">
                <a16:creationId xmlns:a16="http://schemas.microsoft.com/office/drawing/2014/main" id="{CC4DCBCF-2790-F47D-1B53-9F07F39072C4}"/>
              </a:ext>
            </a:extLst>
          </p:cNvPr>
          <p:cNvSpPr>
            <a:spLocks noGrp="1"/>
          </p:cNvSpPr>
          <p:nvPr>
            <p:ph type="title"/>
          </p:nvPr>
        </p:nvSpPr>
        <p:spPr/>
        <p:txBody>
          <a:bodyPr/>
          <a:lstStyle/>
          <a:p>
            <a:pPr marL="8060" lvl="1" defTabSz="861993">
              <a:defRPr/>
            </a:pPr>
            <a:r>
              <a:rPr lang="ja-JP" altLang="en-US" sz="1710" b="1">
                <a:solidFill>
                  <a:prstClr val="white"/>
                </a:solidFill>
                <a:latin typeface="Meiryo UI" panose="020B0604030504040204" pitchFamily="50" charset="-128"/>
                <a:ea typeface="Meiryo UI" panose="020B0604030504040204" pitchFamily="50" charset="-128"/>
              </a:rPr>
              <a:t>制度的措置①</a:t>
            </a:r>
            <a:br>
              <a:rPr lang="en-US" altLang="ja-JP" sz="1710" b="1">
                <a:solidFill>
                  <a:prstClr val="white"/>
                </a:solidFill>
                <a:latin typeface="Meiryo UI" panose="020B0604030504040204" pitchFamily="50" charset="-128"/>
                <a:ea typeface="Meiryo UI" panose="020B0604030504040204" pitchFamily="50" charset="-128"/>
              </a:rPr>
            </a:br>
            <a:r>
              <a:rPr lang="ja-JP" altLang="en-US" sz="1710" b="1">
                <a:solidFill>
                  <a:prstClr val="white"/>
                </a:solidFill>
                <a:latin typeface="Meiryo UI" panose="020B0604030504040204" pitchFamily="50" charset="-128"/>
                <a:ea typeface="Meiryo UI" panose="020B0604030504040204" pitchFamily="50" charset="-128"/>
              </a:rPr>
              <a:t>　　公費解体・災害廃棄物処理を横断的に調整支援する専門支援機能の確立</a:t>
            </a:r>
            <a:endParaRPr lang="ja-JP" altLang="en-US"/>
          </a:p>
        </p:txBody>
      </p:sp>
      <p:sp>
        <p:nvSpPr>
          <p:cNvPr id="2" name="テキスト ボックス 1">
            <a:extLst>
              <a:ext uri="{FF2B5EF4-FFF2-40B4-BE49-F238E27FC236}">
                <a16:creationId xmlns:a16="http://schemas.microsoft.com/office/drawing/2014/main" id="{9942386F-AB93-8A65-E97F-C9306DE3C3A5}"/>
              </a:ext>
            </a:extLst>
          </p:cNvPr>
          <p:cNvSpPr txBox="1"/>
          <p:nvPr/>
        </p:nvSpPr>
        <p:spPr>
          <a:xfrm>
            <a:off x="384345" y="1542626"/>
            <a:ext cx="8155824" cy="960006"/>
          </a:xfrm>
          <a:prstGeom prst="rect">
            <a:avLst/>
          </a:prstGeom>
          <a:solidFill>
            <a:schemeClr val="accent3">
              <a:lumMod val="20000"/>
              <a:lumOff val="80000"/>
            </a:schemeClr>
          </a:solidFill>
          <a:ln w="3175" cap="flat" cmpd="sng" algn="ctr">
            <a:noFill/>
            <a:prstDash val="solid"/>
          </a:ln>
          <a:effectLst/>
        </p:spPr>
        <p:txBody>
          <a:bodyPr wrap="square" rtlCol="0">
            <a:spAutoFit/>
          </a:bodyPr>
          <a:lstStyle/>
          <a:p>
            <a:pPr marL="244373" marR="0" lvl="0" indent="-244373" algn="l" defTabSz="430997" rtl="0" eaLnBrk="1" fontAlgn="auto" latinLnBrk="0" hangingPunct="1">
              <a:lnSpc>
                <a:spcPct val="100000"/>
              </a:lnSpc>
              <a:spcBef>
                <a:spcPts val="0"/>
              </a:spcBef>
              <a:spcAft>
                <a:spcPts val="171"/>
              </a:spcAft>
              <a:buClrTx/>
              <a:buSzTx/>
              <a:buFont typeface="Wingdings" panose="05000000000000000000" pitchFamily="2" charset="2"/>
              <a:buChar char="l"/>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災害の規模・種類や被災自治体の体制に応じて、</a:t>
            </a: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被災自治体における様々な事務手続や各種調整等の支援を横断的に行う機能を、全国共通で安定的かつ継続的に確立・確保</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する必要がある。</a:t>
            </a:r>
            <a:endParaRPr kumimoji="1" lang="en-US" altLang="ja-JP" sz="1368" b="0" i="0" u="none" strike="noStrike" kern="1200" cap="none" spc="0" normalizeH="0" baseline="0" noProof="0">
              <a:ln>
                <a:noFill/>
              </a:ln>
              <a:solidFill>
                <a:prstClr val="black"/>
              </a:solidFill>
              <a:effectLst/>
              <a:uLnTx/>
              <a:uFillTx/>
              <a:latin typeface="Meiryo UI"/>
              <a:ea typeface="Meiryo UI"/>
              <a:cs typeface="+mn-cs"/>
            </a:endParaRPr>
          </a:p>
          <a:p>
            <a:pPr marL="244373" marR="0" lvl="0" indent="-244373" algn="l" defTabSz="430997" rtl="0" eaLnBrk="1" fontAlgn="auto" latinLnBrk="0" hangingPunct="1">
              <a:lnSpc>
                <a:spcPct val="100000"/>
              </a:lnSpc>
              <a:spcBef>
                <a:spcPts val="0"/>
              </a:spcBef>
              <a:spcAft>
                <a:spcPts val="171"/>
              </a:spcAft>
              <a:buClrTx/>
              <a:buSzTx/>
              <a:buFont typeface="Wingdings" panose="05000000000000000000" pitchFamily="2" charset="2"/>
              <a:buChar char="l"/>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このため、これらの支援機能が備えるべき要件を整理し、当該支援を担わせることができる専門支援機能（機関）に関する規定を整備すべきである。</a:t>
            </a:r>
            <a:endParaRPr kumimoji="0" lang="en-US" altLang="ja-JP" sz="1368" b="0" i="0" u="none" strike="noStrike" kern="0" cap="none" spc="0" normalizeH="0" baseline="0" noProof="0">
              <a:ln>
                <a:noFill/>
              </a:ln>
              <a:solidFill>
                <a:prstClr val="black"/>
              </a:solidFill>
              <a:effectLst/>
              <a:uLnTx/>
              <a:uFillTx/>
              <a:latin typeface="Meiryo UI"/>
              <a:ea typeface="Meiryo UI"/>
              <a:cs typeface="+mn-cs"/>
            </a:endParaRPr>
          </a:p>
        </p:txBody>
      </p:sp>
      <p:sp>
        <p:nvSpPr>
          <p:cNvPr id="3" name="コンテンツ プレースホルダー 2">
            <a:extLst>
              <a:ext uri="{FF2B5EF4-FFF2-40B4-BE49-F238E27FC236}">
                <a16:creationId xmlns:a16="http://schemas.microsoft.com/office/drawing/2014/main" id="{DB1CCE3D-7D94-2368-7656-CB5CF3F59B3B}"/>
              </a:ext>
            </a:extLst>
          </p:cNvPr>
          <p:cNvSpPr txBox="1">
            <a:spLocks/>
          </p:cNvSpPr>
          <p:nvPr/>
        </p:nvSpPr>
        <p:spPr>
          <a:xfrm>
            <a:off x="392707" y="3163091"/>
            <a:ext cx="8147462" cy="2919317"/>
          </a:xfrm>
          <a:prstGeom prst="rect">
            <a:avLst/>
          </a:prstGeom>
          <a:ln w="19050">
            <a:solidFill>
              <a:srgbClr val="009C89"/>
            </a:solidFill>
          </a:ln>
        </p:spPr>
        <p:txBody>
          <a:bodyPr anchor="ctr"/>
          <a:lstStyle>
            <a:lvl1pPr marL="0" indent="0" algn="ctr" defTabSz="986918" rtl="0" eaLnBrk="1" latinLnBrk="0" hangingPunct="1">
              <a:lnSpc>
                <a:spcPct val="90000"/>
              </a:lnSpc>
              <a:spcBef>
                <a:spcPts val="1079"/>
              </a:spcBef>
              <a:buFontTx/>
              <a:buNone/>
              <a:defRPr kumimoji="1" sz="3022" kern="1200">
                <a:solidFill>
                  <a:schemeClr val="tx1"/>
                </a:solidFill>
                <a:latin typeface="+mn-lt"/>
                <a:ea typeface="+mn-ea"/>
                <a:cs typeface="+mn-cs"/>
              </a:defRPr>
            </a:lvl1pPr>
            <a:lvl2pPr marL="0" indent="0" algn="l" defTabSz="986918" rtl="0" eaLnBrk="1" latinLnBrk="0" hangingPunct="1">
              <a:lnSpc>
                <a:spcPct val="90000"/>
              </a:lnSpc>
              <a:spcBef>
                <a:spcPts val="540"/>
              </a:spcBef>
              <a:buFontTx/>
              <a:buNone/>
              <a:defRPr kumimoji="1" sz="2590" kern="1200">
                <a:solidFill>
                  <a:schemeClr val="tx1"/>
                </a:solidFill>
                <a:latin typeface="+mn-lt"/>
                <a:ea typeface="+mn-ea"/>
                <a:cs typeface="+mn-cs"/>
              </a:defRPr>
            </a:lvl2pPr>
            <a:lvl3pPr marL="0" indent="0" algn="l" defTabSz="986918" rtl="0" eaLnBrk="1" latinLnBrk="0" hangingPunct="1">
              <a:lnSpc>
                <a:spcPct val="90000"/>
              </a:lnSpc>
              <a:spcBef>
                <a:spcPts val="540"/>
              </a:spcBef>
              <a:buFontTx/>
              <a:buNone/>
              <a:defRPr kumimoji="1" sz="2159" kern="1200">
                <a:solidFill>
                  <a:schemeClr val="tx1"/>
                </a:solidFill>
                <a:latin typeface="+mn-lt"/>
                <a:ea typeface="+mn-ea"/>
                <a:cs typeface="+mn-cs"/>
              </a:defRPr>
            </a:lvl3pPr>
            <a:lvl4pPr marL="0" indent="0" algn="l" defTabSz="986918" rtl="0" eaLnBrk="1" latinLnBrk="0" hangingPunct="1">
              <a:lnSpc>
                <a:spcPct val="90000"/>
              </a:lnSpc>
              <a:spcBef>
                <a:spcPts val="540"/>
              </a:spcBef>
              <a:buFontTx/>
              <a:buNone/>
              <a:defRPr kumimoji="1" sz="1943" kern="1200">
                <a:solidFill>
                  <a:schemeClr val="tx1"/>
                </a:solidFill>
                <a:latin typeface="+mn-lt"/>
                <a:ea typeface="+mn-ea"/>
                <a:cs typeface="+mn-cs"/>
              </a:defRPr>
            </a:lvl4pPr>
            <a:lvl5pPr marL="0" indent="0" algn="l" defTabSz="986918" rtl="0" eaLnBrk="1" latinLnBrk="0" hangingPunct="1">
              <a:lnSpc>
                <a:spcPct val="90000"/>
              </a:lnSpc>
              <a:spcBef>
                <a:spcPts val="540"/>
              </a:spcBef>
              <a:buFontTx/>
              <a:buNone/>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a:lstStyle>
          <a:p>
            <a:pPr marL="244373" marR="0" lvl="0" indent="-244373" algn="l" defTabSz="844012" rtl="0" eaLnBrk="1" fontAlgn="auto" latinLnBrk="0" hangingPunct="1">
              <a:lnSpc>
                <a:spcPct val="150000"/>
              </a:lnSpc>
              <a:spcBef>
                <a:spcPts val="923"/>
              </a:spcBef>
              <a:spcAft>
                <a:spcPts val="0"/>
              </a:spcAft>
              <a:buClrTx/>
              <a:buSzTx/>
              <a:buFont typeface="Wingdings" panose="05000000000000000000" pitchFamily="2" charset="2"/>
              <a:buChar char="n"/>
              <a:tabLst/>
              <a:defRPr/>
            </a:pPr>
            <a:r>
              <a:rPr kumimoji="1" lang="ja-JP" altLang="en-US" sz="1368" b="1" i="0" u="none" strike="noStrike" kern="1200" cap="none" spc="0" normalizeH="0" baseline="0" noProof="0">
                <a:ln>
                  <a:noFill/>
                </a:ln>
                <a:solidFill>
                  <a:prstClr val="black"/>
                </a:solidFill>
                <a:effectLst/>
                <a:uLnTx/>
                <a:uFillTx/>
                <a:latin typeface="メイリオ"/>
                <a:ea typeface="メイリオ"/>
                <a:cs typeface="+mn-cs"/>
              </a:rPr>
              <a:t>専門支援機能・機関が担う役割・業務</a:t>
            </a:r>
            <a:endParaRPr kumimoji="1" lang="en-US" altLang="ja-JP" sz="1368" b="1" i="0" u="none" strike="noStrike" kern="1200" cap="none" spc="0" normalizeH="0" baseline="0" noProof="0">
              <a:ln>
                <a:noFill/>
              </a:ln>
              <a:solidFill>
                <a:prstClr val="black"/>
              </a:solidFill>
              <a:effectLst/>
              <a:uLnTx/>
              <a:uFillTx/>
              <a:latin typeface="メイリオ"/>
              <a:ea typeface="メイリオ"/>
              <a:cs typeface="+mn-cs"/>
            </a:endParaRPr>
          </a:p>
          <a:p>
            <a:pPr marL="381494" marR="0" lvl="0" indent="-225367" algn="l" defTabSz="844012"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368" b="0" i="0" u="none" strike="noStrike" kern="1200" cap="none" spc="0" normalizeH="0" baseline="0" noProof="0">
                <a:ln>
                  <a:noFill/>
                </a:ln>
                <a:solidFill>
                  <a:prstClr val="black"/>
                </a:solidFill>
                <a:effectLst/>
                <a:uLnTx/>
                <a:uFillTx/>
                <a:latin typeface="メイリオ"/>
                <a:ea typeface="メイリオ"/>
                <a:cs typeface="+mn-cs"/>
              </a:rPr>
              <a:t>平時には、</a:t>
            </a:r>
            <a:r>
              <a:rPr kumimoji="1" lang="ja-JP" altLang="en-US" sz="1368" b="1" i="0" u="sng" strike="noStrike" kern="1200" cap="none" spc="0" normalizeH="0" baseline="0" noProof="0">
                <a:ln>
                  <a:noFill/>
                </a:ln>
                <a:solidFill>
                  <a:prstClr val="black"/>
                </a:solidFill>
                <a:effectLst/>
                <a:uLnTx/>
                <a:uFillTx/>
                <a:latin typeface="Meiryo UI"/>
                <a:ea typeface="Meiryo UI"/>
                <a:cs typeface="+mn-cs"/>
              </a:rPr>
              <a:t>被災自治体の受援体制の構築に係る支援</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（計画等に係る技術的助言等）や、</a:t>
            </a:r>
            <a:r>
              <a:rPr kumimoji="1" lang="ja-JP" altLang="en-US" sz="1368" b="1" i="0" u="sng" strike="noStrike" kern="1200" cap="none" spc="0" normalizeH="0" baseline="0" noProof="0">
                <a:ln>
                  <a:noFill/>
                </a:ln>
                <a:solidFill>
                  <a:prstClr val="black"/>
                </a:solidFill>
                <a:effectLst/>
                <a:uLnTx/>
                <a:uFillTx/>
                <a:latin typeface="Meiryo UI"/>
                <a:ea typeface="Meiryo UI"/>
                <a:cs typeface="+mn-cs"/>
              </a:rPr>
              <a:t>全国共通の対応基盤の整備</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（技術的・システム的な研究・開発、データ・知見の蓄積等）等を担う。</a:t>
            </a:r>
            <a:endParaRPr kumimoji="1" lang="en-US" altLang="ja-JP" sz="1368" b="0" i="0" u="none" strike="noStrike" kern="1200" cap="none" spc="0" normalizeH="0" baseline="0" noProof="0">
              <a:ln>
                <a:noFill/>
              </a:ln>
              <a:solidFill>
                <a:prstClr val="black"/>
              </a:solidFill>
              <a:effectLst/>
              <a:uLnTx/>
              <a:uFillTx/>
              <a:latin typeface="Meiryo UI"/>
              <a:ea typeface="Meiryo UI"/>
              <a:cs typeface="+mn-cs"/>
            </a:endParaRPr>
          </a:p>
          <a:p>
            <a:pPr marL="381494" marR="0" lvl="0" indent="-225367" algn="l" defTabSz="844012"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368" b="0" i="0" u="none" strike="noStrike" kern="1200" cap="none" spc="0" normalizeH="0" baseline="0" noProof="0">
                <a:ln>
                  <a:noFill/>
                </a:ln>
                <a:solidFill>
                  <a:prstClr val="black"/>
                </a:solidFill>
                <a:effectLst/>
                <a:uLnTx/>
                <a:uFillTx/>
                <a:latin typeface="メイリオ"/>
                <a:ea typeface="メイリオ"/>
                <a:cs typeface="+mn-cs"/>
              </a:rPr>
              <a:t>発災時には、災害廃棄物処理に関し、</a:t>
            </a:r>
            <a:r>
              <a:rPr kumimoji="1" lang="ja-JP" altLang="en-US" sz="1368" b="1" i="0" u="sng" strike="noStrike" kern="1200" cap="none" spc="0" normalizeH="0" baseline="0" noProof="0">
                <a:ln>
                  <a:noFill/>
                </a:ln>
                <a:solidFill>
                  <a:prstClr val="black"/>
                </a:solidFill>
                <a:effectLst/>
                <a:uLnTx/>
                <a:uFillTx/>
                <a:latin typeface="メイリオ"/>
                <a:ea typeface="メイリオ"/>
                <a:cs typeface="+mn-cs"/>
              </a:rPr>
              <a:t>被災自治体が行う被害調査、処理方針検討、各種支援調整等の一部又は全部を担う</a:t>
            </a:r>
            <a:r>
              <a:rPr kumimoji="1" lang="ja-JP" altLang="en-US" sz="1368" b="0" i="0" u="none" strike="noStrike" kern="1200" cap="none" spc="0" normalizeH="0" baseline="0" noProof="0">
                <a:ln>
                  <a:noFill/>
                </a:ln>
                <a:solidFill>
                  <a:prstClr val="black"/>
                </a:solidFill>
                <a:effectLst/>
                <a:uLnTx/>
                <a:uFillTx/>
                <a:latin typeface="メイリオ"/>
                <a:ea typeface="メイリオ"/>
                <a:cs typeface="+mn-cs"/>
              </a:rPr>
              <a:t>。</a:t>
            </a:r>
            <a:endParaRPr kumimoji="1" lang="en-US" altLang="ja-JP" sz="1368" b="0" i="0" u="none" strike="noStrike" kern="1200" cap="none" spc="0" normalizeH="0" baseline="0" noProof="0">
              <a:ln>
                <a:noFill/>
              </a:ln>
              <a:solidFill>
                <a:prstClr val="black"/>
              </a:solidFill>
              <a:effectLst/>
              <a:uLnTx/>
              <a:uFillTx/>
              <a:latin typeface="メイリオ"/>
              <a:ea typeface="メイリオ"/>
              <a:cs typeface="+mn-cs"/>
            </a:endParaRPr>
          </a:p>
          <a:p>
            <a:pPr marL="244373" marR="0" lvl="0" indent="-244373" algn="l" defTabSz="844012" rtl="0" eaLnBrk="1" fontAlgn="auto" latinLnBrk="0" hangingPunct="1">
              <a:lnSpc>
                <a:spcPct val="150000"/>
              </a:lnSpc>
              <a:spcBef>
                <a:spcPts val="923"/>
              </a:spcBef>
              <a:spcAft>
                <a:spcPts val="0"/>
              </a:spcAft>
              <a:buClrTx/>
              <a:buSzTx/>
              <a:buFont typeface="Wingdings" panose="05000000000000000000" pitchFamily="2" charset="2"/>
              <a:buChar char="n"/>
              <a:tabLst/>
              <a:defRPr/>
            </a:pP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具備要件を満たす機関・組織</a:t>
            </a:r>
            <a:endParaRPr kumimoji="1" lang="en-US" altLang="ja-JP" sz="1368" b="1" i="0" u="none" strike="noStrike" kern="1200" cap="none" spc="0" normalizeH="0" baseline="0" noProof="0">
              <a:ln>
                <a:noFill/>
              </a:ln>
              <a:solidFill>
                <a:prstClr val="black"/>
              </a:solidFill>
              <a:effectLst/>
              <a:uLnTx/>
              <a:uFillTx/>
              <a:latin typeface="Meiryo UI"/>
              <a:ea typeface="Meiryo UI"/>
              <a:cs typeface="+mn-cs"/>
            </a:endParaRPr>
          </a:p>
          <a:p>
            <a:pPr marL="372931" marR="0" lvl="0" indent="-229865" algn="l" defTabSz="844012" rtl="0" eaLnBrk="1" fontAlgn="auto" latinLnBrk="0" hangingPunct="1">
              <a:lnSpc>
                <a:spcPct val="150000"/>
              </a:lnSpc>
              <a:spcBef>
                <a:spcPts val="923"/>
              </a:spcBef>
              <a:spcAft>
                <a:spcPts val="0"/>
              </a:spcAft>
              <a:buClrTx/>
              <a:buSzTx/>
              <a:buFont typeface="Wingdings" panose="05000000000000000000" pitchFamily="2" charset="2"/>
              <a:buChar char="Ø"/>
              <a:tabLst/>
              <a:defRPr/>
            </a:pPr>
            <a:r>
              <a:rPr kumimoji="1" lang="ja-JP" altLang="en-US" sz="1368" b="1" i="0" u="sng" strike="noStrike" kern="1200" cap="none" spc="0" normalizeH="0" baseline="0" noProof="0">
                <a:ln>
                  <a:noFill/>
                </a:ln>
                <a:solidFill>
                  <a:prstClr val="black"/>
                </a:solidFill>
                <a:effectLst/>
                <a:uLnTx/>
                <a:uFillTx/>
                <a:latin typeface="メイリオ"/>
                <a:ea typeface="メイリオ"/>
                <a:cs typeface="+mn-cs"/>
              </a:rPr>
              <a:t>これまでの事業・支援実績、具備要件との合致性を踏まえると、</a:t>
            </a:r>
            <a:r>
              <a:rPr kumimoji="1" lang="en-US" altLang="ja-JP" sz="1368" b="1" i="0" u="sng" strike="noStrike" kern="1200" cap="none" spc="0" normalizeH="0" baseline="0" noProof="0">
                <a:ln>
                  <a:noFill/>
                </a:ln>
                <a:solidFill>
                  <a:prstClr val="black"/>
                </a:solidFill>
                <a:effectLst/>
                <a:uLnTx/>
                <a:uFillTx/>
                <a:latin typeface="メイリオ"/>
                <a:ea typeface="メイリオ"/>
                <a:cs typeface="+mn-cs"/>
              </a:rPr>
              <a:t>JESCO</a:t>
            </a:r>
            <a:r>
              <a:rPr kumimoji="1" lang="ja-JP" altLang="en-US" sz="1368" b="1" i="0" u="sng" strike="noStrike" kern="1200" cap="none" spc="0" normalizeH="0" baseline="0" noProof="0">
                <a:ln>
                  <a:noFill/>
                </a:ln>
                <a:solidFill>
                  <a:prstClr val="black"/>
                </a:solidFill>
                <a:effectLst/>
                <a:uLnTx/>
                <a:uFillTx/>
                <a:latin typeface="メイリオ"/>
                <a:ea typeface="メイリオ"/>
                <a:cs typeface="+mn-cs"/>
              </a:rPr>
              <a:t>が最も合致するのではないか</a:t>
            </a:r>
            <a:r>
              <a:rPr kumimoji="1" lang="ja-JP" altLang="en-US" sz="1368" b="0" i="0" u="none" strike="noStrike" kern="1200" cap="none" spc="0" normalizeH="0" baseline="0" noProof="0">
                <a:ln>
                  <a:noFill/>
                </a:ln>
                <a:solidFill>
                  <a:prstClr val="black"/>
                </a:solidFill>
                <a:effectLst/>
                <a:uLnTx/>
                <a:uFillTx/>
                <a:latin typeface="メイリオ"/>
                <a:ea typeface="メイリオ"/>
                <a:cs typeface="+mn-cs"/>
              </a:rPr>
              <a:t>。引き続き、具備要件を満たす機関・組織について検討していく</a:t>
            </a:r>
            <a:r>
              <a:rPr kumimoji="1" lang="ja-JP" altLang="en-US" sz="1539" b="0" i="0" u="none" strike="noStrike" kern="1200" cap="none" spc="0" normalizeH="0" baseline="0" noProof="0">
                <a:ln>
                  <a:noFill/>
                </a:ln>
                <a:solidFill>
                  <a:prstClr val="black"/>
                </a:solidFill>
                <a:effectLst/>
                <a:uLnTx/>
                <a:uFillTx/>
                <a:latin typeface="メイリオ"/>
                <a:ea typeface="メイリオ"/>
                <a:cs typeface="+mn-cs"/>
              </a:rPr>
              <a:t>。</a:t>
            </a:r>
            <a:endParaRPr kumimoji="1" lang="en-US" altLang="ja-JP" sz="1539"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 name="四角形: 角を丸くする 3">
            <a:extLst>
              <a:ext uri="{FF2B5EF4-FFF2-40B4-BE49-F238E27FC236}">
                <a16:creationId xmlns:a16="http://schemas.microsoft.com/office/drawing/2014/main" id="{F60F4426-CF2A-388A-5BFE-0F280B8EE9FC}"/>
              </a:ext>
            </a:extLst>
          </p:cNvPr>
          <p:cNvSpPr/>
          <p:nvPr/>
        </p:nvSpPr>
        <p:spPr>
          <a:xfrm>
            <a:off x="373156" y="2825917"/>
            <a:ext cx="3536974" cy="381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r>
              <a:rPr kumimoji="1" lang="ja-JP" altLang="en-US" sz="1539"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専門支援機能（機関）に関する検討状況</a:t>
            </a:r>
          </a:p>
        </p:txBody>
      </p:sp>
      <p:sp>
        <p:nvSpPr>
          <p:cNvPr id="5" name="テキスト ボックス 4">
            <a:extLst>
              <a:ext uri="{FF2B5EF4-FFF2-40B4-BE49-F238E27FC236}">
                <a16:creationId xmlns:a16="http://schemas.microsoft.com/office/drawing/2014/main" id="{6B929AF0-4440-A674-8E2F-90EC169A6BC6}"/>
              </a:ext>
            </a:extLst>
          </p:cNvPr>
          <p:cNvSpPr txBox="1"/>
          <p:nvPr/>
        </p:nvSpPr>
        <p:spPr>
          <a:xfrm>
            <a:off x="5292080"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40005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164810-BFA8-D88C-E309-3902EDE07618}"/>
              </a:ext>
            </a:extLst>
          </p:cNvPr>
          <p:cNvSpPr>
            <a:spLocks noGrp="1"/>
          </p:cNvSpPr>
          <p:nvPr>
            <p:ph type="title"/>
          </p:nvPr>
        </p:nvSpPr>
        <p:spPr>
          <a:xfrm>
            <a:off x="138484" y="334082"/>
            <a:ext cx="7943412" cy="587854"/>
          </a:xfrm>
        </p:spPr>
        <p:txBody>
          <a:bodyPr/>
          <a:lstStyle/>
          <a:p>
            <a:r>
              <a:rPr lang="ja-JP" altLang="en-US" sz="2050"/>
              <a:t>環境省、専門支援機関、被災自治体の主な役割</a:t>
            </a:r>
            <a:endParaRPr kumimoji="1" lang="ja-JP" altLang="en-US" sz="2050"/>
          </a:p>
        </p:txBody>
      </p:sp>
      <p:graphicFrame>
        <p:nvGraphicFramePr>
          <p:cNvPr id="4" name="コンテンツ プレースホルダー 3">
            <a:extLst>
              <a:ext uri="{FF2B5EF4-FFF2-40B4-BE49-F238E27FC236}">
                <a16:creationId xmlns:a16="http://schemas.microsoft.com/office/drawing/2014/main" id="{DDA18527-C8F9-13F9-47B1-5169A8316D4B}"/>
              </a:ext>
            </a:extLst>
          </p:cNvPr>
          <p:cNvGraphicFramePr>
            <a:graphicFrameLocks/>
          </p:cNvGraphicFramePr>
          <p:nvPr>
            <p:extLst>
              <p:ext uri="{D42A27DB-BD31-4B8C-83A1-F6EECF244321}">
                <p14:modId xmlns:p14="http://schemas.microsoft.com/office/powerpoint/2010/main" val="141406687"/>
              </p:ext>
            </p:extLst>
          </p:nvPr>
        </p:nvGraphicFramePr>
        <p:xfrm>
          <a:off x="82074" y="2064139"/>
          <a:ext cx="8660981" cy="4687276"/>
        </p:xfrm>
        <a:graphic>
          <a:graphicData uri="http://schemas.openxmlformats.org/drawingml/2006/table">
            <a:tbl>
              <a:tblPr firstRow="1" bandRow="1"/>
              <a:tblGrid>
                <a:gridCol w="290680">
                  <a:extLst>
                    <a:ext uri="{9D8B030D-6E8A-4147-A177-3AD203B41FA5}">
                      <a16:colId xmlns:a16="http://schemas.microsoft.com/office/drawing/2014/main" val="3924028502"/>
                    </a:ext>
                  </a:extLst>
                </a:gridCol>
                <a:gridCol w="1998877">
                  <a:extLst>
                    <a:ext uri="{9D8B030D-6E8A-4147-A177-3AD203B41FA5}">
                      <a16:colId xmlns:a16="http://schemas.microsoft.com/office/drawing/2014/main" val="2184323992"/>
                    </a:ext>
                  </a:extLst>
                </a:gridCol>
                <a:gridCol w="2123808">
                  <a:extLst>
                    <a:ext uri="{9D8B030D-6E8A-4147-A177-3AD203B41FA5}">
                      <a16:colId xmlns:a16="http://schemas.microsoft.com/office/drawing/2014/main" val="3725719483"/>
                    </a:ext>
                  </a:extLst>
                </a:gridCol>
                <a:gridCol w="2123808">
                  <a:extLst>
                    <a:ext uri="{9D8B030D-6E8A-4147-A177-3AD203B41FA5}">
                      <a16:colId xmlns:a16="http://schemas.microsoft.com/office/drawing/2014/main" val="3865262743"/>
                    </a:ext>
                  </a:extLst>
                </a:gridCol>
                <a:gridCol w="2123808">
                  <a:extLst>
                    <a:ext uri="{9D8B030D-6E8A-4147-A177-3AD203B41FA5}">
                      <a16:colId xmlns:a16="http://schemas.microsoft.com/office/drawing/2014/main" val="2920448895"/>
                    </a:ext>
                  </a:extLst>
                </a:gridCol>
              </a:tblGrid>
              <a:tr h="287600">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endParaRPr kumimoji="1" lang="en-US" altLang="ja-JP" sz="9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099"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3B99A"/>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1200"/>
                        <a:t>本省</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099"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3B99A"/>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ja-JP" altLang="en-US" sz="1200"/>
                        <a:t>地方環境事務所</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099"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solidFill>
                  </a:tcPr>
                </a:tc>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r>
                        <a:rPr kumimoji="1" lang="ja-JP" altLang="en-US" sz="1200" b="1">
                          <a:solidFill>
                            <a:schemeClr val="bg1"/>
                          </a:solidFill>
                        </a:rPr>
                        <a:t>専門支援機関</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099"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solidFill>
                  </a:tcPr>
                </a:tc>
                <a:tc>
                  <a:txBody>
                    <a:bodyPr/>
                    <a:lstStyle/>
                    <a:p>
                      <a:r>
                        <a:rPr kumimoji="1" lang="ja-JP" altLang="en-US" sz="1200" b="1">
                          <a:solidFill>
                            <a:schemeClr val="bg1"/>
                          </a:solidFill>
                        </a:rPr>
                        <a:t>被災自治体</a:t>
                      </a:r>
                      <a:r>
                        <a:rPr kumimoji="1" lang="ja-JP" altLang="en-US" sz="900" b="1">
                          <a:solidFill>
                            <a:schemeClr val="bg1"/>
                          </a:solidFill>
                        </a:rPr>
                        <a:t>（市町村・都道府県）</a:t>
                      </a:r>
                      <a:endParaRPr kumimoji="1" lang="ja-JP" altLang="en-US" sz="1200" b="1">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099"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solidFill>
                  </a:tcPr>
                </a:tc>
                <a:extLst>
                  <a:ext uri="{0D108BD9-81ED-4DB2-BD59-A6C34878D82A}">
                    <a16:rowId xmlns:a16="http://schemas.microsoft.com/office/drawing/2014/main" val="2898203049"/>
                  </a:ext>
                </a:extLst>
              </a:tr>
              <a:tr h="2079322">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r>
                        <a:rPr kumimoji="1" lang="ja-JP" altLang="en-US" sz="1200"/>
                        <a:t>平時</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tint val="20000"/>
                      </a:srgbClr>
                    </a:solidFill>
                  </a:tcPr>
                </a:tc>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pPr marL="0" indent="0">
                        <a:buFont typeface="Arial" panose="020B0604020202020204" pitchFamily="34" charset="0"/>
                        <a:buNone/>
                      </a:pPr>
                      <a:r>
                        <a:rPr kumimoji="1" lang="ja-JP" altLang="en-US" sz="1100" b="1"/>
                        <a:t>■</a:t>
                      </a:r>
                      <a:r>
                        <a:rPr kumimoji="1" lang="ja-JP" altLang="en-US" sz="1100" b="1">
                          <a:solidFill>
                            <a:srgbClr val="FF0000"/>
                          </a:solidFill>
                        </a:rPr>
                        <a:t>全国共通</a:t>
                      </a:r>
                      <a:r>
                        <a:rPr kumimoji="1" lang="ja-JP" altLang="en-US" sz="1100" b="1"/>
                        <a:t>の対応基盤の整備</a:t>
                      </a:r>
                      <a:endParaRPr kumimoji="1" lang="en-US" altLang="ja-JP" sz="1100" b="1"/>
                    </a:p>
                    <a:p>
                      <a:pPr marL="0" indent="0">
                        <a:buFont typeface="Arial" panose="020B0604020202020204" pitchFamily="34" charset="0"/>
                        <a:buNone/>
                      </a:pPr>
                      <a:endParaRPr kumimoji="1" lang="en-US" altLang="ja-JP" sz="1100" b="1"/>
                    </a:p>
                    <a:p>
                      <a:pPr marL="0" indent="0">
                        <a:buFont typeface="Arial" panose="020B0604020202020204" pitchFamily="34" charset="0"/>
                        <a:buNone/>
                      </a:pPr>
                      <a:endParaRPr kumimoji="1" lang="en-US" altLang="ja-JP" sz="1100" b="1"/>
                    </a:p>
                    <a:p>
                      <a:pPr marL="0" indent="0">
                        <a:buFont typeface="Arial" panose="020B0604020202020204" pitchFamily="34" charset="0"/>
                        <a:buNone/>
                      </a:pPr>
                      <a:r>
                        <a:rPr kumimoji="1" lang="ja-JP" altLang="en-US" sz="1050" b="1"/>
                        <a:t>＜例＞</a:t>
                      </a:r>
                      <a:endParaRPr kumimoji="1" lang="en-US" altLang="ja-JP" sz="1050" b="1"/>
                    </a:p>
                    <a:p>
                      <a:pPr marL="107950" indent="-457200">
                        <a:buFont typeface="Arial" panose="020B0604020202020204" pitchFamily="34" charset="0"/>
                        <a:buNone/>
                      </a:pPr>
                      <a:r>
                        <a:rPr kumimoji="1" lang="ja-JP" altLang="en-US" sz="1050" b="1"/>
                        <a:t>・</a:t>
                      </a:r>
                      <a:r>
                        <a:rPr kumimoji="1" lang="ja-JP" altLang="en-US" sz="1050" b="1">
                          <a:solidFill>
                            <a:schemeClr val="tx1"/>
                          </a:solidFill>
                        </a:rPr>
                        <a:t>全国共通の</a:t>
                      </a:r>
                      <a:r>
                        <a:rPr kumimoji="1" lang="ja-JP" altLang="en-US" sz="1050" b="1">
                          <a:solidFill>
                            <a:srgbClr val="FF0000"/>
                          </a:solidFill>
                        </a:rPr>
                        <a:t>指針やマニュアル</a:t>
                      </a:r>
                      <a:r>
                        <a:rPr kumimoji="1" lang="ja-JP" altLang="en-US" sz="1050" b="1"/>
                        <a:t>等を整備</a:t>
                      </a:r>
                      <a:endParaRPr kumimoji="1" lang="en-US" altLang="ja-JP" sz="1050" b="1"/>
                    </a:p>
                    <a:p>
                      <a:pPr marL="107950" indent="-457200">
                        <a:buFont typeface="Arial" panose="020B0604020202020204" pitchFamily="34" charset="0"/>
                        <a:buNone/>
                      </a:pPr>
                      <a:r>
                        <a:rPr kumimoji="1" lang="ja-JP" altLang="en-US" sz="1050" b="1"/>
                        <a:t>・災害廃棄物対策に必要な</a:t>
                      </a:r>
                      <a:r>
                        <a:rPr kumimoji="1" lang="ja-JP" altLang="en-US" sz="1050" b="1">
                          <a:solidFill>
                            <a:srgbClr val="FF0000"/>
                          </a:solidFill>
                        </a:rPr>
                        <a:t>各種支援ツール</a:t>
                      </a:r>
                      <a:r>
                        <a:rPr kumimoji="1" lang="ja-JP" altLang="en-US" sz="1050" b="1">
                          <a:solidFill>
                            <a:schemeClr val="tx1"/>
                          </a:solidFill>
                        </a:rPr>
                        <a:t>等</a:t>
                      </a:r>
                      <a:r>
                        <a:rPr kumimoji="1" lang="ja-JP" altLang="en-US" sz="1050" b="1"/>
                        <a:t>の整備</a:t>
                      </a:r>
                      <a:endParaRPr kumimoji="1" lang="en-US" altLang="ja-JP" sz="1050" b="1"/>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tint val="40000"/>
                      </a:srgbClr>
                    </a:solidFill>
                  </a:tcPr>
                </a:tc>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pPr marL="21590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a:t>■</a:t>
                      </a:r>
                      <a:r>
                        <a:rPr kumimoji="1" lang="ja-JP" altLang="en-US" sz="1100" b="1">
                          <a:solidFill>
                            <a:srgbClr val="FF0000"/>
                          </a:solidFill>
                        </a:rPr>
                        <a:t>地域ブロック単位</a:t>
                      </a:r>
                      <a:r>
                        <a:rPr kumimoji="1" lang="ja-JP" altLang="en-US" sz="1100" b="1"/>
                        <a:t>の対応基盤の整備</a:t>
                      </a:r>
                      <a:endParaRPr kumimoji="1" lang="en-US" altLang="ja-JP" sz="1100" b="1"/>
                    </a:p>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en-US" altLang="ja-JP" sz="1100" b="1"/>
                    </a:p>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050" b="1"/>
                        <a:t>＜例＞</a:t>
                      </a:r>
                      <a:endParaRPr kumimoji="1" lang="en-US" altLang="ja-JP" sz="1050" b="1"/>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a:t>
                      </a:r>
                      <a:r>
                        <a:rPr kumimoji="1" lang="ja-JP" altLang="en-US" sz="1050" b="1">
                          <a:solidFill>
                            <a:srgbClr val="FF0000"/>
                          </a:solidFill>
                        </a:rPr>
                        <a:t>地域ブロック行動計画</a:t>
                      </a:r>
                      <a:r>
                        <a:rPr kumimoji="1" lang="ja-JP" altLang="en-US" sz="1050" b="1"/>
                        <a:t>の整備</a:t>
                      </a:r>
                      <a:endParaRPr kumimoji="1" lang="en-US" altLang="ja-JP" sz="1050" b="1"/>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・地域ブロック内の自治体の災害廃棄物処理</a:t>
                      </a:r>
                      <a:r>
                        <a:rPr kumimoji="1" lang="ja-JP" altLang="en-US" sz="1050" b="1">
                          <a:solidFill>
                            <a:srgbClr val="FF0000"/>
                          </a:solidFill>
                        </a:rPr>
                        <a:t>計画策定・改定状況の管理</a:t>
                      </a:r>
                      <a:endParaRPr kumimoji="1" lang="en-US" altLang="ja-JP" sz="1050" b="1"/>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・自治体における災害廃棄物対策に係る</a:t>
                      </a:r>
                      <a:r>
                        <a:rPr kumimoji="1" lang="ja-JP" altLang="en-US" sz="1050" b="1">
                          <a:solidFill>
                            <a:srgbClr val="FF0000"/>
                          </a:solidFill>
                        </a:rPr>
                        <a:t>訓練・研修等の企画立案・進捗管理</a:t>
                      </a:r>
                      <a:endParaRPr kumimoji="1" lang="en-US" altLang="ja-JP" sz="9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tint val="40000"/>
                      </a:srgbClr>
                    </a:solidFill>
                  </a:tcPr>
                </a:tc>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pPr marL="21590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a:t>■</a:t>
                      </a:r>
                      <a:r>
                        <a:rPr kumimoji="1" lang="ja-JP" altLang="en-US" sz="1100" b="1">
                          <a:solidFill>
                            <a:srgbClr val="FF0000"/>
                          </a:solidFill>
                        </a:rPr>
                        <a:t>各自治体</a:t>
                      </a:r>
                      <a:r>
                        <a:rPr kumimoji="1" lang="ja-JP" altLang="en-US" sz="1100" b="1"/>
                        <a:t>の対応基盤の整備に向けた支援・知見の提供</a:t>
                      </a:r>
                      <a:endParaRPr kumimoji="1" lang="en-US" altLang="ja-JP" sz="1100" b="1">
                        <a:solidFill>
                          <a:schemeClr val="tx1"/>
                        </a:solidFill>
                      </a:endParaRPr>
                    </a:p>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en-US" altLang="ja-JP" sz="1100" b="1"/>
                    </a:p>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050" b="1"/>
                        <a:t>＜例＞</a:t>
                      </a:r>
                      <a:endParaRPr kumimoji="1" lang="en-US" altLang="ja-JP" sz="1050" b="1"/>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・自治体の災害廃棄物処理</a:t>
                      </a:r>
                      <a:r>
                        <a:rPr kumimoji="1" lang="ja-JP" altLang="en-US" sz="1050" b="1">
                          <a:solidFill>
                            <a:srgbClr val="FF0000"/>
                          </a:solidFill>
                        </a:rPr>
                        <a:t>計画策定・改定の支援</a:t>
                      </a:r>
                      <a:endParaRPr kumimoji="1" lang="en-US" altLang="ja-JP" sz="1050" b="1">
                        <a:solidFill>
                          <a:srgbClr val="FF0000"/>
                        </a:solidFill>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・災害支援</a:t>
                      </a:r>
                      <a:r>
                        <a:rPr kumimoji="1" lang="ja-JP" altLang="en-US" sz="1050" b="1">
                          <a:solidFill>
                            <a:srgbClr val="FF0000"/>
                          </a:solidFill>
                        </a:rPr>
                        <a:t>協定締結等の支援</a:t>
                      </a:r>
                      <a:endParaRPr kumimoji="1" lang="en-US" altLang="ja-JP" sz="1050" b="1">
                        <a:solidFill>
                          <a:srgbClr val="FF0000"/>
                        </a:solidFill>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n-lt"/>
                          <a:ea typeface="+mn-ea"/>
                          <a:cs typeface="+mn-cs"/>
                        </a:rPr>
                        <a:t>・自治体における災害廃棄物対策に係る</a:t>
                      </a:r>
                      <a:r>
                        <a:rPr kumimoji="1" lang="ja-JP" altLang="en-US" sz="1050" b="1" i="0" u="none" strike="noStrike" kern="1200" cap="none" spc="0" normalizeH="0" baseline="0" noProof="0">
                          <a:ln>
                            <a:noFill/>
                          </a:ln>
                          <a:solidFill>
                            <a:srgbClr val="FF0000"/>
                          </a:solidFill>
                          <a:effectLst/>
                          <a:uLnTx/>
                          <a:uFillTx/>
                          <a:latin typeface="+mn-lt"/>
                          <a:ea typeface="+mn-ea"/>
                          <a:cs typeface="+mn-cs"/>
                        </a:rPr>
                        <a:t>訓練・研修等の実施支援</a:t>
                      </a:r>
                      <a:r>
                        <a:rPr kumimoji="1" lang="ja-JP" altLang="en-US" sz="1050" b="1" i="0" u="none" strike="noStrike" kern="1200" cap="none" spc="0" normalizeH="0" baseline="0" noProof="0">
                          <a:ln>
                            <a:noFill/>
                          </a:ln>
                          <a:solidFill>
                            <a:schemeClr val="tx1"/>
                          </a:solidFill>
                          <a:effectLst/>
                          <a:uLnTx/>
                          <a:uFillTx/>
                          <a:latin typeface="+mn-lt"/>
                          <a:ea typeface="+mn-ea"/>
                          <a:cs typeface="+mn-cs"/>
                        </a:rPr>
                        <a:t>（教材作成、日程調整、運営）</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tx1"/>
                          </a:solidFill>
                          <a:effectLst/>
                          <a:uLnTx/>
                          <a:uFillTx/>
                          <a:latin typeface="+mn-lt"/>
                          <a:ea typeface="+mn-ea"/>
                          <a:cs typeface="+mn-cs"/>
                        </a:rPr>
                        <a:t>■市町村・都道府県区域内の対応基盤の整備</a:t>
                      </a:r>
                      <a:endParaRPr kumimoji="1" lang="en-US" altLang="ja-JP" sz="105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tx1"/>
                          </a:solidFill>
                          <a:effectLst/>
                          <a:uLnTx/>
                          <a:uFillTx/>
                          <a:latin typeface="+mn-lt"/>
                          <a:ea typeface="+mn-ea"/>
                          <a:cs typeface="+mn-cs"/>
                        </a:rPr>
                        <a:t>＜例＞</a:t>
                      </a:r>
                      <a:endParaRPr kumimoji="1" lang="en-US" altLang="ja-JP" sz="105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tx1"/>
                          </a:solidFill>
                          <a:effectLst/>
                          <a:uLnTx/>
                          <a:uFillTx/>
                          <a:latin typeface="+mn-lt"/>
                          <a:ea typeface="+mn-ea"/>
                          <a:cs typeface="+mn-cs"/>
                        </a:rPr>
                        <a:t>■災害廃棄物処理</a:t>
                      </a:r>
                      <a:r>
                        <a:rPr kumimoji="1" lang="ja-JP" altLang="en-US" sz="1050" b="1" i="0" u="none" strike="noStrike" kern="1200" cap="none" spc="0" normalizeH="0" baseline="0" noProof="0">
                          <a:ln>
                            <a:noFill/>
                          </a:ln>
                          <a:solidFill>
                            <a:srgbClr val="FF0000"/>
                          </a:solidFill>
                          <a:effectLst/>
                          <a:uLnTx/>
                          <a:uFillTx/>
                          <a:latin typeface="+mn-lt"/>
                          <a:ea typeface="+mn-ea"/>
                          <a:cs typeface="+mn-cs"/>
                        </a:rPr>
                        <a:t>計画の策定・改定</a:t>
                      </a:r>
                      <a:endParaRPr kumimoji="1" lang="en-US" altLang="ja-JP" sz="1050" b="1" i="0" u="none" strike="noStrike" kern="1200" cap="none" spc="0" normalizeH="0" baseline="0" noProof="0">
                        <a:ln>
                          <a:noFill/>
                        </a:ln>
                        <a:solidFill>
                          <a:srgbClr val="FF0000"/>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tx1"/>
                          </a:solidFill>
                          <a:effectLst/>
                          <a:uLnTx/>
                          <a:uFillTx/>
                          <a:latin typeface="+mn-lt"/>
                          <a:ea typeface="+mn-ea"/>
                          <a:cs typeface="+mn-cs"/>
                        </a:rPr>
                        <a:t>■災害支援</a:t>
                      </a:r>
                      <a:r>
                        <a:rPr kumimoji="1" lang="ja-JP" altLang="en-US" sz="1050" b="1" i="0" u="none" strike="noStrike" kern="1200" cap="none" spc="0" normalizeH="0" baseline="0" noProof="0">
                          <a:ln>
                            <a:noFill/>
                          </a:ln>
                          <a:solidFill>
                            <a:srgbClr val="FF0000"/>
                          </a:solidFill>
                          <a:effectLst/>
                          <a:uLnTx/>
                          <a:uFillTx/>
                          <a:latin typeface="+mn-lt"/>
                          <a:ea typeface="+mn-ea"/>
                          <a:cs typeface="+mn-cs"/>
                        </a:rPr>
                        <a:t>協定の締結</a:t>
                      </a:r>
                      <a:endParaRPr kumimoji="1" lang="en-US" altLang="ja-JP" sz="1050" b="1" i="0" u="none" strike="noStrike" kern="1200" cap="none" spc="0" normalizeH="0" baseline="0" noProof="0">
                        <a:ln>
                          <a:noFill/>
                        </a:ln>
                        <a:solidFill>
                          <a:srgbClr val="FF0000"/>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chemeClr val="tx1"/>
                          </a:solidFill>
                          <a:effectLst/>
                          <a:uLnTx/>
                          <a:uFillTx/>
                          <a:latin typeface="+mn-lt"/>
                          <a:ea typeface="+mn-ea"/>
                          <a:cs typeface="+mn-cs"/>
                        </a:rPr>
                        <a:t>■災害廃棄物対策に係る</a:t>
                      </a:r>
                      <a:r>
                        <a:rPr kumimoji="1" lang="ja-JP" altLang="en-US" sz="1050" b="1" i="0" u="none" strike="noStrike" kern="1200" cap="none" spc="0" normalizeH="0" baseline="0" noProof="0">
                          <a:ln>
                            <a:noFill/>
                          </a:ln>
                          <a:solidFill>
                            <a:srgbClr val="FF0000"/>
                          </a:solidFill>
                          <a:effectLst/>
                          <a:uLnTx/>
                          <a:uFillTx/>
                          <a:latin typeface="+mn-lt"/>
                          <a:ea typeface="+mn-ea"/>
                          <a:cs typeface="+mn-cs"/>
                        </a:rPr>
                        <a:t>訓練・研修等の実施</a:t>
                      </a:r>
                      <a:endParaRPr kumimoji="1" lang="en-US" altLang="ja-JP" sz="1050" b="1" i="0" u="none" strike="noStrike" kern="1200" cap="none" spc="0" normalizeH="0" baseline="0" noProof="0">
                        <a:ln>
                          <a:noFill/>
                        </a:ln>
                        <a:solidFill>
                          <a:srgbClr val="FF0000"/>
                        </a:solidFill>
                        <a:effectLst/>
                        <a:uLnTx/>
                        <a:uFillTx/>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1145171"/>
                  </a:ext>
                </a:extLst>
              </a:tr>
              <a:tr h="2320354">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r>
                        <a:rPr kumimoji="1" lang="ja-JP" altLang="en-US" sz="1200"/>
                        <a:t>発災時</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a:t>■災害対応の</a:t>
                      </a:r>
                      <a:r>
                        <a:rPr kumimoji="1" lang="ja-JP" altLang="en-US" sz="1100" b="1">
                          <a:solidFill>
                            <a:srgbClr val="FF0000"/>
                          </a:solidFill>
                        </a:rPr>
                        <a:t>全体総括・監督</a:t>
                      </a:r>
                      <a:endParaRPr kumimoji="1" lang="en-US" altLang="ja-JP" sz="11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a:t>＜例＞</a:t>
                      </a:r>
                      <a:endParaRPr kumimoji="1" lang="en-US" altLang="ja-JP" sz="1050" b="1"/>
                    </a:p>
                    <a:p>
                      <a:pPr marL="10795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a:t>・関係機関等への</a:t>
                      </a:r>
                      <a:r>
                        <a:rPr kumimoji="1" lang="ja-JP" altLang="en-US" sz="1050" b="1">
                          <a:solidFill>
                            <a:srgbClr val="FF0000"/>
                          </a:solidFill>
                        </a:rPr>
                        <a:t>支援要請</a:t>
                      </a:r>
                      <a:endParaRPr kumimoji="1" lang="en-US" altLang="ja-JP" sz="1050" b="1">
                        <a:solidFill>
                          <a:srgbClr val="FF0000"/>
                        </a:solidFill>
                      </a:endParaRPr>
                    </a:p>
                    <a:p>
                      <a:pPr marL="10795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a:t>・災害廃棄物処理・廃棄物処理施設復旧等への</a:t>
                      </a:r>
                      <a:r>
                        <a:rPr kumimoji="1" lang="ja-JP" altLang="en-US" sz="1050" b="1">
                          <a:solidFill>
                            <a:srgbClr val="FF0000"/>
                          </a:solidFill>
                        </a:rPr>
                        <a:t>財政支援</a:t>
                      </a:r>
                      <a:endParaRPr kumimoji="1" lang="en-US" altLang="ja-JP" sz="1050" b="1">
                        <a:solidFill>
                          <a:srgbClr val="FF0000"/>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pPr marL="21590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a:t>■被災自治体への</a:t>
                      </a:r>
                      <a:r>
                        <a:rPr kumimoji="1" lang="ja-JP" altLang="en-US" sz="1100" b="1">
                          <a:solidFill>
                            <a:srgbClr val="FF0000"/>
                          </a:solidFill>
                        </a:rPr>
                        <a:t>技術的助言</a:t>
                      </a:r>
                    </a:p>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en-US" altLang="ja-JP" sz="1100" b="1"/>
                    </a:p>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050" b="1"/>
                        <a:t>＜例＞</a:t>
                      </a:r>
                      <a:endParaRPr kumimoji="1" lang="en-US" altLang="ja-JP" sz="1050" b="1"/>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solidFill>
                            <a:schemeClr val="tx1"/>
                          </a:solidFill>
                        </a:rPr>
                        <a:t>・発災時に都道府県・市町村が策定する</a:t>
                      </a:r>
                      <a:r>
                        <a:rPr kumimoji="1" lang="ja-JP" altLang="en-US" sz="1050" b="1">
                          <a:solidFill>
                            <a:srgbClr val="FF0000"/>
                          </a:solidFill>
                        </a:rPr>
                        <a:t>災害廃棄物処理実行計画</a:t>
                      </a:r>
                      <a:r>
                        <a:rPr kumimoji="1" lang="ja-JP" altLang="en-US" sz="1050" b="1">
                          <a:solidFill>
                            <a:schemeClr val="tx1"/>
                          </a:solidFill>
                        </a:rPr>
                        <a:t>の策定方針に係る</a:t>
                      </a:r>
                      <a:r>
                        <a:rPr kumimoji="1" lang="ja-JP" altLang="en-US" sz="1050" b="1">
                          <a:solidFill>
                            <a:srgbClr val="FF0000"/>
                          </a:solidFill>
                        </a:rPr>
                        <a:t>意思決定支援</a:t>
                      </a:r>
                      <a:r>
                        <a:rPr kumimoji="1" lang="ja-JP" altLang="en-US" sz="1050" b="1">
                          <a:solidFill>
                            <a:schemeClr val="tx1"/>
                          </a:solidFill>
                        </a:rPr>
                        <a:t>（広域処理の要否・体制、処理方針、処理期間の設定等）</a:t>
                      </a:r>
                      <a:endParaRPr kumimoji="1" lang="en-US" altLang="ja-JP" sz="1050" b="1">
                        <a:solidFill>
                          <a:schemeClr val="tx1"/>
                        </a:solidFill>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・地域ブロックでの</a:t>
                      </a:r>
                      <a:r>
                        <a:rPr kumimoji="1" lang="ja-JP" altLang="en-US" sz="1050" b="1">
                          <a:solidFill>
                            <a:srgbClr val="FF0000"/>
                          </a:solidFill>
                        </a:rPr>
                        <a:t>広域連携処理の要請・調整</a:t>
                      </a:r>
                      <a:endParaRPr kumimoji="1" lang="en-US" altLang="ja-JP" sz="1050" b="1">
                        <a:solidFill>
                          <a:srgbClr val="FF0000"/>
                        </a:solidFill>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solidFill>
                            <a:srgbClr val="FF0000"/>
                          </a:solidFill>
                        </a:rPr>
                        <a:t>・災害査定</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861993" rtl="0" eaLnBrk="1" latinLnBrk="0" hangingPunct="1">
                        <a:defRPr kumimoji="1" sz="1697" kern="1200">
                          <a:solidFill>
                            <a:schemeClr val="tx1"/>
                          </a:solidFill>
                          <a:latin typeface="Calibri" panose="020F0502020204030204"/>
                        </a:defRPr>
                      </a:lvl1pPr>
                      <a:lvl2pPr marL="430997" algn="l" defTabSz="861993" rtl="0" eaLnBrk="1" latinLnBrk="0" hangingPunct="1">
                        <a:defRPr kumimoji="1" sz="1697" kern="1200">
                          <a:solidFill>
                            <a:schemeClr val="tx1"/>
                          </a:solidFill>
                          <a:latin typeface="Calibri" panose="020F0502020204030204"/>
                        </a:defRPr>
                      </a:lvl2pPr>
                      <a:lvl3pPr marL="861993" algn="l" defTabSz="861993" rtl="0" eaLnBrk="1" latinLnBrk="0" hangingPunct="1">
                        <a:defRPr kumimoji="1" sz="1697" kern="1200">
                          <a:solidFill>
                            <a:schemeClr val="tx1"/>
                          </a:solidFill>
                          <a:latin typeface="Calibri" panose="020F0502020204030204"/>
                        </a:defRPr>
                      </a:lvl3pPr>
                      <a:lvl4pPr marL="1292990" algn="l" defTabSz="861993" rtl="0" eaLnBrk="1" latinLnBrk="0" hangingPunct="1">
                        <a:defRPr kumimoji="1" sz="1697" kern="1200">
                          <a:solidFill>
                            <a:schemeClr val="tx1"/>
                          </a:solidFill>
                          <a:latin typeface="Calibri" panose="020F0502020204030204"/>
                        </a:defRPr>
                      </a:lvl4pPr>
                      <a:lvl5pPr marL="1723986" algn="l" defTabSz="861993" rtl="0" eaLnBrk="1" latinLnBrk="0" hangingPunct="1">
                        <a:defRPr kumimoji="1" sz="1697" kern="1200">
                          <a:solidFill>
                            <a:schemeClr val="tx1"/>
                          </a:solidFill>
                          <a:latin typeface="Calibri" panose="020F0502020204030204"/>
                        </a:defRPr>
                      </a:lvl5pPr>
                      <a:lvl6pPr marL="2154983" algn="l" defTabSz="861993" rtl="0" eaLnBrk="1" latinLnBrk="0" hangingPunct="1">
                        <a:defRPr kumimoji="1" sz="1697" kern="1200">
                          <a:solidFill>
                            <a:schemeClr val="tx1"/>
                          </a:solidFill>
                          <a:latin typeface="Calibri" panose="020F0502020204030204"/>
                        </a:defRPr>
                      </a:lvl6pPr>
                      <a:lvl7pPr marL="2585979" algn="l" defTabSz="861993" rtl="0" eaLnBrk="1" latinLnBrk="0" hangingPunct="1">
                        <a:defRPr kumimoji="1" sz="1697" kern="1200">
                          <a:solidFill>
                            <a:schemeClr val="tx1"/>
                          </a:solidFill>
                          <a:latin typeface="Calibri" panose="020F0502020204030204"/>
                        </a:defRPr>
                      </a:lvl7pPr>
                      <a:lvl8pPr marL="3016975" algn="l" defTabSz="861993" rtl="0" eaLnBrk="1" latinLnBrk="0" hangingPunct="1">
                        <a:defRPr kumimoji="1" sz="1697" kern="1200">
                          <a:solidFill>
                            <a:schemeClr val="tx1"/>
                          </a:solidFill>
                          <a:latin typeface="Calibri" panose="020F0502020204030204"/>
                        </a:defRPr>
                      </a:lvl8pPr>
                      <a:lvl9pPr marL="3447971" algn="l" defTabSz="861993" rtl="0" eaLnBrk="1" latinLnBrk="0" hangingPunct="1">
                        <a:defRPr kumimoji="1" sz="1697" kern="1200">
                          <a:solidFill>
                            <a:schemeClr val="tx1"/>
                          </a:solidFill>
                          <a:latin typeface="Calibri" panose="020F0502020204030204"/>
                        </a:defRPr>
                      </a:lvl9p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100" b="1"/>
                        <a:t>■全国的な知見に基づく被災自治体への</a:t>
                      </a:r>
                      <a:r>
                        <a:rPr kumimoji="1" lang="ja-JP" altLang="en-US" sz="1100" b="1">
                          <a:solidFill>
                            <a:srgbClr val="FF0000"/>
                          </a:solidFill>
                        </a:rPr>
                        <a:t>各種支援</a:t>
                      </a:r>
                      <a:endParaRPr kumimoji="1" lang="en-US" altLang="ja-JP" sz="1100" b="1">
                        <a:solidFill>
                          <a:srgbClr val="FF0000"/>
                        </a:solidFill>
                      </a:endParaRPr>
                    </a:p>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en-US" altLang="ja-JP" sz="1100" b="1"/>
                    </a:p>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050" b="1"/>
                        <a:t>＜例＞　</a:t>
                      </a:r>
                      <a:endParaRPr kumimoji="1" lang="en-US" altLang="ja-JP" sz="1050" b="1"/>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・被災自治体の</a:t>
                      </a:r>
                      <a:r>
                        <a:rPr kumimoji="1" lang="ja-JP" altLang="en-US" sz="1050" b="1">
                          <a:solidFill>
                            <a:srgbClr val="FF0000"/>
                          </a:solidFill>
                        </a:rPr>
                        <a:t>被害状況の確認</a:t>
                      </a:r>
                      <a:r>
                        <a:rPr kumimoji="1" lang="ja-JP" altLang="en-US" sz="1050" b="1"/>
                        <a:t>、</a:t>
                      </a:r>
                      <a:r>
                        <a:rPr kumimoji="1" lang="ja-JP" altLang="en-US" sz="1050" b="1">
                          <a:solidFill>
                            <a:schemeClr val="tx1"/>
                          </a:solidFill>
                        </a:rPr>
                        <a:t>災害廃棄物</a:t>
                      </a:r>
                      <a:r>
                        <a:rPr kumimoji="1" lang="ja-JP" altLang="en-US" sz="1050" b="1">
                          <a:solidFill>
                            <a:srgbClr val="FF0000"/>
                          </a:solidFill>
                        </a:rPr>
                        <a:t>発生量推計の実務支援</a:t>
                      </a:r>
                      <a:endParaRPr kumimoji="1" lang="en-US" altLang="ja-JP" sz="1050" b="1">
                        <a:solidFill>
                          <a:srgbClr val="FF0000"/>
                        </a:solidFill>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・被災自治体の</a:t>
                      </a:r>
                      <a:r>
                        <a:rPr kumimoji="1" lang="ja-JP" altLang="en-US" sz="1050" b="1">
                          <a:solidFill>
                            <a:srgbClr val="FF0000"/>
                          </a:solidFill>
                        </a:rPr>
                        <a:t>ニーズ把握</a:t>
                      </a:r>
                      <a:r>
                        <a:rPr kumimoji="1" lang="ja-JP" altLang="en-US" sz="1050" b="1"/>
                        <a:t>や人的・技術支援のマッチング・</a:t>
                      </a:r>
                      <a:r>
                        <a:rPr kumimoji="1" lang="ja-JP" altLang="en-US" sz="1050" b="1">
                          <a:solidFill>
                            <a:srgbClr val="FF0000"/>
                          </a:solidFill>
                        </a:rPr>
                        <a:t>派遣調整</a:t>
                      </a:r>
                      <a:endParaRPr kumimoji="1" lang="en-US" altLang="ja-JP" sz="1050" b="1">
                        <a:solidFill>
                          <a:srgbClr val="FF0000"/>
                        </a:solidFill>
                        <a:highlight>
                          <a:srgbClr val="FFFF00"/>
                        </a:highlight>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・被災自治体の公費解体・災害廃棄物処理に係る</a:t>
                      </a:r>
                      <a:r>
                        <a:rPr kumimoji="1" lang="ja-JP" altLang="en-US" sz="1050" b="1">
                          <a:solidFill>
                            <a:srgbClr val="FF0000"/>
                          </a:solidFill>
                        </a:rPr>
                        <a:t>発注・契約・施工管理等各種事務支援</a:t>
                      </a: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050" b="1"/>
                        <a:t>・国の統括支援事務等の支援</a:t>
                      </a:r>
                      <a:endParaRPr kumimoji="1" lang="en-US" altLang="ja-JP" sz="1100" b="1"/>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tx1"/>
                          </a:solidFill>
                          <a:effectLst/>
                          <a:uLnTx/>
                          <a:uFillTx/>
                          <a:latin typeface="+mn-lt"/>
                          <a:ea typeface="+mn-ea"/>
                          <a:cs typeface="+mn-cs"/>
                        </a:rPr>
                        <a:t>■市町村・都道府県区域内の</a:t>
                      </a:r>
                      <a:r>
                        <a:rPr kumimoji="1" lang="ja-JP" altLang="en-US" sz="1100" b="1" i="0" u="none" strike="noStrike" kern="1200" cap="none" spc="0" normalizeH="0" baseline="0" noProof="0">
                          <a:ln>
                            <a:noFill/>
                          </a:ln>
                          <a:solidFill>
                            <a:srgbClr val="FF0000"/>
                          </a:solidFill>
                          <a:effectLst/>
                          <a:uLnTx/>
                          <a:uFillTx/>
                          <a:latin typeface="+mn-lt"/>
                          <a:ea typeface="+mn-ea"/>
                          <a:cs typeface="+mn-cs"/>
                        </a:rPr>
                        <a:t>災害廃棄物処理の実施</a:t>
                      </a:r>
                      <a:endParaRPr kumimoji="1" lang="en-US" altLang="ja-JP" sz="1100" b="1" i="0" u="none" strike="noStrike" kern="1200" cap="none" spc="0" normalizeH="0" baseline="0" noProof="0">
                        <a:ln>
                          <a:noFill/>
                        </a:ln>
                        <a:solidFill>
                          <a:srgbClr val="FF0000"/>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tx1"/>
                          </a:solidFill>
                          <a:effectLst/>
                          <a:uLnTx/>
                          <a:uFillTx/>
                          <a:latin typeface="+mn-lt"/>
                          <a:ea typeface="+mn-ea"/>
                          <a:cs typeface="+mn-cs"/>
                        </a:rPr>
                        <a:t>＜例＞</a:t>
                      </a:r>
                      <a:endParaRPr kumimoji="1" lang="en-US" altLang="ja-JP" sz="110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tx1"/>
                          </a:solidFill>
                          <a:effectLst/>
                          <a:uLnTx/>
                          <a:uFillTx/>
                          <a:latin typeface="+mn-lt"/>
                          <a:ea typeface="+mn-ea"/>
                          <a:cs typeface="+mn-cs"/>
                        </a:rPr>
                        <a:t>・被害状況の確認</a:t>
                      </a:r>
                      <a:endParaRPr kumimoji="1" lang="en-US" altLang="ja-JP" sz="110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tx1"/>
                          </a:solidFill>
                          <a:effectLst/>
                          <a:uLnTx/>
                          <a:uFillTx/>
                          <a:latin typeface="+mn-lt"/>
                          <a:ea typeface="+mn-ea"/>
                          <a:cs typeface="+mn-cs"/>
                        </a:rPr>
                        <a:t>・災害廃棄物処理実行計画の策定</a:t>
                      </a:r>
                      <a:endParaRPr kumimoji="1" lang="en-US" altLang="ja-JP" sz="110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tx1"/>
                          </a:solidFill>
                          <a:effectLst/>
                          <a:uLnTx/>
                          <a:uFillTx/>
                          <a:latin typeface="+mn-lt"/>
                          <a:ea typeface="+mn-ea"/>
                          <a:cs typeface="+mn-cs"/>
                        </a:rPr>
                        <a:t>・災害廃棄物の収集、運搬、処理の実施</a:t>
                      </a:r>
                      <a:endParaRPr kumimoji="1" lang="en-US" altLang="ja-JP" sz="110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tx1"/>
                          </a:solidFill>
                          <a:effectLst/>
                          <a:uLnTx/>
                          <a:uFillTx/>
                          <a:latin typeface="+mn-lt"/>
                          <a:ea typeface="+mn-ea"/>
                          <a:cs typeface="+mn-cs"/>
                        </a:rPr>
                        <a:t>・公費解体の実施</a:t>
                      </a:r>
                      <a:endParaRPr kumimoji="1" lang="en-US" altLang="ja-JP" sz="1100" b="1" i="0" u="none" strike="noStrike" kern="1200" cap="none" spc="0" normalizeH="0" baseline="0" noProof="0">
                        <a:ln>
                          <a:noFill/>
                        </a:ln>
                        <a:solidFill>
                          <a:schemeClr val="tx1"/>
                        </a:solidFill>
                        <a:effectLst/>
                        <a:uLnTx/>
                        <a:uFillTx/>
                        <a:latin typeface="+mn-lt"/>
                        <a:ea typeface="+mn-ea"/>
                        <a:cs typeface="+mn-cs"/>
                      </a:endParaRPr>
                    </a:p>
                    <a:p>
                      <a:pPr marL="107950" marR="0" lvl="0" indent="-457200" algn="l" defTabSz="86199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chemeClr val="tx1"/>
                          </a:solidFill>
                          <a:effectLst/>
                          <a:uLnTx/>
                          <a:uFillTx/>
                          <a:latin typeface="+mn-lt"/>
                          <a:ea typeface="+mn-ea"/>
                          <a:cs typeface="+mn-cs"/>
                        </a:rPr>
                        <a:t>・災害報告書の作成</a:t>
                      </a:r>
                      <a:endParaRPr kumimoji="1" lang="en-US" altLang="ja-JP" sz="1100" b="1" i="0" u="none" strike="noStrike" kern="1200" cap="none" spc="0" normalizeH="0" baseline="0" noProof="0">
                        <a:ln>
                          <a:noFill/>
                        </a:ln>
                        <a:solidFill>
                          <a:schemeClr val="tx1"/>
                        </a:solidFill>
                        <a:effectLst/>
                        <a:uLnTx/>
                        <a:uFillTx/>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89857448"/>
                  </a:ext>
                </a:extLst>
              </a:tr>
            </a:tbl>
          </a:graphicData>
        </a:graphic>
      </p:graphicFrame>
      <p:sp>
        <p:nvSpPr>
          <p:cNvPr id="5" name="テキスト ボックス 4">
            <a:extLst>
              <a:ext uri="{FF2B5EF4-FFF2-40B4-BE49-F238E27FC236}">
                <a16:creationId xmlns:a16="http://schemas.microsoft.com/office/drawing/2014/main" id="{F47AC839-5703-18CB-57DF-D7265337F3EC}"/>
              </a:ext>
            </a:extLst>
          </p:cNvPr>
          <p:cNvSpPr txBox="1"/>
          <p:nvPr/>
        </p:nvSpPr>
        <p:spPr>
          <a:xfrm>
            <a:off x="159491" y="1095071"/>
            <a:ext cx="8583562" cy="954107"/>
          </a:xfrm>
          <a:prstGeom prst="rect">
            <a:avLst/>
          </a:prstGeom>
          <a:solidFill>
            <a:sysClr val="window" lastClr="FFFFFF"/>
          </a:solidFill>
          <a:ln w="19050" cap="flat" cmpd="sng" algn="ctr">
            <a:solidFill>
              <a:srgbClr val="43B99A"/>
            </a:solidFill>
            <a:prstDash val="solid"/>
            <a:miter lim="800000"/>
          </a:ln>
          <a:effectLst/>
        </p:spPr>
        <p:txBody>
          <a:bodyPr wrap="square" rtlCol="0">
            <a:spAutoFit/>
          </a:bodyPr>
          <a:lstStyle/>
          <a:p>
            <a:pPr marL="180975" marR="0" lvl="0" indent="-1809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400" b="0" i="0" u="none" strike="noStrike" kern="1200" cap="none" spc="0" normalizeH="0" baseline="0" noProof="0">
                <a:ln>
                  <a:noFill/>
                </a:ln>
                <a:solidFill>
                  <a:prstClr val="black"/>
                </a:solidFill>
                <a:effectLst/>
                <a:uLnTx/>
                <a:uFillTx/>
                <a:latin typeface="メイリオ"/>
                <a:ea typeface="メイリオ"/>
                <a:cs typeface="+mn-cs"/>
              </a:rPr>
              <a:t>環境省本省が全国レベルの支援、地方環境事務所がそれぞれの地域ブロック内の支援、被災自治体（市町村・都道府県）が自区域内での災害廃棄物処理を行うのに対し、専門支援機能（機関）は、</a:t>
            </a:r>
            <a:r>
              <a:rPr kumimoji="0" lang="ja-JP" altLang="en-US" sz="1400" b="1" i="0" u="none" strike="noStrike" kern="1200" cap="none" spc="0" normalizeH="0" baseline="0" noProof="0">
                <a:ln>
                  <a:noFill/>
                </a:ln>
                <a:solidFill>
                  <a:prstClr val="black"/>
                </a:solidFill>
                <a:effectLst/>
                <a:uLnTx/>
                <a:uFillTx/>
                <a:latin typeface="メイリオ"/>
                <a:ea typeface="メイリオ"/>
                <a:cs typeface="+mn-cs"/>
              </a:rPr>
              <a:t>環境省による被災自治体への支援を補完</a:t>
            </a:r>
            <a:r>
              <a:rPr kumimoji="0" lang="ja-JP" altLang="en-US" sz="1400" b="0" i="0" u="none" strike="noStrike" kern="1200" cap="none" spc="0" normalizeH="0" baseline="0" noProof="0">
                <a:ln>
                  <a:noFill/>
                </a:ln>
                <a:solidFill>
                  <a:prstClr val="black"/>
                </a:solidFill>
                <a:effectLst/>
                <a:uLnTx/>
                <a:uFillTx/>
                <a:latin typeface="メイリオ"/>
                <a:ea typeface="メイリオ"/>
                <a:cs typeface="+mn-cs"/>
              </a:rPr>
              <a:t>することにより、</a:t>
            </a:r>
            <a:r>
              <a:rPr kumimoji="0" lang="ja-JP" altLang="en-US" sz="1400" b="1" i="0" u="none" strike="noStrike" kern="1200" cap="none" spc="0" normalizeH="0" baseline="0" noProof="0">
                <a:ln>
                  <a:noFill/>
                </a:ln>
                <a:solidFill>
                  <a:prstClr val="black"/>
                </a:solidFill>
                <a:effectLst/>
                <a:uLnTx/>
                <a:uFillTx/>
                <a:latin typeface="メイリオ"/>
                <a:ea typeface="メイリオ"/>
                <a:cs typeface="+mn-cs"/>
              </a:rPr>
              <a:t>被災自治体における災害廃棄物の適正かつ円滑・迅速な処理（公費解体も含む）を図る</a:t>
            </a:r>
            <a:r>
              <a:rPr kumimoji="0" lang="ja-JP" altLang="en-US" sz="1400" b="0" i="0" u="none" strike="noStrike" kern="1200" cap="none" spc="0" normalizeH="0" baseline="0" noProof="0">
                <a:ln>
                  <a:noFill/>
                </a:ln>
                <a:solidFill>
                  <a:prstClr val="black"/>
                </a:solidFill>
                <a:effectLst/>
                <a:uLnTx/>
                <a:uFillTx/>
                <a:latin typeface="メイリオ"/>
                <a:ea typeface="メイリオ"/>
                <a:cs typeface="+mn-cs"/>
              </a:rPr>
              <a:t>。</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BFAD542D-1C1C-295E-C77A-C933B17C975E}"/>
              </a:ext>
            </a:extLst>
          </p:cNvPr>
          <p:cNvSpPr txBox="1"/>
          <p:nvPr/>
        </p:nvSpPr>
        <p:spPr>
          <a:xfrm>
            <a:off x="5662241" y="832246"/>
            <a:ext cx="30808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15</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災害廃棄物対策推進検討会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9A685E5E-9050-F653-C67C-84395C867B5E}"/>
              </a:ext>
            </a:extLst>
          </p:cNvPr>
          <p:cNvSpPr txBox="1"/>
          <p:nvPr/>
        </p:nvSpPr>
        <p:spPr>
          <a:xfrm>
            <a:off x="138485" y="254541"/>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Tree>
    <p:extLst>
      <p:ext uri="{BB962C8B-B14F-4D97-AF65-F5344CB8AC3E}">
        <p14:creationId xmlns:p14="http://schemas.microsoft.com/office/powerpoint/2010/main" val="449978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17F3-9F4B-A9F3-5EFC-7BFCCB1ACD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B332B3-233E-B2DB-B9AF-988194DBA09D}"/>
              </a:ext>
            </a:extLst>
          </p:cNvPr>
          <p:cNvSpPr>
            <a:spLocks noGrp="1"/>
          </p:cNvSpPr>
          <p:nvPr>
            <p:ph type="title"/>
          </p:nvPr>
        </p:nvSpPr>
        <p:spPr>
          <a:xfrm>
            <a:off x="138485" y="390592"/>
            <a:ext cx="7943412" cy="554192"/>
          </a:xfrm>
        </p:spPr>
        <p:txBody>
          <a:bodyPr/>
          <a:lstStyle/>
          <a:p>
            <a:r>
              <a:rPr lang="ja-JP" altLang="en-US" sz="2052">
                <a:solidFill>
                  <a:prstClr val="white"/>
                </a:solidFill>
              </a:rPr>
              <a:t>専門支援機能・機関の役割・業務</a:t>
            </a:r>
            <a:endParaRPr lang="ja-JP" altLang="en-US" sz="2052"/>
          </a:p>
        </p:txBody>
      </p:sp>
      <p:sp>
        <p:nvSpPr>
          <p:cNvPr id="4" name="テキスト ボックス 3">
            <a:extLst>
              <a:ext uri="{FF2B5EF4-FFF2-40B4-BE49-F238E27FC236}">
                <a16:creationId xmlns:a16="http://schemas.microsoft.com/office/drawing/2014/main" id="{C5044F8D-AC9B-E29D-5BBB-C8DE7574B86E}"/>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令和７年度災害廃棄物対策推進検討会資料から抜粋）</a:t>
            </a:r>
          </a:p>
        </p:txBody>
      </p:sp>
      <p:sp>
        <p:nvSpPr>
          <p:cNvPr id="5" name="四角形: 角を丸くする 4">
            <a:extLst>
              <a:ext uri="{FF2B5EF4-FFF2-40B4-BE49-F238E27FC236}">
                <a16:creationId xmlns:a16="http://schemas.microsoft.com/office/drawing/2014/main" id="{DC065E92-48BF-F915-86A7-CB0DFFFE684D}"/>
              </a:ext>
            </a:extLst>
          </p:cNvPr>
          <p:cNvSpPr/>
          <p:nvPr/>
        </p:nvSpPr>
        <p:spPr>
          <a:xfrm>
            <a:off x="286442" y="2037738"/>
            <a:ext cx="3858295" cy="69140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3312" marR="0" lvl="0" indent="-73312"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・災害廃棄物処理計画、災害支援協定に係る技術的助言</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・研修・訓練パッケージの構築・運営</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・自治体の平時業務の発注・契約・契約監理</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四角形: 角を丸くする 5">
            <a:extLst>
              <a:ext uri="{FF2B5EF4-FFF2-40B4-BE49-F238E27FC236}">
                <a16:creationId xmlns:a16="http://schemas.microsoft.com/office/drawing/2014/main" id="{FE61F923-D0E3-A17B-11D3-7EE4B3D04EC1}"/>
              </a:ext>
            </a:extLst>
          </p:cNvPr>
          <p:cNvSpPr/>
          <p:nvPr/>
        </p:nvSpPr>
        <p:spPr>
          <a:xfrm>
            <a:off x="286442" y="1684355"/>
            <a:ext cx="3870134" cy="35346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受援体制の構築に係る支援</a:t>
            </a:r>
            <a:endParaRPr kumimoji="1" lang="en-US" altLang="ja-JP"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四角形: 角を丸くする 6">
            <a:extLst>
              <a:ext uri="{FF2B5EF4-FFF2-40B4-BE49-F238E27FC236}">
                <a16:creationId xmlns:a16="http://schemas.microsoft.com/office/drawing/2014/main" id="{2A4BF94A-D763-41D1-7CC4-3DF6E4951C1A}"/>
              </a:ext>
            </a:extLst>
          </p:cNvPr>
          <p:cNvSpPr/>
          <p:nvPr/>
        </p:nvSpPr>
        <p:spPr>
          <a:xfrm>
            <a:off x="278296" y="2797486"/>
            <a:ext cx="3870134" cy="35346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支援体制の構築</a:t>
            </a:r>
          </a:p>
        </p:txBody>
      </p:sp>
      <p:sp>
        <p:nvSpPr>
          <p:cNvPr id="8" name="四角形: 角を丸くする 7">
            <a:extLst>
              <a:ext uri="{FF2B5EF4-FFF2-40B4-BE49-F238E27FC236}">
                <a16:creationId xmlns:a16="http://schemas.microsoft.com/office/drawing/2014/main" id="{A0709E08-6D29-7F37-D7C2-10670AFA9120}"/>
              </a:ext>
            </a:extLst>
          </p:cNvPr>
          <p:cNvSpPr/>
          <p:nvPr/>
        </p:nvSpPr>
        <p:spPr>
          <a:xfrm>
            <a:off x="278296" y="3150949"/>
            <a:ext cx="3858295" cy="65925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・人材バンク、</a:t>
            </a:r>
            <a:r>
              <a:rPr kumimoji="1" lang="en-US" altLang="ja-JP" sz="1197" b="0" i="0" u="none" strike="noStrike" kern="1200" cap="none" spc="0" normalizeH="0" baseline="0" noProof="0" err="1">
                <a:ln>
                  <a:noFill/>
                </a:ln>
                <a:solidFill>
                  <a:prstClr val="black"/>
                </a:solidFill>
                <a:effectLst/>
                <a:uLnTx/>
                <a:uFillTx/>
                <a:latin typeface="Meiryo UI" panose="020B0604030504040204" pitchFamily="50" charset="-128"/>
                <a:ea typeface="Meiryo UI" panose="020B0604030504040204" pitchFamily="50" charset="-128"/>
                <a:cs typeface="+mn-cs"/>
              </a:rPr>
              <a:t>D.Waste</a:t>
            </a:r>
            <a:r>
              <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-Net</a:t>
            </a: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の管理・運営</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・危険物、処理困難物の処理支援</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・契約ひな形等の策定・改定</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四角形: 角を丸くする 8">
            <a:extLst>
              <a:ext uri="{FF2B5EF4-FFF2-40B4-BE49-F238E27FC236}">
                <a16:creationId xmlns:a16="http://schemas.microsoft.com/office/drawing/2014/main" id="{523AE19F-8527-0025-D57A-29A528A42687}"/>
              </a:ext>
            </a:extLst>
          </p:cNvPr>
          <p:cNvSpPr/>
          <p:nvPr/>
        </p:nvSpPr>
        <p:spPr>
          <a:xfrm>
            <a:off x="270542" y="5658987"/>
            <a:ext cx="3870134" cy="35346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災害廃棄物に関する技術的・システム的な研究・開発</a:t>
            </a:r>
          </a:p>
        </p:txBody>
      </p:sp>
      <p:sp>
        <p:nvSpPr>
          <p:cNvPr id="10" name="四角形: 角を丸くする 9">
            <a:extLst>
              <a:ext uri="{FF2B5EF4-FFF2-40B4-BE49-F238E27FC236}">
                <a16:creationId xmlns:a16="http://schemas.microsoft.com/office/drawing/2014/main" id="{3A2E36F5-CD5E-BEFC-26F9-3825DD37B75F}"/>
              </a:ext>
            </a:extLst>
          </p:cNvPr>
          <p:cNvSpPr/>
          <p:nvPr/>
        </p:nvSpPr>
        <p:spPr>
          <a:xfrm>
            <a:off x="270542" y="6017787"/>
            <a:ext cx="3858295" cy="38755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・大規模災害時を想定した災害廃棄物処理システムの合理化</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四角形: 角を丸くする 10">
            <a:extLst>
              <a:ext uri="{FF2B5EF4-FFF2-40B4-BE49-F238E27FC236}">
                <a16:creationId xmlns:a16="http://schemas.microsoft.com/office/drawing/2014/main" id="{03C520AC-2E92-35D2-1634-C4D511CC0FF9}"/>
              </a:ext>
            </a:extLst>
          </p:cNvPr>
          <p:cNvSpPr/>
          <p:nvPr/>
        </p:nvSpPr>
        <p:spPr>
          <a:xfrm>
            <a:off x="270542" y="4805791"/>
            <a:ext cx="3870134" cy="35346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知見蓄積、情報発信</a:t>
            </a:r>
            <a:endParaRPr kumimoji="1" lang="en-US" altLang="ja-JP"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771C94F4-D505-5CE3-CC85-224B01807683}"/>
              </a:ext>
            </a:extLst>
          </p:cNvPr>
          <p:cNvSpPr/>
          <p:nvPr/>
        </p:nvSpPr>
        <p:spPr>
          <a:xfrm>
            <a:off x="270542" y="5159254"/>
            <a:ext cx="3858295" cy="39129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・これまでの災害のデータ・知見蓄積</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・広報、情報発信</a:t>
            </a:r>
            <a:r>
              <a:rPr kumimoji="1" lang="ja-JP" altLang="en-US" sz="94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（マニュアル、ひな形の改定等を含む）</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20389D16-0BC1-B917-2246-4F9F51C45B79}"/>
              </a:ext>
            </a:extLst>
          </p:cNvPr>
          <p:cNvSpPr txBox="1"/>
          <p:nvPr/>
        </p:nvSpPr>
        <p:spPr>
          <a:xfrm>
            <a:off x="1518132" y="1196850"/>
            <a:ext cx="1219640" cy="302840"/>
          </a:xfrm>
          <a:prstGeom prst="rect">
            <a:avLst/>
          </a:prstGeom>
          <a:solidFill>
            <a:schemeClr val="accent3">
              <a:lumMod val="40000"/>
              <a:lumOff val="60000"/>
            </a:schemeClr>
          </a:solidFill>
          <a:ln>
            <a:solidFill>
              <a:schemeClr val="tx1"/>
            </a:solidFill>
          </a:ln>
        </p:spPr>
        <p:txBody>
          <a:bodyPr wrap="square" rtlCol="0">
            <a:spAutoFit/>
          </a:bodyPr>
          <a:lstStyle/>
          <a:p>
            <a:pPr marL="0" marR="0" lvl="0" indent="0" algn="ctr" defTabSz="781995"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平時</a:t>
            </a:r>
          </a:p>
        </p:txBody>
      </p:sp>
      <p:sp>
        <p:nvSpPr>
          <p:cNvPr id="14" name="四角形: 角を丸くする 13">
            <a:extLst>
              <a:ext uri="{FF2B5EF4-FFF2-40B4-BE49-F238E27FC236}">
                <a16:creationId xmlns:a16="http://schemas.microsoft.com/office/drawing/2014/main" id="{1334EEB7-DBB6-5AF1-9453-319DFFBC3D19}"/>
              </a:ext>
            </a:extLst>
          </p:cNvPr>
          <p:cNvSpPr/>
          <p:nvPr/>
        </p:nvSpPr>
        <p:spPr>
          <a:xfrm>
            <a:off x="286442" y="3889596"/>
            <a:ext cx="3870134" cy="35346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デジタル支援ツールの整備・運営</a:t>
            </a:r>
          </a:p>
        </p:txBody>
      </p:sp>
      <p:sp>
        <p:nvSpPr>
          <p:cNvPr id="15" name="四角形: 角を丸くする 14">
            <a:extLst>
              <a:ext uri="{FF2B5EF4-FFF2-40B4-BE49-F238E27FC236}">
                <a16:creationId xmlns:a16="http://schemas.microsoft.com/office/drawing/2014/main" id="{0C41F9EB-9D1F-D64D-DB17-C9FC806F45F2}"/>
              </a:ext>
            </a:extLst>
          </p:cNvPr>
          <p:cNvSpPr/>
          <p:nvPr/>
        </p:nvSpPr>
        <p:spPr>
          <a:xfrm>
            <a:off x="286442" y="4254028"/>
            <a:ext cx="3858295" cy="47903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・災害廃棄物進捗管理システム等の管理・運営</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・ツール活用のための研修・訓練の運営</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8" name="直線矢印コネクタ 17">
            <a:extLst>
              <a:ext uri="{FF2B5EF4-FFF2-40B4-BE49-F238E27FC236}">
                <a16:creationId xmlns:a16="http://schemas.microsoft.com/office/drawing/2014/main" id="{ACCBAF30-06A0-BB9A-9CBA-08AC1788DE8D}"/>
              </a:ext>
            </a:extLst>
          </p:cNvPr>
          <p:cNvCxnSpPr>
            <a:cxnSpLocks/>
          </p:cNvCxnSpPr>
          <p:nvPr/>
        </p:nvCxnSpPr>
        <p:spPr>
          <a:xfrm>
            <a:off x="6683326" y="2283899"/>
            <a:ext cx="0" cy="4248802"/>
          </a:xfrm>
          <a:prstGeom prst="straightConnector1">
            <a:avLst/>
          </a:prstGeom>
          <a:ln w="111125">
            <a:solidFill>
              <a:schemeClr val="tx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9" name="四角形: 角を丸くする 18">
            <a:extLst>
              <a:ext uri="{FF2B5EF4-FFF2-40B4-BE49-F238E27FC236}">
                <a16:creationId xmlns:a16="http://schemas.microsoft.com/office/drawing/2014/main" id="{60C0BC4D-2937-3C7C-DE7A-8AA3BFD3CCAD}"/>
              </a:ext>
            </a:extLst>
          </p:cNvPr>
          <p:cNvSpPr/>
          <p:nvPr/>
        </p:nvSpPr>
        <p:spPr>
          <a:xfrm>
            <a:off x="4798112" y="2178090"/>
            <a:ext cx="3891987" cy="31369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・初動期現地調査チームの運営</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四角形: 角を丸くする 19">
            <a:extLst>
              <a:ext uri="{FF2B5EF4-FFF2-40B4-BE49-F238E27FC236}">
                <a16:creationId xmlns:a16="http://schemas.microsoft.com/office/drawing/2014/main" id="{0607EBDF-F81A-679D-B860-7B1FEAF8A160}"/>
              </a:ext>
            </a:extLst>
          </p:cNvPr>
          <p:cNvSpPr/>
          <p:nvPr/>
        </p:nvSpPr>
        <p:spPr>
          <a:xfrm>
            <a:off x="4781823" y="3133449"/>
            <a:ext cx="3908276" cy="65390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3312" marR="0" lvl="0" indent="-73312"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・災害廃棄物処理進捗管理システム等の提供</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3312" marR="0" lvl="0" indent="-73312"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（ボトルネック、追加的支援ニーズの把握）</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・災害廃棄物処理実行計画の策定支援</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四角形: 角を丸くする 20">
            <a:extLst>
              <a:ext uri="{FF2B5EF4-FFF2-40B4-BE49-F238E27FC236}">
                <a16:creationId xmlns:a16="http://schemas.microsoft.com/office/drawing/2014/main" id="{7A8C2562-7D9C-0A4A-B020-8B11CB64EC4B}"/>
              </a:ext>
            </a:extLst>
          </p:cNvPr>
          <p:cNvSpPr/>
          <p:nvPr/>
        </p:nvSpPr>
        <p:spPr>
          <a:xfrm>
            <a:off x="4789969" y="4622554"/>
            <a:ext cx="3858294" cy="4316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・技術的・人的支援のマッチング・調整</a:t>
            </a:r>
            <a:endParaRPr kumimoji="1" lang="en-US" altLang="ja-JP"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・発注・契約・施工管理等の各種事務支援</a:t>
            </a:r>
          </a:p>
        </p:txBody>
      </p:sp>
      <p:sp>
        <p:nvSpPr>
          <p:cNvPr id="22" name="四角形: 角を丸くする 21">
            <a:extLst>
              <a:ext uri="{FF2B5EF4-FFF2-40B4-BE49-F238E27FC236}">
                <a16:creationId xmlns:a16="http://schemas.microsoft.com/office/drawing/2014/main" id="{D94C818D-3C4B-AE3E-D76D-0910EDF32DE9}"/>
              </a:ext>
            </a:extLst>
          </p:cNvPr>
          <p:cNvSpPr/>
          <p:nvPr/>
        </p:nvSpPr>
        <p:spPr>
          <a:xfrm>
            <a:off x="4792627" y="1799538"/>
            <a:ext cx="3891994" cy="382161"/>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発災初期の被害調査・支援ニーズ・規模の把握</a:t>
            </a:r>
          </a:p>
        </p:txBody>
      </p:sp>
      <p:sp>
        <p:nvSpPr>
          <p:cNvPr id="23" name="四角形: 角を丸くする 22">
            <a:extLst>
              <a:ext uri="{FF2B5EF4-FFF2-40B4-BE49-F238E27FC236}">
                <a16:creationId xmlns:a16="http://schemas.microsoft.com/office/drawing/2014/main" id="{9DD1C2AE-D72F-C655-28B2-5B0EC24DCED6}"/>
              </a:ext>
            </a:extLst>
          </p:cNvPr>
          <p:cNvSpPr/>
          <p:nvPr/>
        </p:nvSpPr>
        <p:spPr>
          <a:xfrm>
            <a:off x="4781823" y="2745426"/>
            <a:ext cx="3908276" cy="382161"/>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災害廃棄物処理方針検討に係る支援</a:t>
            </a:r>
          </a:p>
        </p:txBody>
      </p:sp>
      <p:sp>
        <p:nvSpPr>
          <p:cNvPr id="24" name="四角形: 角を丸くする 23">
            <a:extLst>
              <a:ext uri="{FF2B5EF4-FFF2-40B4-BE49-F238E27FC236}">
                <a16:creationId xmlns:a16="http://schemas.microsoft.com/office/drawing/2014/main" id="{BBE0E456-3D50-88D8-71F6-391F0509F3EB}"/>
              </a:ext>
            </a:extLst>
          </p:cNvPr>
          <p:cNvSpPr/>
          <p:nvPr/>
        </p:nvSpPr>
        <p:spPr>
          <a:xfrm>
            <a:off x="4789970" y="4231698"/>
            <a:ext cx="3870134" cy="382161"/>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災害廃棄物処理全般に係る各種支援調整</a:t>
            </a:r>
          </a:p>
        </p:txBody>
      </p:sp>
      <p:sp>
        <p:nvSpPr>
          <p:cNvPr id="25" name="四角形: 角を丸くする 24">
            <a:extLst>
              <a:ext uri="{FF2B5EF4-FFF2-40B4-BE49-F238E27FC236}">
                <a16:creationId xmlns:a16="http://schemas.microsoft.com/office/drawing/2014/main" id="{DB81010A-6725-73AB-0D73-F57FF02D3B8C}"/>
              </a:ext>
            </a:extLst>
          </p:cNvPr>
          <p:cNvSpPr/>
          <p:nvPr/>
        </p:nvSpPr>
        <p:spPr>
          <a:xfrm>
            <a:off x="4789968" y="5820983"/>
            <a:ext cx="3870133" cy="33564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・災害報告書の作成支援</a:t>
            </a:r>
          </a:p>
        </p:txBody>
      </p:sp>
      <p:sp>
        <p:nvSpPr>
          <p:cNvPr id="26" name="四角形: 角を丸くする 25">
            <a:extLst>
              <a:ext uri="{FF2B5EF4-FFF2-40B4-BE49-F238E27FC236}">
                <a16:creationId xmlns:a16="http://schemas.microsoft.com/office/drawing/2014/main" id="{6A656225-3D20-97D9-F107-DB6D5D5E3599}"/>
              </a:ext>
            </a:extLst>
          </p:cNvPr>
          <p:cNvSpPr/>
          <p:nvPr/>
        </p:nvSpPr>
        <p:spPr>
          <a:xfrm>
            <a:off x="4789969" y="5430128"/>
            <a:ext cx="3858294" cy="382161"/>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36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補助金申請業務に係る支援</a:t>
            </a:r>
          </a:p>
        </p:txBody>
      </p:sp>
      <p:sp>
        <p:nvSpPr>
          <p:cNvPr id="27" name="テキスト ボックス 26">
            <a:extLst>
              <a:ext uri="{FF2B5EF4-FFF2-40B4-BE49-F238E27FC236}">
                <a16:creationId xmlns:a16="http://schemas.microsoft.com/office/drawing/2014/main" id="{BC476D3E-99C5-E72A-13FC-483AC5250B56}"/>
              </a:ext>
            </a:extLst>
          </p:cNvPr>
          <p:cNvSpPr txBox="1"/>
          <p:nvPr/>
        </p:nvSpPr>
        <p:spPr>
          <a:xfrm>
            <a:off x="4719150" y="1568932"/>
            <a:ext cx="1942233" cy="250197"/>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発災直後～</a:t>
            </a:r>
            <a:r>
              <a:rPr kumimoji="1" lang="en-US" altLang="ja-JP" sz="1026" b="0" i="0" u="none" strike="noStrike" kern="1200" cap="none" spc="0" normalizeH="0" baseline="0" noProof="0">
                <a:ln>
                  <a:noFill/>
                </a:ln>
                <a:solidFill>
                  <a:prstClr val="black"/>
                </a:solidFill>
                <a:effectLst/>
                <a:uLnTx/>
                <a:uFillTx/>
                <a:latin typeface="Meiryo UI"/>
                <a:ea typeface="Meiryo UI"/>
                <a:cs typeface="+mn-cs"/>
              </a:rPr>
              <a:t>2</a:t>
            </a: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週間程度</a:t>
            </a:r>
          </a:p>
        </p:txBody>
      </p:sp>
      <p:sp>
        <p:nvSpPr>
          <p:cNvPr id="28" name="テキスト ボックス 27">
            <a:extLst>
              <a:ext uri="{FF2B5EF4-FFF2-40B4-BE49-F238E27FC236}">
                <a16:creationId xmlns:a16="http://schemas.microsoft.com/office/drawing/2014/main" id="{5FB406E8-01CD-0FBC-F112-766B64835F23}"/>
              </a:ext>
            </a:extLst>
          </p:cNvPr>
          <p:cNvSpPr txBox="1"/>
          <p:nvPr/>
        </p:nvSpPr>
        <p:spPr>
          <a:xfrm>
            <a:off x="4718390" y="5189715"/>
            <a:ext cx="1942233" cy="250197"/>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発災</a:t>
            </a:r>
            <a:r>
              <a:rPr kumimoji="1" lang="en-US" altLang="ja-JP" sz="1026" b="0" i="0" u="none" strike="noStrike" kern="1200" cap="none" spc="0" normalizeH="0" baseline="0" noProof="0">
                <a:ln>
                  <a:noFill/>
                </a:ln>
                <a:solidFill>
                  <a:prstClr val="black"/>
                </a:solidFill>
                <a:effectLst/>
                <a:uLnTx/>
                <a:uFillTx/>
                <a:latin typeface="Meiryo UI"/>
                <a:ea typeface="Meiryo UI"/>
                <a:cs typeface="+mn-cs"/>
              </a:rPr>
              <a:t>1</a:t>
            </a: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か月後以降～</a:t>
            </a:r>
          </a:p>
        </p:txBody>
      </p:sp>
      <p:sp>
        <p:nvSpPr>
          <p:cNvPr id="29" name="矢印: 左カーブ 28">
            <a:extLst>
              <a:ext uri="{FF2B5EF4-FFF2-40B4-BE49-F238E27FC236}">
                <a16:creationId xmlns:a16="http://schemas.microsoft.com/office/drawing/2014/main" id="{22AE7986-094D-8E94-AF91-441BAE7B4F7F}"/>
              </a:ext>
            </a:extLst>
          </p:cNvPr>
          <p:cNvSpPr/>
          <p:nvPr/>
        </p:nvSpPr>
        <p:spPr>
          <a:xfrm>
            <a:off x="6955658" y="3828109"/>
            <a:ext cx="274073" cy="369908"/>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endParaRPr kumimoji="1" lang="ja-JP" altLang="en-US" sz="171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矢印: 左カーブ 29">
            <a:extLst>
              <a:ext uri="{FF2B5EF4-FFF2-40B4-BE49-F238E27FC236}">
                <a16:creationId xmlns:a16="http://schemas.microsoft.com/office/drawing/2014/main" id="{9DB55939-738E-6165-2A2B-5CB3DB392519}"/>
              </a:ext>
            </a:extLst>
          </p:cNvPr>
          <p:cNvSpPr/>
          <p:nvPr/>
        </p:nvSpPr>
        <p:spPr>
          <a:xfrm flipH="1" flipV="1">
            <a:off x="6160388" y="3805226"/>
            <a:ext cx="267462" cy="369836"/>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endParaRPr kumimoji="1" lang="ja-JP" altLang="en-US" sz="171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857D1956-BAFF-D72F-2222-EA9EF7A6B108}"/>
              </a:ext>
            </a:extLst>
          </p:cNvPr>
          <p:cNvSpPr txBox="1"/>
          <p:nvPr/>
        </p:nvSpPr>
        <p:spPr>
          <a:xfrm>
            <a:off x="4747812" y="2546525"/>
            <a:ext cx="1192683" cy="250197"/>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発災直後～</a:t>
            </a:r>
          </a:p>
        </p:txBody>
      </p:sp>
      <p:sp>
        <p:nvSpPr>
          <p:cNvPr id="32" name="テキスト ボックス 31">
            <a:extLst>
              <a:ext uri="{FF2B5EF4-FFF2-40B4-BE49-F238E27FC236}">
                <a16:creationId xmlns:a16="http://schemas.microsoft.com/office/drawing/2014/main" id="{2148169C-052A-07D7-CF4D-F059F63D4C6D}"/>
              </a:ext>
            </a:extLst>
          </p:cNvPr>
          <p:cNvSpPr txBox="1"/>
          <p:nvPr/>
        </p:nvSpPr>
        <p:spPr>
          <a:xfrm>
            <a:off x="4741093" y="4002141"/>
            <a:ext cx="1942233" cy="250197"/>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発災直後～</a:t>
            </a:r>
          </a:p>
        </p:txBody>
      </p:sp>
      <p:sp>
        <p:nvSpPr>
          <p:cNvPr id="33" name="テキスト ボックス 32">
            <a:extLst>
              <a:ext uri="{FF2B5EF4-FFF2-40B4-BE49-F238E27FC236}">
                <a16:creationId xmlns:a16="http://schemas.microsoft.com/office/drawing/2014/main" id="{2500711C-9B2A-8E09-AE50-2800E8957DF5}"/>
              </a:ext>
            </a:extLst>
          </p:cNvPr>
          <p:cNvSpPr txBox="1"/>
          <p:nvPr/>
        </p:nvSpPr>
        <p:spPr>
          <a:xfrm>
            <a:off x="5926407" y="1194331"/>
            <a:ext cx="1441772" cy="302840"/>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781995" rtl="0" eaLnBrk="1" fontAlgn="auto" latinLnBrk="0" hangingPunct="1">
              <a:lnSpc>
                <a:spcPct val="100000"/>
              </a:lnSpc>
              <a:spcBef>
                <a:spcPts val="0"/>
              </a:spcBef>
              <a:spcAft>
                <a:spcPts val="0"/>
              </a:spcAft>
              <a:buClrTx/>
              <a:buSzTx/>
              <a:buFontTx/>
              <a:buNone/>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発災時</a:t>
            </a:r>
          </a:p>
        </p:txBody>
      </p:sp>
      <p:sp>
        <p:nvSpPr>
          <p:cNvPr id="3" name="テキスト ボックス 2">
            <a:extLst>
              <a:ext uri="{FF2B5EF4-FFF2-40B4-BE49-F238E27FC236}">
                <a16:creationId xmlns:a16="http://schemas.microsoft.com/office/drawing/2014/main" id="{57A68770-F7A2-1A41-95EF-2D287E36B053}"/>
              </a:ext>
            </a:extLst>
          </p:cNvPr>
          <p:cNvSpPr txBox="1"/>
          <p:nvPr/>
        </p:nvSpPr>
        <p:spPr>
          <a:xfrm>
            <a:off x="138485" y="254541"/>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7CD42622-D54C-96F9-360E-0E640B762362}"/>
              </a:ext>
            </a:extLst>
          </p:cNvPr>
          <p:cNvSpPr txBox="1"/>
          <p:nvPr/>
        </p:nvSpPr>
        <p:spPr>
          <a:xfrm>
            <a:off x="5049575" y="571578"/>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日</a:t>
            </a:r>
            <a:r>
              <a:rPr lang="ja-JP" altLang="en-US" sz="1100">
                <a:solidFill>
                  <a:schemeClr val="bg1"/>
                </a:solidFill>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30151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348032-C03B-888D-BE13-258ADDA05EAF}"/>
              </a:ext>
            </a:extLst>
          </p:cNvPr>
          <p:cNvSpPr>
            <a:spLocks noGrp="1"/>
          </p:cNvSpPr>
          <p:nvPr>
            <p:ph type="title"/>
          </p:nvPr>
        </p:nvSpPr>
        <p:spPr>
          <a:xfrm>
            <a:off x="138484" y="376631"/>
            <a:ext cx="7943412" cy="587854"/>
          </a:xfrm>
        </p:spPr>
        <p:txBody>
          <a:bodyPr/>
          <a:lstStyle/>
          <a:p>
            <a:r>
              <a:rPr lang="ja-JP" altLang="en-US"/>
              <a:t>平時に行う研究・開発分野</a:t>
            </a:r>
            <a:endParaRPr kumimoji="1" lang="ja-JP" altLang="en-US"/>
          </a:p>
        </p:txBody>
      </p:sp>
      <p:sp>
        <p:nvSpPr>
          <p:cNvPr id="4" name="テキスト ボックス 3">
            <a:extLst>
              <a:ext uri="{FF2B5EF4-FFF2-40B4-BE49-F238E27FC236}">
                <a16:creationId xmlns:a16="http://schemas.microsoft.com/office/drawing/2014/main" id="{B51478C8-0E5E-26B4-0A66-08BCC84102A6}"/>
              </a:ext>
            </a:extLst>
          </p:cNvPr>
          <p:cNvSpPr txBox="1"/>
          <p:nvPr/>
        </p:nvSpPr>
        <p:spPr>
          <a:xfrm>
            <a:off x="138485" y="254541"/>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B8CAA7DD-01E8-9B3A-866A-4374592276C4}"/>
              </a:ext>
            </a:extLst>
          </p:cNvPr>
          <p:cNvSpPr txBox="1"/>
          <p:nvPr/>
        </p:nvSpPr>
        <p:spPr>
          <a:xfrm>
            <a:off x="5300588" y="588978"/>
            <a:ext cx="30808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15</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日</a:t>
            </a:r>
            <a:r>
              <a:rPr lang="ja-JP" altLang="en-US" sz="1100">
                <a:solidFill>
                  <a:schemeClr val="bg1"/>
                </a:solidFill>
                <a:latin typeface="Calibri" panose="020F0502020204030204"/>
                <a:ea typeface="メイリオ" panose="020B0604030504040204" pitchFamily="50" charset="-128"/>
              </a:rPr>
              <a:t>災害廃棄物対策推進検討会</a:t>
            </a:r>
            <a:endParaRPr kumimoji="1" lang="en-US" altLang="ja-JP" sz="10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32143C5A-EA7E-E81C-E401-6D141A5178AB}"/>
              </a:ext>
            </a:extLst>
          </p:cNvPr>
          <p:cNvSpPr/>
          <p:nvPr/>
        </p:nvSpPr>
        <p:spPr>
          <a:xfrm>
            <a:off x="165431" y="2696662"/>
            <a:ext cx="8835695" cy="4123237"/>
          </a:xfrm>
          <a:prstGeom prst="rect">
            <a:avLst/>
          </a:prstGeom>
          <a:solidFill>
            <a:schemeClr val="accent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59120F7-01D7-C412-0BB9-5E899AC522AE}"/>
              </a:ext>
            </a:extLst>
          </p:cNvPr>
          <p:cNvSpPr txBox="1"/>
          <p:nvPr/>
        </p:nvSpPr>
        <p:spPr>
          <a:xfrm>
            <a:off x="255131" y="867172"/>
            <a:ext cx="8633738" cy="1646605"/>
          </a:xfrm>
          <a:prstGeom prst="rect">
            <a:avLst/>
          </a:prstGeom>
          <a:noFill/>
          <a:ln w="19050">
            <a:solidFill>
              <a:schemeClr val="tx2"/>
            </a:solidFill>
          </a:ln>
        </p:spPr>
        <p:txBody>
          <a:bodyPr wrap="square" lIns="91440" tIns="45720" rIns="91440" bIns="45720" rtlCol="0" anchor="ctr">
            <a:spAutoFit/>
          </a:bodyPr>
          <a:lstStyle/>
          <a:p>
            <a:pPr marL="285750" lvl="0" indent="-285750">
              <a:buFont typeface="Wingdings" panose="05000000000000000000" pitchFamily="2" charset="2"/>
              <a:buChar char="n"/>
              <a:defRPr/>
            </a:pPr>
            <a:r>
              <a:rPr kumimoji="1" lang="ja-JP" altLang="en-US" sz="1400" i="0" strike="noStrike" kern="1200" cap="none" spc="-60" normalizeH="0" baseline="0" noProof="0">
                <a:ln>
                  <a:noFill/>
                </a:ln>
                <a:effectLst/>
                <a:uLnTx/>
                <a:uFillTx/>
                <a:latin typeface="Calibri" panose="020F0502020204030204"/>
                <a:ea typeface="メイリオ" panose="020B0604030504040204" pitchFamily="50" charset="-128"/>
                <a:cs typeface="+mn-cs"/>
              </a:rPr>
              <a:t>大規模災害（首都直下地震、南海トラフ巨大地震等）では、数億トンレベルの災害廃棄物の発生が見込まれ、従来の災害廃棄物処理技術</a:t>
            </a:r>
            <a:r>
              <a:rPr lang="ja-JP" altLang="en-US" sz="1400" spc="-60">
                <a:latin typeface="Calibri" panose="020F0502020204030204"/>
                <a:ea typeface="メイリオ" panose="020B0604030504040204" pitchFamily="50" charset="-128"/>
              </a:rPr>
              <a:t>・システムでは処理に多大な時間を要し、復興の妨げとなる可能性がある。</a:t>
            </a:r>
            <a:endParaRPr lang="en-US" altLang="ja-JP" sz="1400" spc="-60">
              <a:latin typeface="Calibri" panose="020F0502020204030204"/>
              <a:ea typeface="メイリオ" panose="020B0604030504040204" pitchFamily="50" charset="-128"/>
            </a:endParaRPr>
          </a:p>
          <a:p>
            <a:pPr marL="447675" lvl="0" indent="-266700">
              <a:spcAft>
                <a:spcPts val="600"/>
              </a:spcAft>
              <a:defRPr/>
            </a:pPr>
            <a:r>
              <a:rPr lang="ja-JP" altLang="en-US" sz="1400">
                <a:latin typeface="Calibri" panose="020F0502020204030204"/>
                <a:ea typeface="メイリオ" panose="020B0604030504040204" pitchFamily="50" charset="-128"/>
              </a:rPr>
              <a:t>　</a:t>
            </a:r>
            <a:r>
              <a:rPr lang="ja-JP" altLang="en-US" sz="1200">
                <a:latin typeface="Calibri" panose="020F0502020204030204"/>
                <a:ea typeface="メイリオ" panose="020B0604030504040204" pitchFamily="50" charset="-128"/>
              </a:rPr>
              <a:t>大規模災害時に想定される状況：東日本大震災の数倍の災害廃棄物量、広域な被災範囲、都市部での被災（高層ビル・マンション、密集地帯、仮置場設置困難・集積所でのごみ放置等）、化学物質を含む災害廃棄物の発生　等</a:t>
            </a:r>
            <a:endParaRPr lang="en-US" altLang="ja-JP" sz="1200">
              <a:latin typeface="Calibri" panose="020F0502020204030204"/>
              <a:ea typeface="メイリオ" panose="020B0604030504040204" pitchFamily="50" charset="-128"/>
            </a:endParaRPr>
          </a:p>
          <a:p>
            <a:pPr marL="285750" lvl="0" indent="-285750">
              <a:spcAft>
                <a:spcPts val="600"/>
              </a:spcAft>
              <a:buFont typeface="Wingdings" panose="05000000000000000000" pitchFamily="2" charset="2"/>
              <a:buChar char="n"/>
              <a:defRPr/>
            </a:pPr>
            <a:r>
              <a:rPr lang="ja-JP" altLang="en-US" sz="1400">
                <a:latin typeface="Calibri" panose="020F0502020204030204"/>
                <a:ea typeface="メイリオ"/>
              </a:rPr>
              <a:t>専門支援機能・機関は、既存の研究・開発機関や民間事業者、関係省庁等と連携しながら、平時に</a:t>
            </a:r>
            <a:r>
              <a:rPr lang="ja-JP" altLang="en-US" sz="1400" b="1" u="sng">
                <a:latin typeface="Calibri" panose="020F0502020204030204"/>
                <a:ea typeface="メイリオ"/>
              </a:rPr>
              <a:t>災害廃棄物に関する技術的・システム的な研究・開発を担い</a:t>
            </a:r>
            <a:r>
              <a:rPr lang="ja-JP" altLang="en-US" sz="1400">
                <a:latin typeface="Calibri" panose="020F0502020204030204"/>
                <a:ea typeface="メイリオ"/>
              </a:rPr>
              <a:t>、</a:t>
            </a:r>
            <a:r>
              <a:rPr lang="ja-JP" altLang="en-US" sz="1400" b="1" u="sng">
                <a:latin typeface="Calibri" panose="020F0502020204030204"/>
                <a:ea typeface="メイリオ"/>
              </a:rPr>
              <a:t>処理困難な廃棄物等への対応、情報通信技術等を用いた効率的な対応策の開発など</a:t>
            </a:r>
            <a:r>
              <a:rPr lang="ja-JP" altLang="en-US" sz="1400">
                <a:latin typeface="Calibri" panose="020F0502020204030204"/>
                <a:ea typeface="メイリオ"/>
              </a:rPr>
              <a:t>を行う。</a:t>
            </a:r>
            <a:endParaRPr lang="en-US" altLang="ja-JP" sz="1400">
              <a:latin typeface="Calibri" panose="020F0502020204030204"/>
              <a:ea typeface="メイリオ"/>
            </a:endParaRPr>
          </a:p>
        </p:txBody>
      </p:sp>
      <p:sp>
        <p:nvSpPr>
          <p:cNvPr id="8" name="四角形: 角を丸くする 7">
            <a:extLst>
              <a:ext uri="{FF2B5EF4-FFF2-40B4-BE49-F238E27FC236}">
                <a16:creationId xmlns:a16="http://schemas.microsoft.com/office/drawing/2014/main" id="{B35642E4-8853-6D7C-E8AC-8F36B46BC603}"/>
              </a:ext>
            </a:extLst>
          </p:cNvPr>
          <p:cNvSpPr/>
          <p:nvPr/>
        </p:nvSpPr>
        <p:spPr>
          <a:xfrm>
            <a:off x="255131" y="2553790"/>
            <a:ext cx="3379823" cy="2857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chemeClr val="bg1"/>
                </a:solidFill>
                <a:latin typeface="Meiryo UI" panose="020B0604030504040204" pitchFamily="50" charset="-128"/>
                <a:ea typeface="Meiryo UI" panose="020B0604030504040204" pitchFamily="50" charset="-128"/>
              </a:rPr>
              <a:t>想定される研究・開発テーマ</a:t>
            </a:r>
          </a:p>
        </p:txBody>
      </p:sp>
      <p:sp>
        <p:nvSpPr>
          <p:cNvPr id="9" name="テキスト ボックス 8">
            <a:extLst>
              <a:ext uri="{FF2B5EF4-FFF2-40B4-BE49-F238E27FC236}">
                <a16:creationId xmlns:a16="http://schemas.microsoft.com/office/drawing/2014/main" id="{E909B102-4A5C-05C8-D865-7CBE1E21F299}"/>
              </a:ext>
            </a:extLst>
          </p:cNvPr>
          <p:cNvSpPr txBox="1"/>
          <p:nvPr/>
        </p:nvSpPr>
        <p:spPr>
          <a:xfrm>
            <a:off x="201577" y="2821312"/>
            <a:ext cx="8796042" cy="4131900"/>
          </a:xfrm>
          <a:prstGeom prst="rect">
            <a:avLst/>
          </a:prstGeom>
          <a:noFill/>
        </p:spPr>
        <p:txBody>
          <a:bodyPr wrap="square" rtlCol="0">
            <a:spAutoFit/>
          </a:bodyPr>
          <a:lstStyle/>
          <a:p>
            <a:pPr marL="285750" indent="-285750">
              <a:spcAft>
                <a:spcPts val="300"/>
              </a:spcAft>
              <a:buFont typeface="Wingdings" panose="05000000000000000000" pitchFamily="2" charset="2"/>
              <a:buChar char="ü"/>
            </a:pPr>
            <a:r>
              <a:rPr kumimoji="1" lang="ja-JP" altLang="en-US" sz="1400" b="1" u="sng"/>
              <a:t>発災時の廃棄物処理、</a:t>
            </a:r>
            <a:r>
              <a:rPr lang="ja-JP" altLang="en-US" sz="1400" b="1" u="sng"/>
              <a:t>支援体制構築に向けた</a:t>
            </a:r>
            <a:r>
              <a:rPr kumimoji="1" lang="ja-JP" altLang="en-US" sz="1400" b="1" u="sng"/>
              <a:t>システムの事前検討</a:t>
            </a:r>
            <a:endParaRPr kumimoji="1" lang="en-US" altLang="ja-JP" sz="1400" b="1" u="sng"/>
          </a:p>
          <a:p>
            <a:pPr marL="180975" indent="-180975">
              <a:spcAft>
                <a:spcPts val="300"/>
              </a:spcAft>
            </a:pPr>
            <a:r>
              <a:rPr lang="ja-JP" altLang="en-US" sz="1400"/>
              <a:t> 　</a:t>
            </a:r>
            <a:r>
              <a:rPr lang="ja-JP" altLang="en-US" sz="1200"/>
              <a:t>大規模災害時の災害廃棄物処理においては、平時に求める適正処理レベルを担保することは実質不可能であり、生活環境保全・公衆衛生確保を前提とした上で、災害廃棄物処理システムの合理化や、効率的な支援に向けた体制整備が求められる。発災時に迅速に対応できるよう、平時から合理化できる根拠となる環境影響評価や、</a:t>
            </a:r>
            <a:r>
              <a:rPr lang="en-US" altLang="ja-JP" sz="1200"/>
              <a:t>AI</a:t>
            </a:r>
            <a:r>
              <a:rPr lang="ja-JP" altLang="en-US" sz="1200"/>
              <a:t>を活用した関連情報アーカイブシステムの整備、教育・訓練手法の開発による災害廃棄物対応力向上を図る必要がある。</a:t>
            </a:r>
            <a:endParaRPr lang="en-US" altLang="ja-JP" sz="1200"/>
          </a:p>
          <a:p>
            <a:pPr marL="266700" indent="-266700"/>
            <a:r>
              <a:rPr kumimoji="1" lang="ja-JP" altLang="en-US" sz="1400"/>
              <a:t>　</a:t>
            </a:r>
            <a:r>
              <a:rPr lang="ja-JP" altLang="en-US" sz="1200"/>
              <a:t>想定されるテーマ：通常とは異なる処理方法（例：東日本大震災時に実施した冷凍水産物の海洋投入、</a:t>
            </a:r>
            <a:r>
              <a:rPr kumimoji="1" lang="ja-JP" altLang="en-US" sz="1200"/>
              <a:t>石綿処理方法、再生利用時の品質基準）、</a:t>
            </a:r>
            <a:r>
              <a:rPr lang="ja-JP" altLang="en-US" sz="1200"/>
              <a:t>災害廃棄物発生量・組成推計システム、収集・運搬計画支援システム、教育・訓練手法　　</a:t>
            </a:r>
            <a:r>
              <a:rPr kumimoji="1" lang="ja-JP" altLang="en-US" sz="1200"/>
              <a:t>等</a:t>
            </a:r>
            <a:endParaRPr kumimoji="1" lang="en-US" altLang="ja-JP" sz="1200"/>
          </a:p>
          <a:p>
            <a:pPr marL="285750" indent="-285750">
              <a:spcBef>
                <a:spcPts val="600"/>
              </a:spcBef>
              <a:spcAft>
                <a:spcPts val="300"/>
              </a:spcAft>
              <a:buFont typeface="Wingdings" panose="05000000000000000000" pitchFamily="2" charset="2"/>
              <a:buChar char="ü"/>
            </a:pPr>
            <a:r>
              <a:rPr lang="ja-JP" altLang="en-US" sz="1400" b="1" u="sng"/>
              <a:t>処理困難な廃棄物等への対応</a:t>
            </a:r>
            <a:endParaRPr lang="en-US" altLang="ja-JP" sz="1400" b="1" u="sng"/>
          </a:p>
          <a:p>
            <a:pPr marL="180975" indent="-180975">
              <a:spcAft>
                <a:spcPts val="300"/>
              </a:spcAft>
            </a:pPr>
            <a:r>
              <a:rPr lang="ja-JP" altLang="en-US" sz="1200"/>
              <a:t>  　大規模災害時には、危険物・適正処理困難物の発生量も相対的に増加することが予想され、平時の処理技術・システムでは対応困難となる事象が発生する可能性があり、実効性のある災害時の処理方法の確立が必要である。</a:t>
            </a:r>
            <a:endParaRPr lang="en-US" altLang="ja-JP" sz="1200"/>
          </a:p>
          <a:p>
            <a:pPr marL="180975" indent="-180975"/>
            <a:r>
              <a:rPr lang="ja-JP" altLang="en-US" sz="1400"/>
              <a:t>　</a:t>
            </a:r>
            <a:r>
              <a:rPr lang="ja-JP" altLang="en-US" sz="1200"/>
              <a:t>想定されるテーマ：石綿、有害物質（農薬、バッテリー等）、爆発・火災等の危険性があるもの（油類、ガス類等）の処理方法、損壊した大規模建物等の解体・処理方法　　等</a:t>
            </a:r>
            <a:endParaRPr lang="en-US" altLang="ja-JP" sz="1400"/>
          </a:p>
          <a:p>
            <a:pPr marL="285750" indent="-285750">
              <a:spcBef>
                <a:spcPts val="600"/>
              </a:spcBef>
              <a:buFont typeface="Wingdings" panose="05000000000000000000" pitchFamily="2" charset="2"/>
              <a:buChar char="ü"/>
            </a:pPr>
            <a:r>
              <a:rPr lang="ja-JP" altLang="en-US" sz="1400" b="1" u="sng"/>
              <a:t>情報通信技術等を用いた効率的な対応策の開発</a:t>
            </a:r>
          </a:p>
          <a:p>
            <a:pPr marL="144000">
              <a:spcBef>
                <a:spcPts val="300"/>
              </a:spcBef>
              <a:spcAft>
                <a:spcPts val="300"/>
              </a:spcAft>
            </a:pPr>
            <a:r>
              <a:rPr lang="en-US" altLang="ja-JP" sz="1200"/>
              <a:t>GIS</a:t>
            </a:r>
            <a:r>
              <a:rPr lang="ja-JP" altLang="en-US" sz="1200"/>
              <a:t>情報を活用した仮置場候補地の検討に係る計画作成支援システムや合理的な災害廃棄物収集・運搬計画のシミュレーションシステム、ドローン・ロボットを活用した仮置場管理、衛星写真等を活用した災害時の廃棄物量推計の精緻化等、情報通信技術等により災害時に限られたリソースを最大限活用するための効率的な対応策の開発が求められる。</a:t>
            </a:r>
          </a:p>
          <a:p>
            <a:pPr marL="180975" indent="-180975"/>
            <a:r>
              <a:rPr lang="ja-JP" altLang="en-US" sz="1400"/>
              <a:t>　</a:t>
            </a:r>
            <a:r>
              <a:rPr lang="ja-JP" altLang="en-US" sz="1200"/>
              <a:t>想定されるテーマ：大量の災害廃棄物を保管・処理するための仮置場の効率的な運用、災害発生直後のアクセスが難しいエリアにおける災害廃棄物発生量の推計　等</a:t>
            </a:r>
            <a:endParaRPr kumimoji="1" lang="ja-JP" altLang="en-US" sz="1400"/>
          </a:p>
        </p:txBody>
      </p:sp>
      <p:sp>
        <p:nvSpPr>
          <p:cNvPr id="10" name="四角形: 角を丸くする 9">
            <a:extLst>
              <a:ext uri="{FF2B5EF4-FFF2-40B4-BE49-F238E27FC236}">
                <a16:creationId xmlns:a16="http://schemas.microsoft.com/office/drawing/2014/main" id="{2BB07356-4384-083A-AB7B-D9A2EC9F9E80}"/>
              </a:ext>
            </a:extLst>
          </p:cNvPr>
          <p:cNvSpPr/>
          <p:nvPr/>
        </p:nvSpPr>
        <p:spPr>
          <a:xfrm>
            <a:off x="282729" y="3920923"/>
            <a:ext cx="8633738" cy="4276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361693FD-8557-6540-3D13-C9BC47C32115}"/>
              </a:ext>
            </a:extLst>
          </p:cNvPr>
          <p:cNvSpPr/>
          <p:nvPr/>
        </p:nvSpPr>
        <p:spPr>
          <a:xfrm>
            <a:off x="255131" y="5049135"/>
            <a:ext cx="8633738" cy="4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5F8269B7-D39F-CB5C-0E0E-8F7743C0CF31}"/>
              </a:ext>
            </a:extLst>
          </p:cNvPr>
          <p:cNvSpPr/>
          <p:nvPr/>
        </p:nvSpPr>
        <p:spPr>
          <a:xfrm>
            <a:off x="266409" y="6356515"/>
            <a:ext cx="8633738" cy="4143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945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B6A49EF-0BA6-56B1-BD9E-7DC35B4B6C79}"/>
              </a:ext>
            </a:extLst>
          </p:cNvPr>
          <p:cNvSpPr>
            <a:spLocks noGrp="1"/>
          </p:cNvSpPr>
          <p:nvPr>
            <p:ph sz="quarter" idx="10"/>
          </p:nvPr>
        </p:nvSpPr>
        <p:spPr>
          <a:xfrm>
            <a:off x="921998" y="1268760"/>
            <a:ext cx="7789048" cy="4572197"/>
          </a:xfrm>
        </p:spPr>
        <p:txBody>
          <a:bodyPr/>
          <a:lstStyle/>
          <a:p>
            <a:r>
              <a:rPr lang="ja-JP" altLang="en-US" dirty="0"/>
              <a:t>これまでの災害廃棄物対策の枠組み等について</a:t>
            </a:r>
            <a:endParaRPr lang="en-US" altLang="ja-JP" dirty="0"/>
          </a:p>
          <a:p>
            <a:endParaRPr lang="en-US" altLang="ja-JP" dirty="0"/>
          </a:p>
          <a:p>
            <a:r>
              <a:rPr lang="ja-JP" altLang="en-US">
                <a:latin typeface="Meiryo UI" panose="020B0604030504040204" pitchFamily="50" charset="-128"/>
                <a:ea typeface="Meiryo UI" panose="020B0604030504040204" pitchFamily="50" charset="-128"/>
              </a:rPr>
              <a:t>今後の災害廃棄物対策について</a:t>
            </a:r>
            <a:endParaRPr lang="en-US" altLang="ja-JP" sz="2400" dirty="0">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7BD73F40-370F-C9EB-1DB4-B0627FFEF676}"/>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63957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17F4BC-ED21-DCC6-3EC6-417A139BD97D}"/>
              </a:ext>
            </a:extLst>
          </p:cNvPr>
          <p:cNvSpPr>
            <a:spLocks noGrp="1"/>
          </p:cNvSpPr>
          <p:nvPr>
            <p:ph type="title"/>
          </p:nvPr>
        </p:nvSpPr>
        <p:spPr>
          <a:xfrm>
            <a:off x="138484" y="334081"/>
            <a:ext cx="8321948" cy="587854"/>
          </a:xfrm>
        </p:spPr>
        <p:txBody>
          <a:bodyPr/>
          <a:lstStyle/>
          <a:p>
            <a:r>
              <a:rPr lang="ja-JP" altLang="en-US" sz="2000"/>
              <a:t>専門支援機能・機関の発災時の支援①</a:t>
            </a:r>
            <a:r>
              <a:rPr lang="ja-JP" altLang="en-US" sz="1600"/>
              <a:t>（初動期現地調査チームの運営</a:t>
            </a:r>
            <a:r>
              <a:rPr lang="en-US" altLang="ja-JP" sz="1600"/>
              <a:t>(</a:t>
            </a:r>
            <a:r>
              <a:rPr lang="ja-JP" altLang="en-US" sz="1600"/>
              <a:t>案</a:t>
            </a:r>
            <a:r>
              <a:rPr lang="en-US" altLang="ja-JP" sz="1600"/>
              <a:t>))</a:t>
            </a:r>
            <a:endParaRPr kumimoji="1" lang="ja-JP" altLang="en-US" sz="2000"/>
          </a:p>
        </p:txBody>
      </p:sp>
      <p:sp>
        <p:nvSpPr>
          <p:cNvPr id="4" name="矢印: 下 3">
            <a:extLst>
              <a:ext uri="{FF2B5EF4-FFF2-40B4-BE49-F238E27FC236}">
                <a16:creationId xmlns:a16="http://schemas.microsoft.com/office/drawing/2014/main" id="{86E2DDD0-171E-7E53-B3D0-6285AA55C280}"/>
              </a:ext>
            </a:extLst>
          </p:cNvPr>
          <p:cNvSpPr/>
          <p:nvPr/>
        </p:nvSpPr>
        <p:spPr>
          <a:xfrm>
            <a:off x="2458971" y="5419232"/>
            <a:ext cx="4226055" cy="155644"/>
          </a:xfrm>
          <a:prstGeom prst="downArrow">
            <a:avLst/>
          </a:prstGeom>
          <a:solidFill>
            <a:schemeClr val="tx1">
              <a:lumMod val="50000"/>
              <a:lumOff val="50000"/>
            </a:schemeClr>
          </a:solidFill>
          <a:ln w="12700" cap="flat" cmpd="sng" algn="ctr">
            <a:noFill/>
            <a:prstDash val="solid"/>
            <a:miter lim="800000"/>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矢印: 下 4">
            <a:extLst>
              <a:ext uri="{FF2B5EF4-FFF2-40B4-BE49-F238E27FC236}">
                <a16:creationId xmlns:a16="http://schemas.microsoft.com/office/drawing/2014/main" id="{7B1ECE42-AF4C-A57C-B71F-D473D74B0A5D}"/>
              </a:ext>
            </a:extLst>
          </p:cNvPr>
          <p:cNvSpPr/>
          <p:nvPr/>
        </p:nvSpPr>
        <p:spPr>
          <a:xfrm>
            <a:off x="2458971" y="3801675"/>
            <a:ext cx="4226055" cy="161963"/>
          </a:xfrm>
          <a:prstGeom prst="downArrow">
            <a:avLst/>
          </a:prstGeom>
          <a:solidFill>
            <a:schemeClr val="tx1">
              <a:lumMod val="50000"/>
              <a:lumOff val="50000"/>
            </a:schemeClr>
          </a:solidFill>
          <a:ln w="12700" cap="flat" cmpd="sng" algn="ctr">
            <a:noFill/>
            <a:prstDash val="solid"/>
            <a:miter lim="800000"/>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四角形: 角を丸くする 5">
            <a:extLst>
              <a:ext uri="{FF2B5EF4-FFF2-40B4-BE49-F238E27FC236}">
                <a16:creationId xmlns:a16="http://schemas.microsoft.com/office/drawing/2014/main" id="{60F6B731-8348-2CC0-2FEB-7D4731B17487}"/>
              </a:ext>
            </a:extLst>
          </p:cNvPr>
          <p:cNvSpPr/>
          <p:nvPr/>
        </p:nvSpPr>
        <p:spPr>
          <a:xfrm>
            <a:off x="149318" y="5597103"/>
            <a:ext cx="8845364" cy="1233838"/>
          </a:xfrm>
          <a:prstGeom prst="roundRect">
            <a:avLst>
              <a:gd name="adj" fmla="val 901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500" b="1">
                <a:solidFill>
                  <a:prstClr val="black"/>
                </a:solidFill>
                <a:latin typeface="+mn-ea"/>
              </a:rPr>
              <a:t>（２週目以降～：処理体制・事務体制確立及び円滑・効率的な公費解体体制立上げ等のための支援）</a:t>
            </a:r>
            <a:endParaRPr kumimoji="1" lang="en-US" altLang="ja-JP" sz="1500" b="1">
              <a:solidFill>
                <a:prstClr val="black"/>
              </a:solidFill>
              <a:latin typeface="+mn-ea"/>
            </a:endParaRPr>
          </a:p>
          <a:p>
            <a:r>
              <a:rPr kumimoji="1" lang="ja-JP" altLang="en-US" sz="1400">
                <a:solidFill>
                  <a:prstClr val="black"/>
                </a:solidFill>
                <a:latin typeface="+mn-ea"/>
              </a:rPr>
              <a:t>  ・損壊家屋等の被害状況を踏まえた</a:t>
            </a:r>
            <a:r>
              <a:rPr kumimoji="1" lang="ja-JP" altLang="en-US" sz="1400">
                <a:solidFill>
                  <a:srgbClr val="FF0000"/>
                </a:solidFill>
                <a:latin typeface="+mn-ea"/>
              </a:rPr>
              <a:t>公費解体受付体制の確保に向けて必要な追加支援規模の把握</a:t>
            </a:r>
            <a:endParaRPr kumimoji="1" lang="en-US" altLang="ja-JP" sz="1400">
              <a:solidFill>
                <a:srgbClr val="FF0000"/>
              </a:solidFill>
              <a:latin typeface="+mn-ea"/>
            </a:endParaRPr>
          </a:p>
          <a:p>
            <a:r>
              <a:rPr kumimoji="1" lang="ja-JP" altLang="en-US" sz="1400">
                <a:solidFill>
                  <a:prstClr val="black"/>
                </a:solidFill>
                <a:latin typeface="+mn-ea"/>
              </a:rPr>
              <a:t>  ・公費解体申請受付を行う上で被災自治体が必要な各種確認事項・方法についての技術的助言　等</a:t>
            </a:r>
            <a:endParaRPr kumimoji="1" lang="en-US" altLang="ja-JP" sz="1400">
              <a:solidFill>
                <a:prstClr val="black"/>
              </a:solidFill>
              <a:latin typeface="+mn-ea"/>
            </a:endParaRPr>
          </a:p>
          <a:p>
            <a:pPr>
              <a:spcBef>
                <a:spcPts val="600"/>
              </a:spcBef>
            </a:pPr>
            <a:r>
              <a:rPr kumimoji="1" lang="ja-JP" altLang="en-US" sz="1400">
                <a:solidFill>
                  <a:prstClr val="black"/>
                </a:solidFill>
                <a:latin typeface="+mn-ea"/>
              </a:rPr>
              <a:t> </a:t>
            </a:r>
            <a:r>
              <a:rPr kumimoji="1" lang="en-US" altLang="ja-JP" sz="1400">
                <a:solidFill>
                  <a:prstClr val="black"/>
                </a:solidFill>
                <a:latin typeface="+mn-ea"/>
              </a:rPr>
              <a:t>【</a:t>
            </a:r>
            <a:r>
              <a:rPr kumimoji="1" lang="ja-JP" altLang="en-US" sz="1400">
                <a:solidFill>
                  <a:prstClr val="black"/>
                </a:solidFill>
                <a:latin typeface="+mn-ea"/>
              </a:rPr>
              <a:t>チーム編成案</a:t>
            </a:r>
            <a:r>
              <a:rPr kumimoji="1" lang="en-US" altLang="ja-JP" sz="1400">
                <a:solidFill>
                  <a:prstClr val="black"/>
                </a:solidFill>
                <a:latin typeface="+mn-ea"/>
              </a:rPr>
              <a:t>】</a:t>
            </a:r>
            <a:r>
              <a:rPr kumimoji="1" lang="ja-JP" altLang="en-US" sz="1400">
                <a:solidFill>
                  <a:prstClr val="black"/>
                </a:solidFill>
                <a:latin typeface="+mn-ea"/>
              </a:rPr>
              <a:t>環境省（地方環境事務所等）＋専門支援機能（機関）、研究専門機関、</a:t>
            </a:r>
            <a:r>
              <a:rPr kumimoji="1" lang="ja-JP" altLang="en-US" sz="1400">
                <a:solidFill>
                  <a:schemeClr val="tx1"/>
                </a:solidFill>
                <a:latin typeface="+mn-ea"/>
              </a:rPr>
              <a:t>人材バンク、</a:t>
            </a:r>
            <a:endParaRPr kumimoji="1" lang="en-US" altLang="ja-JP" sz="1400">
              <a:solidFill>
                <a:schemeClr val="tx1"/>
              </a:solidFill>
              <a:latin typeface="+mn-ea"/>
            </a:endParaRPr>
          </a:p>
          <a:p>
            <a:r>
              <a:rPr kumimoji="1" lang="ja-JP" altLang="en-US" sz="1400">
                <a:solidFill>
                  <a:schemeClr val="tx1"/>
                </a:solidFill>
                <a:latin typeface="+mn-ea"/>
              </a:rPr>
              <a:t>　　　　　　　　 自治体応援職員、</a:t>
            </a:r>
            <a:r>
              <a:rPr kumimoji="1" lang="ja-JP" altLang="en-US" sz="1400">
                <a:solidFill>
                  <a:prstClr val="black"/>
                </a:solidFill>
                <a:latin typeface="+mn-ea"/>
              </a:rPr>
              <a:t>廃棄物処理等関係団体、建設業関係団体、専門職（士業等）</a:t>
            </a:r>
            <a:endParaRPr kumimoji="1" lang="en-US" altLang="ja-JP" sz="1400" b="1">
              <a:solidFill>
                <a:prstClr val="black"/>
              </a:solidFill>
              <a:latin typeface="+mn-ea"/>
            </a:endParaRPr>
          </a:p>
        </p:txBody>
      </p:sp>
      <p:sp>
        <p:nvSpPr>
          <p:cNvPr id="7" name="四角形: 角を丸くする 6">
            <a:extLst>
              <a:ext uri="{FF2B5EF4-FFF2-40B4-BE49-F238E27FC236}">
                <a16:creationId xmlns:a16="http://schemas.microsoft.com/office/drawing/2014/main" id="{2C985463-91CC-27A8-813D-4C43750FB4AB}"/>
              </a:ext>
            </a:extLst>
          </p:cNvPr>
          <p:cNvSpPr/>
          <p:nvPr/>
        </p:nvSpPr>
        <p:spPr>
          <a:xfrm>
            <a:off x="138484" y="3993790"/>
            <a:ext cx="8845364" cy="1407305"/>
          </a:xfrm>
          <a:prstGeom prst="roundRect">
            <a:avLst>
              <a:gd name="adj" fmla="val 901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488" defTabSz="914400" fontAlgn="base">
              <a:lnSpc>
                <a:spcPts val="1700"/>
              </a:lnSpc>
              <a:spcBef>
                <a:spcPts val="600"/>
              </a:spcBef>
              <a:spcAft>
                <a:spcPct val="0"/>
              </a:spcAft>
            </a:pPr>
            <a:r>
              <a:rPr kumimoji="1" lang="ja-JP" altLang="en-US" sz="1500" b="1">
                <a:solidFill>
                  <a:prstClr val="black"/>
                </a:solidFill>
                <a:latin typeface="+mn-ea"/>
              </a:rPr>
              <a:t>（～１週間程度：公衆衛生の確保及び処理体制・事務体制の立上げ等のための支援）</a:t>
            </a:r>
            <a:endParaRPr kumimoji="1" lang="en-US" altLang="ja-JP" sz="1500" b="1">
              <a:solidFill>
                <a:prstClr val="black"/>
              </a:solidFill>
              <a:latin typeface="+mn-ea"/>
            </a:endParaRPr>
          </a:p>
          <a:p>
            <a:pPr marL="376238" indent="-285750" defTabSz="914400" fontAlgn="base">
              <a:lnSpc>
                <a:spcPts val="1700"/>
              </a:lnSpc>
              <a:spcAft>
                <a:spcPct val="0"/>
              </a:spcAft>
              <a:buFont typeface="Arial" panose="020B0604020202020204" pitchFamily="34" charset="0"/>
              <a:buChar char="•"/>
            </a:pPr>
            <a:r>
              <a:rPr kumimoji="1" lang="ja-JP" altLang="en-US" sz="1400">
                <a:solidFill>
                  <a:prstClr val="black"/>
                </a:solidFill>
                <a:latin typeface="+mn-ea"/>
              </a:rPr>
              <a:t>避難所ごみ、し尿及び片付けごみの収集運搬体制確立に向けて</a:t>
            </a:r>
            <a:r>
              <a:rPr kumimoji="1" lang="ja-JP" altLang="en-US" sz="1400">
                <a:solidFill>
                  <a:srgbClr val="FF0000"/>
                </a:solidFill>
                <a:latin typeface="+mn-ea"/>
              </a:rPr>
              <a:t>必要な追加支援規模の把握</a:t>
            </a:r>
            <a:endParaRPr kumimoji="1" lang="en-US" altLang="ja-JP" sz="1400">
              <a:solidFill>
                <a:srgbClr val="FF0000"/>
              </a:solidFill>
              <a:latin typeface="+mn-ea"/>
            </a:endParaRPr>
          </a:p>
          <a:p>
            <a:pPr marL="376238" indent="-285750" defTabSz="914400" fontAlgn="base">
              <a:lnSpc>
                <a:spcPts val="1700"/>
              </a:lnSpc>
              <a:spcAft>
                <a:spcPct val="0"/>
              </a:spcAft>
              <a:buFont typeface="Arial" panose="020B0604020202020204" pitchFamily="34" charset="0"/>
              <a:buChar char="•"/>
            </a:pPr>
            <a:r>
              <a:rPr kumimoji="1" lang="ja-JP" altLang="en-US" sz="1400">
                <a:solidFill>
                  <a:srgbClr val="FF0000"/>
                </a:solidFill>
                <a:latin typeface="+mn-ea"/>
              </a:rPr>
              <a:t>仮置場の確保</a:t>
            </a:r>
            <a:r>
              <a:rPr kumimoji="1" lang="ja-JP" altLang="en-US" sz="1400">
                <a:solidFill>
                  <a:prstClr val="black"/>
                </a:solidFill>
                <a:latin typeface="+mn-ea"/>
              </a:rPr>
              <a:t>、早期開設及び運営、並びに</a:t>
            </a:r>
            <a:r>
              <a:rPr kumimoji="1" lang="ja-JP" altLang="en-US" sz="1400">
                <a:solidFill>
                  <a:srgbClr val="FF0000"/>
                </a:solidFill>
                <a:latin typeface="+mn-ea"/>
              </a:rPr>
              <a:t>適正処理困難物等の管理・処理先</a:t>
            </a:r>
            <a:r>
              <a:rPr kumimoji="1" lang="ja-JP" altLang="en-US" sz="1400">
                <a:solidFill>
                  <a:prstClr val="black"/>
                </a:solidFill>
                <a:latin typeface="+mn-ea"/>
              </a:rPr>
              <a:t>に関する技術的助言</a:t>
            </a:r>
            <a:endParaRPr kumimoji="1" lang="en-US" altLang="ja-JP" sz="1400">
              <a:solidFill>
                <a:prstClr val="black"/>
              </a:solidFill>
              <a:latin typeface="+mn-ea"/>
            </a:endParaRPr>
          </a:p>
          <a:p>
            <a:pPr marL="376238" indent="-285750" defTabSz="914400" fontAlgn="base">
              <a:lnSpc>
                <a:spcPts val="1700"/>
              </a:lnSpc>
              <a:spcAft>
                <a:spcPct val="0"/>
              </a:spcAft>
              <a:buFont typeface="Arial" panose="020B0604020202020204" pitchFamily="34" charset="0"/>
              <a:buChar char="•"/>
            </a:pPr>
            <a:r>
              <a:rPr kumimoji="1" lang="ja-JP" altLang="en-US" sz="1400">
                <a:solidFill>
                  <a:prstClr val="black"/>
                </a:solidFill>
                <a:latin typeface="+mn-ea"/>
              </a:rPr>
              <a:t>災害廃棄物発生量規模の初期推計、災害廃棄物処理方針の構築に関する技術的助言　等</a:t>
            </a:r>
            <a:endParaRPr kumimoji="1" lang="en-US" altLang="ja-JP" sz="1400">
              <a:solidFill>
                <a:prstClr val="black"/>
              </a:solidFill>
              <a:latin typeface="+mn-ea"/>
            </a:endParaRPr>
          </a:p>
          <a:p>
            <a:pPr>
              <a:lnSpc>
                <a:spcPts val="1300"/>
              </a:lnSpc>
              <a:spcBef>
                <a:spcPts val="600"/>
              </a:spcBef>
            </a:pPr>
            <a:r>
              <a:rPr kumimoji="1" lang="ja-JP" altLang="en-US" sz="1400">
                <a:solidFill>
                  <a:prstClr val="black"/>
                </a:solidFill>
                <a:latin typeface="+mn-ea"/>
              </a:rPr>
              <a:t>  </a:t>
            </a:r>
            <a:r>
              <a:rPr kumimoji="1" lang="en-US" altLang="ja-JP" sz="1400">
                <a:solidFill>
                  <a:prstClr val="black"/>
                </a:solidFill>
                <a:latin typeface="+mn-ea"/>
              </a:rPr>
              <a:t>【</a:t>
            </a:r>
            <a:r>
              <a:rPr kumimoji="1" lang="ja-JP" altLang="en-US" sz="1400">
                <a:solidFill>
                  <a:prstClr val="black"/>
                </a:solidFill>
                <a:latin typeface="+mn-ea"/>
              </a:rPr>
              <a:t>チーム編成案</a:t>
            </a:r>
            <a:r>
              <a:rPr kumimoji="1" lang="en-US" altLang="ja-JP" sz="1400">
                <a:solidFill>
                  <a:prstClr val="black"/>
                </a:solidFill>
                <a:latin typeface="+mn-ea"/>
              </a:rPr>
              <a:t>】</a:t>
            </a:r>
            <a:r>
              <a:rPr kumimoji="1" lang="ja-JP" altLang="en-US" sz="1400">
                <a:solidFill>
                  <a:prstClr val="black"/>
                </a:solidFill>
                <a:latin typeface="+mn-ea"/>
              </a:rPr>
              <a:t>環境省（地方環境事務所等）＋専門支援機能（機関） 、研究専門機関、人材バンク、</a:t>
            </a:r>
            <a:endParaRPr kumimoji="1" lang="en-US" altLang="ja-JP" sz="1400">
              <a:solidFill>
                <a:prstClr val="black"/>
              </a:solidFill>
              <a:latin typeface="+mn-ea"/>
            </a:endParaRPr>
          </a:p>
          <a:p>
            <a:pPr>
              <a:lnSpc>
                <a:spcPts val="1300"/>
              </a:lnSpc>
              <a:spcBef>
                <a:spcPts val="600"/>
              </a:spcBef>
            </a:pPr>
            <a:r>
              <a:rPr kumimoji="1" lang="ja-JP" altLang="en-US" sz="1400">
                <a:solidFill>
                  <a:prstClr val="black"/>
                </a:solidFill>
                <a:latin typeface="+mn-ea"/>
              </a:rPr>
              <a:t>　　　　　　　　  一般廃棄物関係団体、</a:t>
            </a:r>
            <a:r>
              <a:rPr kumimoji="1" lang="ja-JP" altLang="en-US" sz="1400">
                <a:solidFill>
                  <a:schemeClr val="tx1"/>
                </a:solidFill>
                <a:latin typeface="+mn-ea"/>
              </a:rPr>
              <a:t>廃棄物処理等関係団体</a:t>
            </a:r>
            <a:endParaRPr kumimoji="1" lang="en-US" altLang="ja-JP" sz="1400">
              <a:solidFill>
                <a:schemeClr val="tx1"/>
              </a:solidFill>
              <a:latin typeface="+mn-ea"/>
            </a:endParaRPr>
          </a:p>
        </p:txBody>
      </p:sp>
      <p:sp>
        <p:nvSpPr>
          <p:cNvPr id="8" name="四角形: 角を丸くする 7">
            <a:extLst>
              <a:ext uri="{FF2B5EF4-FFF2-40B4-BE49-F238E27FC236}">
                <a16:creationId xmlns:a16="http://schemas.microsoft.com/office/drawing/2014/main" id="{27F21C99-3C13-B2F3-44EC-6D665849EAFE}"/>
              </a:ext>
            </a:extLst>
          </p:cNvPr>
          <p:cNvSpPr/>
          <p:nvPr/>
        </p:nvSpPr>
        <p:spPr>
          <a:xfrm>
            <a:off x="127649" y="2119810"/>
            <a:ext cx="8845364" cy="1692000"/>
          </a:xfrm>
          <a:prstGeom prst="roundRect">
            <a:avLst>
              <a:gd name="adj" fmla="val 901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488" defTabSz="914400" fontAlgn="base">
              <a:lnSpc>
                <a:spcPts val="1700"/>
              </a:lnSpc>
              <a:spcBef>
                <a:spcPts val="600"/>
              </a:spcBef>
              <a:spcAft>
                <a:spcPct val="0"/>
              </a:spcAft>
            </a:pPr>
            <a:r>
              <a:rPr kumimoji="1" lang="ja-JP" altLang="en-US" sz="1500" b="1">
                <a:solidFill>
                  <a:prstClr val="black"/>
                </a:solidFill>
                <a:latin typeface="+mn-ea"/>
              </a:rPr>
              <a:t>（発災直後～：先遣隊としての被害情報の収集及び必要支援内容の把握）</a:t>
            </a:r>
            <a:endParaRPr kumimoji="1" lang="en-US" altLang="ja-JP" sz="1500" b="1">
              <a:solidFill>
                <a:prstClr val="black"/>
              </a:solidFill>
              <a:latin typeface="+mn-ea"/>
            </a:endParaRPr>
          </a:p>
          <a:p>
            <a:pPr marL="376238" indent="-285750" defTabSz="914400" fontAlgn="base">
              <a:lnSpc>
                <a:spcPts val="1700"/>
              </a:lnSpc>
              <a:spcAft>
                <a:spcPct val="0"/>
              </a:spcAft>
              <a:buFont typeface="Arial" panose="020B0604020202020204" pitchFamily="34" charset="0"/>
              <a:buChar char="•"/>
            </a:pPr>
            <a:r>
              <a:rPr kumimoji="1" lang="ja-JP" altLang="en-US" sz="1400">
                <a:solidFill>
                  <a:srgbClr val="FF0000"/>
                </a:solidFill>
                <a:latin typeface="+mn-ea"/>
              </a:rPr>
              <a:t>全体の被害情報収集</a:t>
            </a:r>
            <a:r>
              <a:rPr kumimoji="1" lang="ja-JP" altLang="en-US" sz="1400">
                <a:solidFill>
                  <a:prstClr val="black"/>
                </a:solidFill>
                <a:latin typeface="+mn-ea"/>
              </a:rPr>
              <a:t>（建物被害状況、ライフライン・道路被害状況等）と</a:t>
            </a:r>
            <a:r>
              <a:rPr kumimoji="1" lang="ja-JP" altLang="en-US" sz="1400">
                <a:solidFill>
                  <a:srgbClr val="FF0000"/>
                </a:solidFill>
                <a:latin typeface="+mn-ea"/>
              </a:rPr>
              <a:t>支援内容及び支援規模</a:t>
            </a:r>
            <a:r>
              <a:rPr kumimoji="1" lang="en-US" altLang="ja-JP" sz="1400">
                <a:solidFill>
                  <a:srgbClr val="FF0000"/>
                </a:solidFill>
                <a:latin typeface="+mn-ea"/>
              </a:rPr>
              <a:t>(</a:t>
            </a:r>
            <a:r>
              <a:rPr kumimoji="1" lang="ja-JP" altLang="en-US" sz="1400">
                <a:solidFill>
                  <a:srgbClr val="FF0000"/>
                </a:solidFill>
                <a:latin typeface="+mn-ea"/>
              </a:rPr>
              <a:t>車両種類・台数、人数等</a:t>
            </a:r>
            <a:r>
              <a:rPr kumimoji="1" lang="en-US" altLang="ja-JP" sz="1400">
                <a:solidFill>
                  <a:srgbClr val="FF0000"/>
                </a:solidFill>
                <a:latin typeface="+mn-ea"/>
              </a:rPr>
              <a:t>)</a:t>
            </a:r>
            <a:r>
              <a:rPr kumimoji="1" lang="ja-JP" altLang="en-US" sz="1400">
                <a:solidFill>
                  <a:srgbClr val="FF0000"/>
                </a:solidFill>
                <a:latin typeface="+mn-ea"/>
              </a:rPr>
              <a:t>の把握</a:t>
            </a:r>
            <a:endParaRPr kumimoji="1" lang="en-US" altLang="ja-JP" sz="1400">
              <a:solidFill>
                <a:srgbClr val="FF0000"/>
              </a:solidFill>
              <a:latin typeface="+mn-ea"/>
            </a:endParaRPr>
          </a:p>
          <a:p>
            <a:pPr marL="376238" indent="-285750" defTabSz="914400" fontAlgn="base">
              <a:lnSpc>
                <a:spcPts val="1700"/>
              </a:lnSpc>
              <a:spcAft>
                <a:spcPct val="0"/>
              </a:spcAft>
              <a:buFont typeface="Arial" panose="020B0604020202020204" pitchFamily="34" charset="0"/>
              <a:buChar char="•"/>
            </a:pPr>
            <a:r>
              <a:rPr kumimoji="1" lang="ja-JP" altLang="en-US" sz="1400">
                <a:solidFill>
                  <a:prstClr val="black"/>
                </a:solidFill>
                <a:latin typeface="+mn-ea"/>
              </a:rPr>
              <a:t>被災市町村における廃棄物処理の組織体制の確認</a:t>
            </a:r>
            <a:endParaRPr kumimoji="1" lang="en-US" altLang="ja-JP" sz="1400">
              <a:solidFill>
                <a:prstClr val="black"/>
              </a:solidFill>
              <a:latin typeface="+mn-ea"/>
            </a:endParaRPr>
          </a:p>
          <a:p>
            <a:pPr marL="376238" indent="-285750" defTabSz="914400" fontAlgn="base">
              <a:lnSpc>
                <a:spcPts val="1700"/>
              </a:lnSpc>
              <a:spcAft>
                <a:spcPct val="0"/>
              </a:spcAft>
              <a:buFont typeface="Arial" panose="020B0604020202020204" pitchFamily="34" charset="0"/>
              <a:buChar char="•"/>
            </a:pPr>
            <a:r>
              <a:rPr kumimoji="1" lang="ja-JP" altLang="en-US" sz="1400">
                <a:solidFill>
                  <a:prstClr val="black"/>
                </a:solidFill>
                <a:latin typeface="+mn-ea"/>
              </a:rPr>
              <a:t>避難所の開設状況及び仮設トイレの状況の確認</a:t>
            </a:r>
            <a:endParaRPr kumimoji="1" lang="en-US" altLang="ja-JP" sz="1400">
              <a:solidFill>
                <a:prstClr val="black"/>
              </a:solidFill>
              <a:latin typeface="+mn-ea"/>
            </a:endParaRPr>
          </a:p>
          <a:p>
            <a:pPr marL="376238" indent="-285750" defTabSz="914400" fontAlgn="base">
              <a:lnSpc>
                <a:spcPts val="1700"/>
              </a:lnSpc>
              <a:spcAft>
                <a:spcPct val="0"/>
              </a:spcAft>
              <a:buFont typeface="Arial" panose="020B0604020202020204" pitchFamily="34" charset="0"/>
              <a:buChar char="•"/>
            </a:pPr>
            <a:r>
              <a:rPr kumimoji="1" lang="ja-JP" altLang="en-US" sz="1400">
                <a:solidFill>
                  <a:prstClr val="black"/>
                </a:solidFill>
                <a:latin typeface="+mn-ea"/>
              </a:rPr>
              <a:t>緊急解体が必要と考えられる損壊家屋等の選定　等</a:t>
            </a:r>
            <a:endParaRPr kumimoji="1" lang="en-US" altLang="ja-JP" sz="1400">
              <a:solidFill>
                <a:prstClr val="black"/>
              </a:solidFill>
              <a:latin typeface="+mn-ea"/>
            </a:endParaRPr>
          </a:p>
          <a:p>
            <a:pPr marL="90488" defTabSz="914400" fontAlgn="base">
              <a:lnSpc>
                <a:spcPts val="1700"/>
              </a:lnSpc>
              <a:spcBef>
                <a:spcPts val="600"/>
              </a:spcBef>
              <a:spcAft>
                <a:spcPct val="0"/>
              </a:spcAft>
            </a:pPr>
            <a:r>
              <a:rPr kumimoji="1" lang="en-US" altLang="ja-JP" sz="1400">
                <a:solidFill>
                  <a:prstClr val="black"/>
                </a:solidFill>
                <a:latin typeface="+mn-ea"/>
              </a:rPr>
              <a:t>【</a:t>
            </a:r>
            <a:r>
              <a:rPr kumimoji="1" lang="ja-JP" altLang="en-US" sz="1400">
                <a:solidFill>
                  <a:prstClr val="black"/>
                </a:solidFill>
                <a:latin typeface="+mn-ea"/>
              </a:rPr>
              <a:t>チーム構成案</a:t>
            </a:r>
            <a:r>
              <a:rPr kumimoji="1" lang="en-US" altLang="ja-JP" sz="1400">
                <a:solidFill>
                  <a:prstClr val="black"/>
                </a:solidFill>
                <a:latin typeface="+mn-ea"/>
              </a:rPr>
              <a:t>】</a:t>
            </a:r>
            <a:r>
              <a:rPr kumimoji="1" lang="ja-JP" altLang="en-US" sz="1400" spc="-100">
                <a:solidFill>
                  <a:prstClr val="black"/>
                </a:solidFill>
                <a:latin typeface="+mn-ea"/>
              </a:rPr>
              <a:t>環境省（地方環境事務所等）＋専門支援機能（機関） 、研究専門機関、一般廃棄物関係団体</a:t>
            </a:r>
            <a:endParaRPr kumimoji="1" lang="en-US" altLang="ja-JP" sz="1400" spc="-100">
              <a:solidFill>
                <a:prstClr val="black"/>
              </a:solidFill>
              <a:latin typeface="+mn-ea"/>
            </a:endParaRPr>
          </a:p>
        </p:txBody>
      </p:sp>
      <p:sp>
        <p:nvSpPr>
          <p:cNvPr id="9" name="テキスト ボックス 8">
            <a:extLst>
              <a:ext uri="{FF2B5EF4-FFF2-40B4-BE49-F238E27FC236}">
                <a16:creationId xmlns:a16="http://schemas.microsoft.com/office/drawing/2014/main" id="{F07992C2-3356-FECC-23E9-6044408EF72C}"/>
              </a:ext>
            </a:extLst>
          </p:cNvPr>
          <p:cNvSpPr txBox="1"/>
          <p:nvPr/>
        </p:nvSpPr>
        <p:spPr>
          <a:xfrm>
            <a:off x="-101603" y="1878310"/>
            <a:ext cx="8686800" cy="317395"/>
          </a:xfrm>
          <a:prstGeom prst="rect">
            <a:avLst/>
          </a:prstGeom>
          <a:noFill/>
        </p:spPr>
        <p:txBody>
          <a:bodyPr wrap="square">
            <a:spAutoFit/>
          </a:bodyPr>
          <a:lstStyle/>
          <a:p>
            <a:pPr defTabSz="914400" fontAlgn="base">
              <a:lnSpc>
                <a:spcPts val="1700"/>
              </a:lnSpc>
              <a:spcBef>
                <a:spcPct val="0"/>
              </a:spcBef>
              <a:spcAft>
                <a:spcPct val="0"/>
              </a:spcAft>
            </a:pPr>
            <a:r>
              <a:rPr kumimoji="1" lang="en-US" altLang="ja-JP" sz="1600" b="1">
                <a:solidFill>
                  <a:prstClr val="black"/>
                </a:solidFill>
                <a:latin typeface="+mn-ea"/>
              </a:rPr>
              <a:t>【</a:t>
            </a:r>
            <a:r>
              <a:rPr kumimoji="1" lang="ja-JP" altLang="en-US" sz="1600" b="1">
                <a:solidFill>
                  <a:prstClr val="black"/>
                </a:solidFill>
                <a:latin typeface="+mn-ea"/>
              </a:rPr>
              <a:t>各フェーズにおける初動期現地調査チームの主な支援内容（イメージ）</a:t>
            </a:r>
            <a:r>
              <a:rPr kumimoji="1" lang="en-US" altLang="ja-JP" sz="1600" b="1">
                <a:solidFill>
                  <a:prstClr val="black"/>
                </a:solidFill>
                <a:latin typeface="+mn-ea"/>
              </a:rPr>
              <a:t>】</a:t>
            </a:r>
            <a:endParaRPr kumimoji="1" lang="en-US" altLang="ja-JP" sz="1400">
              <a:solidFill>
                <a:schemeClr val="tx1"/>
              </a:solidFill>
              <a:latin typeface="Meiryo UI" panose="020B0604030504040204" pitchFamily="50" charset="-128"/>
              <a:ea typeface="Meiryo UI" panose="020B0604030504040204" pitchFamily="50" charset="-128"/>
            </a:endParaRPr>
          </a:p>
        </p:txBody>
      </p:sp>
      <p:sp>
        <p:nvSpPr>
          <p:cNvPr id="10" name="コンテンツ プレースホルダー 3">
            <a:extLst>
              <a:ext uri="{FF2B5EF4-FFF2-40B4-BE49-F238E27FC236}">
                <a16:creationId xmlns:a16="http://schemas.microsoft.com/office/drawing/2014/main" id="{1F512A07-3E06-1F11-1E56-17F0404BB5DE}"/>
              </a:ext>
            </a:extLst>
          </p:cNvPr>
          <p:cNvSpPr txBox="1">
            <a:spLocks/>
          </p:cNvSpPr>
          <p:nvPr/>
        </p:nvSpPr>
        <p:spPr>
          <a:xfrm>
            <a:off x="127649" y="918701"/>
            <a:ext cx="8867033" cy="911839"/>
          </a:xfrm>
          <a:prstGeom prst="rect">
            <a:avLst/>
          </a:prstGeom>
          <a:ln w="19050">
            <a:solidFill>
              <a:schemeClr val="tx2">
                <a:lumMod val="75000"/>
              </a:schemeClr>
            </a:solidFill>
          </a:ln>
        </p:spPr>
        <p:txBody>
          <a:bodyPr wrap="square" lIns="36000" tIns="72000" rIns="36000" bIns="36000" anchor="t" anchorCtr="0">
            <a:spAutoFit/>
          </a:bodyPr>
          <a:lstStyle>
            <a:lvl1pPr marL="244373" indent="-244373" algn="l" defTabSz="861993" rtl="0" eaLnBrk="1" latinLnBrk="0" hangingPunct="1">
              <a:lnSpc>
                <a:spcPct val="100000"/>
              </a:lnSpc>
              <a:spcBef>
                <a:spcPts val="513"/>
              </a:spcBef>
              <a:spcAft>
                <a:spcPts val="0"/>
              </a:spcAft>
              <a:buFont typeface="Wingdings" panose="05000000000000000000" pitchFamily="2" charset="2"/>
              <a:buChar char="n"/>
              <a:defRPr kumimoji="1" sz="1710" b="0" kern="1200">
                <a:solidFill>
                  <a:schemeClr val="tx1"/>
                </a:solidFill>
                <a:latin typeface="Meiryo UI" panose="020B0604030504040204" pitchFamily="50" charset="-128"/>
                <a:ea typeface="Meiryo UI"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600" b="0" i="0" u="none" strike="noStrike" kern="1200" cap="none" spc="-50" normalizeH="0" baseline="0" noProof="0">
                <a:ln>
                  <a:noFill/>
                </a:ln>
                <a:solidFill>
                  <a:sysClr val="windowText" lastClr="000000"/>
                </a:solidFill>
                <a:effectLst/>
                <a:uLnTx/>
                <a:uFillTx/>
              </a:rPr>
              <a:t>初動期現地調査チームは、環境省の統括の下、</a:t>
            </a:r>
            <a:r>
              <a:rPr kumimoji="1" lang="ja-JP" altLang="en-US" sz="1600" b="0" i="0" u="none" strike="noStrike" kern="1200" cap="none" spc="-50" normalizeH="0" baseline="0" noProof="0">
                <a:ln>
                  <a:noFill/>
                </a:ln>
                <a:solidFill>
                  <a:srgbClr val="FF0000"/>
                </a:solidFill>
                <a:effectLst/>
                <a:uLnTx/>
                <a:uFillTx/>
              </a:rPr>
              <a:t>発災直後に専門支援機能</a:t>
            </a:r>
            <a:r>
              <a:rPr lang="en-US" altLang="ja-JP" sz="1600" spc="-50">
                <a:solidFill>
                  <a:srgbClr val="FF0000"/>
                </a:solidFill>
              </a:rPr>
              <a:t>(</a:t>
            </a:r>
            <a:r>
              <a:rPr kumimoji="1" lang="ja-JP" altLang="en-US" sz="1600" b="0" i="0" u="none" strike="noStrike" kern="1200" cap="none" spc="-50" normalizeH="0" baseline="0" noProof="0">
                <a:ln>
                  <a:noFill/>
                </a:ln>
                <a:solidFill>
                  <a:srgbClr val="FF0000"/>
                </a:solidFill>
                <a:effectLst/>
                <a:uLnTx/>
                <a:uFillTx/>
              </a:rPr>
              <a:t>機関</a:t>
            </a:r>
            <a:r>
              <a:rPr kumimoji="1" lang="en-US" altLang="ja-JP" sz="1600" b="0" i="0" u="none" strike="noStrike" kern="1200" cap="none" spc="-50" normalizeH="0" baseline="0" noProof="0">
                <a:ln>
                  <a:noFill/>
                </a:ln>
                <a:solidFill>
                  <a:srgbClr val="FF0000"/>
                </a:solidFill>
                <a:effectLst/>
                <a:uLnTx/>
                <a:uFillTx/>
              </a:rPr>
              <a:t>)</a:t>
            </a:r>
            <a:r>
              <a:rPr kumimoji="1" lang="ja-JP" altLang="en-US" sz="1600" b="0" i="0" u="none" strike="noStrike" kern="1200" cap="none" spc="-50" normalizeH="0" baseline="0" noProof="0">
                <a:ln>
                  <a:noFill/>
                </a:ln>
                <a:solidFill>
                  <a:srgbClr val="FF0000"/>
                </a:solidFill>
                <a:effectLst/>
                <a:uLnTx/>
                <a:uFillTx/>
              </a:rPr>
              <a:t>が運営して現地被害調査</a:t>
            </a:r>
            <a:r>
              <a:rPr kumimoji="1" lang="ja-JP" altLang="en-US" sz="1600" b="0" i="0" u="none" strike="noStrike" kern="1200" cap="none" spc="-50" normalizeH="0" baseline="0" noProof="0">
                <a:ln>
                  <a:noFill/>
                </a:ln>
                <a:solidFill>
                  <a:sysClr val="windowText" lastClr="000000"/>
                </a:solidFill>
                <a:effectLst/>
                <a:uLnTx/>
                <a:uFillTx/>
              </a:rPr>
              <a:t>を行い、</a:t>
            </a:r>
            <a:r>
              <a:rPr kumimoji="1" lang="ja-JP" altLang="en-US" sz="1600" b="0" i="0" u="none" strike="noStrike" kern="1200" cap="none" spc="-50" normalizeH="0" baseline="0" noProof="0">
                <a:ln>
                  <a:noFill/>
                </a:ln>
                <a:solidFill>
                  <a:srgbClr val="FF0000"/>
                </a:solidFill>
                <a:effectLst/>
                <a:uLnTx/>
                <a:uFillTx/>
              </a:rPr>
              <a:t>必要な資機材や人員の専門分野、数量等を整理</a:t>
            </a:r>
            <a:r>
              <a:rPr kumimoji="1" lang="ja-JP" altLang="en-US" sz="1600" b="0" i="0" u="none" strike="noStrike" kern="1200" cap="none" spc="-50" normalizeH="0" baseline="0" noProof="0">
                <a:ln>
                  <a:noFill/>
                </a:ln>
                <a:solidFill>
                  <a:sysClr val="windowText" lastClr="000000"/>
                </a:solidFill>
                <a:effectLst/>
                <a:uLnTx/>
                <a:uFillTx/>
              </a:rPr>
              <a:t>することで、必要な支援内容・規模を早期に把握。</a:t>
            </a:r>
            <a:endParaRPr kumimoji="1" lang="en-US" altLang="ja-JP" sz="1600" b="0" i="0" u="none" strike="noStrike" kern="1200" cap="none" spc="-50" normalizeH="0" baseline="0" noProof="0">
              <a:ln>
                <a:noFill/>
              </a:ln>
              <a:solidFill>
                <a:sysClr val="windowText" lastClr="000000"/>
              </a:solidFill>
              <a:effectLst/>
              <a:uLnTx/>
              <a:uFillTx/>
            </a:endParaRPr>
          </a:p>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lang="ja-JP" altLang="en-US" sz="1600">
                <a:solidFill>
                  <a:sysClr val="windowText" lastClr="000000"/>
                </a:solidFill>
              </a:rPr>
              <a:t>環境省へ必要な支援内容等を共有し、被災地域における早期の支援体制の構築を図る。</a:t>
            </a:r>
            <a:endParaRPr kumimoji="1" lang="en-US" altLang="ja-JP" sz="1600" b="0" i="0" u="none" strike="noStrike" kern="1200" cap="none" spc="0" normalizeH="0" baseline="0" noProof="0">
              <a:ln>
                <a:noFill/>
              </a:ln>
              <a:solidFill>
                <a:sysClr val="windowText" lastClr="000000"/>
              </a:solidFill>
              <a:effectLst/>
              <a:uLnTx/>
              <a:uFillTx/>
            </a:endParaRPr>
          </a:p>
        </p:txBody>
      </p:sp>
      <p:sp>
        <p:nvSpPr>
          <p:cNvPr id="11" name="正方形/長方形 10">
            <a:extLst>
              <a:ext uri="{FF2B5EF4-FFF2-40B4-BE49-F238E27FC236}">
                <a16:creationId xmlns:a16="http://schemas.microsoft.com/office/drawing/2014/main" id="{85CED46A-F9AB-868D-2A9D-59F943B8A119}"/>
              </a:ext>
            </a:extLst>
          </p:cNvPr>
          <p:cNvSpPr/>
          <p:nvPr/>
        </p:nvSpPr>
        <p:spPr>
          <a:xfrm>
            <a:off x="251520" y="3524550"/>
            <a:ext cx="8577480" cy="264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C9A04B0-1EA9-6625-A450-12593C4EC8B6}"/>
              </a:ext>
            </a:extLst>
          </p:cNvPr>
          <p:cNvSpPr/>
          <p:nvPr/>
        </p:nvSpPr>
        <p:spPr>
          <a:xfrm>
            <a:off x="251520" y="4887596"/>
            <a:ext cx="8577479" cy="4671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C8BFA47A-E8C0-F4CF-574E-DEBE2ABD87D4}"/>
              </a:ext>
            </a:extLst>
          </p:cNvPr>
          <p:cNvSpPr/>
          <p:nvPr/>
        </p:nvSpPr>
        <p:spPr>
          <a:xfrm>
            <a:off x="224517" y="6294901"/>
            <a:ext cx="8595955" cy="536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n-ea"/>
            </a:endParaRPr>
          </a:p>
        </p:txBody>
      </p:sp>
      <p:sp>
        <p:nvSpPr>
          <p:cNvPr id="14" name="テキスト ボックス 13">
            <a:extLst>
              <a:ext uri="{FF2B5EF4-FFF2-40B4-BE49-F238E27FC236}">
                <a16:creationId xmlns:a16="http://schemas.microsoft.com/office/drawing/2014/main" id="{BC36BF64-8DB0-F795-D400-6875BF7EE940}"/>
              </a:ext>
            </a:extLst>
          </p:cNvPr>
          <p:cNvSpPr txBox="1"/>
          <p:nvPr/>
        </p:nvSpPr>
        <p:spPr>
          <a:xfrm>
            <a:off x="138485" y="254541"/>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AB1301CA-6177-1DF4-7763-E4E0D8FDB732}"/>
              </a:ext>
            </a:extLst>
          </p:cNvPr>
          <p:cNvSpPr txBox="1"/>
          <p:nvPr/>
        </p:nvSpPr>
        <p:spPr>
          <a:xfrm>
            <a:off x="6063188" y="1837177"/>
            <a:ext cx="30808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年６月</a:t>
            </a:r>
            <a:r>
              <a:rPr lang="ja-JP" altLang="en-US" sz="1100">
                <a:latin typeface="Calibri" panose="020F0502020204030204"/>
                <a:ea typeface="メイリオ" panose="020B0604030504040204" pitchFamily="50" charset="-128"/>
              </a:rPr>
              <a:t>３</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災害廃棄物対策推進検討会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27430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CC85A-8F1D-6331-0C93-45AE58C38864}"/>
              </a:ext>
            </a:extLst>
          </p:cNvPr>
          <p:cNvSpPr>
            <a:spLocks noGrp="1"/>
          </p:cNvSpPr>
          <p:nvPr>
            <p:ph type="title"/>
          </p:nvPr>
        </p:nvSpPr>
        <p:spPr>
          <a:xfrm>
            <a:off x="138484" y="334081"/>
            <a:ext cx="8465964" cy="587854"/>
          </a:xfrm>
        </p:spPr>
        <p:txBody>
          <a:bodyPr/>
          <a:lstStyle/>
          <a:p>
            <a:r>
              <a:rPr lang="ja-JP" altLang="en-US" sz="2000"/>
              <a:t>専門支援機能・機関の発災時の支援①</a:t>
            </a:r>
            <a:r>
              <a:rPr lang="ja-JP" altLang="en-US" sz="1600"/>
              <a:t>（初動期現地調査チームの体制</a:t>
            </a:r>
            <a:r>
              <a:rPr lang="en-US" altLang="ja-JP" sz="1600"/>
              <a:t>(</a:t>
            </a:r>
            <a:r>
              <a:rPr lang="ja-JP" altLang="en-US" sz="1600"/>
              <a:t>案</a:t>
            </a:r>
            <a:r>
              <a:rPr lang="en-US" altLang="ja-JP" sz="1600"/>
              <a:t>))</a:t>
            </a:r>
            <a:endParaRPr kumimoji="1" lang="ja-JP" altLang="en-US" sz="2000"/>
          </a:p>
        </p:txBody>
      </p:sp>
      <p:sp>
        <p:nvSpPr>
          <p:cNvPr id="4" name="テキスト ボックス 3">
            <a:extLst>
              <a:ext uri="{FF2B5EF4-FFF2-40B4-BE49-F238E27FC236}">
                <a16:creationId xmlns:a16="http://schemas.microsoft.com/office/drawing/2014/main" id="{8181A41B-2C5C-DBD9-F1AD-A335F97E8437}"/>
              </a:ext>
            </a:extLst>
          </p:cNvPr>
          <p:cNvSpPr txBox="1"/>
          <p:nvPr/>
        </p:nvSpPr>
        <p:spPr>
          <a:xfrm>
            <a:off x="138485" y="254541"/>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
        <p:nvSpPr>
          <p:cNvPr id="5" name="大かっこ 4">
            <a:extLst>
              <a:ext uri="{FF2B5EF4-FFF2-40B4-BE49-F238E27FC236}">
                <a16:creationId xmlns:a16="http://schemas.microsoft.com/office/drawing/2014/main" id="{3530561B-AB3D-0B74-B802-D16D1C24335E}"/>
              </a:ext>
            </a:extLst>
          </p:cNvPr>
          <p:cNvSpPr/>
          <p:nvPr/>
        </p:nvSpPr>
        <p:spPr>
          <a:xfrm>
            <a:off x="707039" y="5617930"/>
            <a:ext cx="7606740" cy="1059566"/>
          </a:xfrm>
          <a:prstGeom prst="bracketPair">
            <a:avLst/>
          </a:prstGeom>
          <a:solidFill>
            <a:schemeClr val="bg2">
              <a:lumMod val="10000"/>
              <a:lumOff val="90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539A402-080A-1617-6543-C156E2996DAA}"/>
              </a:ext>
            </a:extLst>
          </p:cNvPr>
          <p:cNvSpPr/>
          <p:nvPr/>
        </p:nvSpPr>
        <p:spPr>
          <a:xfrm>
            <a:off x="114638" y="1052736"/>
            <a:ext cx="8890817" cy="848914"/>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66462" rtlCol="0" anchor="ctr"/>
          <a:lstStyle/>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環境省の統括のもと、専門支援機能（機関）が被災市町村・都道府県の支援に関する調整窓口となり、各支援団体との各種調整を</a:t>
            </a:r>
            <a:r>
              <a:rPr kumimoji="1" lang="ja-JP" altLang="en-US" sz="1400">
                <a:solidFill>
                  <a:sysClr val="windowText" lastClr="000000"/>
                </a:solidFill>
                <a:latin typeface="Meiryo UI" panose="020B0604030504040204" pitchFamily="50" charset="-128"/>
                <a:ea typeface="Meiryo UI" panose="020B0604030504040204" pitchFamily="50" charset="-128"/>
              </a:rPr>
              <a:t>行い、</a:t>
            </a:r>
            <a:r>
              <a:rPr kumimoji="1" lang="ja-JP" altLang="en-US" sz="1400" b="0" i="0" u="none" strike="noStrike" kern="1200" cap="none" spc="0" normalizeH="0" baseline="0" noProof="0">
                <a:ln>
                  <a:noFill/>
                </a:ln>
                <a:solidFill>
                  <a:srgbClr val="FF0000"/>
                </a:solidFill>
                <a:effectLst/>
                <a:uLnTx/>
                <a:uFillTx/>
              </a:rPr>
              <a:t>必要な支援内容・規模を早期に把握するための</a:t>
            </a:r>
            <a:r>
              <a:rPr kumimoji="1" lang="ja-JP" altLang="en-US" sz="1400">
                <a:solidFill>
                  <a:srgbClr val="FF0000"/>
                </a:solidFill>
                <a:latin typeface="Meiryo UI" panose="020B0604030504040204" pitchFamily="50" charset="-128"/>
                <a:ea typeface="Meiryo UI" panose="020B0604030504040204" pitchFamily="50" charset="-128"/>
              </a:rPr>
              <a:t>初動期現地調査チームを編成</a:t>
            </a:r>
            <a:r>
              <a:rPr kumimoji="1" lang="ja-JP" altLang="en-US" sz="1400">
                <a:solidFill>
                  <a:sysClr val="windowText" lastClr="000000"/>
                </a:solidFill>
                <a:latin typeface="Meiryo UI" panose="020B0604030504040204" pitchFamily="50" charset="-128"/>
                <a:ea typeface="Meiryo UI" panose="020B0604030504040204" pitchFamily="50" charset="-128"/>
              </a:rPr>
              <a:t>する。</a:t>
            </a:r>
            <a:endParaRPr kumimoji="1" lang="en-US" altLang="ja-JP"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244373" indent="-244373" defTabSz="861993">
              <a:spcBef>
                <a:spcPts val="513"/>
              </a:spcBef>
              <a:buFont typeface="Wingdings" panose="05000000000000000000" pitchFamily="2" charset="2"/>
              <a:buChar char="n"/>
              <a:defRPr/>
            </a:pPr>
            <a:r>
              <a:rPr kumimoji="1" lang="ja-JP" altLang="en-US"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初動期現地調査チームは、災害規模等に応じてプッシュ型もしくは被災自治体の要請により派遣を行う。</a:t>
            </a:r>
          </a:p>
        </p:txBody>
      </p:sp>
      <p:cxnSp>
        <p:nvCxnSpPr>
          <p:cNvPr id="7" name="直線矢印コネクタ 6">
            <a:extLst>
              <a:ext uri="{FF2B5EF4-FFF2-40B4-BE49-F238E27FC236}">
                <a16:creationId xmlns:a16="http://schemas.microsoft.com/office/drawing/2014/main" id="{015C0691-6783-580B-6DBF-C5FB2330F9E4}"/>
              </a:ext>
            </a:extLst>
          </p:cNvPr>
          <p:cNvCxnSpPr>
            <a:cxnSpLocks/>
          </p:cNvCxnSpPr>
          <p:nvPr/>
        </p:nvCxnSpPr>
        <p:spPr>
          <a:xfrm flipH="1">
            <a:off x="5301738" y="3378270"/>
            <a:ext cx="878684" cy="8008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1281718-593B-77DB-A699-08E0A14665F7}"/>
              </a:ext>
            </a:extLst>
          </p:cNvPr>
          <p:cNvSpPr txBox="1"/>
          <p:nvPr/>
        </p:nvSpPr>
        <p:spPr>
          <a:xfrm rot="19677525">
            <a:off x="2498290" y="5129106"/>
            <a:ext cx="1033196" cy="276999"/>
          </a:xfrm>
          <a:prstGeom prst="rect">
            <a:avLst/>
          </a:prstGeom>
          <a:noFill/>
        </p:spPr>
        <p:txBody>
          <a:bodyPr wrap="square" rtlCol="0">
            <a:spAutoFit/>
          </a:bodyPr>
          <a:lstStyle/>
          <a:p>
            <a:pPr algn="ctr"/>
            <a:r>
              <a:rPr kumimoji="1" lang="ja-JP" altLang="en-US" sz="1200"/>
              <a:t>同行調整</a:t>
            </a:r>
          </a:p>
        </p:txBody>
      </p:sp>
      <p:sp>
        <p:nvSpPr>
          <p:cNvPr id="9" name="四角形: 角を丸くする 8">
            <a:extLst>
              <a:ext uri="{FF2B5EF4-FFF2-40B4-BE49-F238E27FC236}">
                <a16:creationId xmlns:a16="http://schemas.microsoft.com/office/drawing/2014/main" id="{5CF10579-3C03-DE66-EA50-87CD6F6764B0}"/>
              </a:ext>
            </a:extLst>
          </p:cNvPr>
          <p:cNvSpPr/>
          <p:nvPr/>
        </p:nvSpPr>
        <p:spPr>
          <a:xfrm>
            <a:off x="3495977" y="4228324"/>
            <a:ext cx="1888808" cy="904512"/>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600" b="1">
                <a:solidFill>
                  <a:schemeClr val="bg1"/>
                </a:solidFill>
                <a:latin typeface="Meiryo UI" panose="020B0604030504040204" pitchFamily="50" charset="-128"/>
                <a:ea typeface="Meiryo UI" panose="020B0604030504040204" pitchFamily="50" charset="-128"/>
              </a:rPr>
              <a:t>専門支援</a:t>
            </a:r>
            <a:endParaRPr kumimoji="1" lang="en-US" altLang="ja-JP" sz="1600" b="1">
              <a:solidFill>
                <a:schemeClr val="bg1"/>
              </a:solidFill>
              <a:latin typeface="Meiryo UI" panose="020B0604030504040204" pitchFamily="50" charset="-128"/>
              <a:ea typeface="Meiryo UI" panose="020B0604030504040204" pitchFamily="50" charset="-128"/>
            </a:endParaRPr>
          </a:p>
          <a:p>
            <a:pPr algn="ctr"/>
            <a:r>
              <a:rPr kumimoji="1" lang="ja-JP" altLang="en-US" sz="1600" b="1">
                <a:solidFill>
                  <a:schemeClr val="bg1"/>
                </a:solidFill>
                <a:latin typeface="Meiryo UI" panose="020B0604030504040204" pitchFamily="50" charset="-128"/>
                <a:ea typeface="Meiryo UI" panose="020B0604030504040204" pitchFamily="50" charset="-128"/>
              </a:rPr>
              <a:t>機能</a:t>
            </a:r>
            <a:r>
              <a:rPr kumimoji="1" lang="en-US" altLang="ja-JP" sz="1600" b="1">
                <a:solidFill>
                  <a:schemeClr val="bg1"/>
                </a:solidFill>
                <a:latin typeface="Meiryo UI" panose="020B0604030504040204" pitchFamily="50" charset="-128"/>
                <a:ea typeface="Meiryo UI" panose="020B0604030504040204" pitchFamily="50" charset="-128"/>
              </a:rPr>
              <a:t>(</a:t>
            </a:r>
            <a:r>
              <a:rPr kumimoji="1" lang="ja-JP" altLang="en-US" sz="1600" b="1">
                <a:solidFill>
                  <a:schemeClr val="bg1"/>
                </a:solidFill>
                <a:latin typeface="Meiryo UI" panose="020B0604030504040204" pitchFamily="50" charset="-128"/>
                <a:ea typeface="Meiryo UI" panose="020B0604030504040204" pitchFamily="50" charset="-128"/>
              </a:rPr>
              <a:t>機関</a:t>
            </a:r>
            <a:r>
              <a:rPr kumimoji="1" lang="en-US" altLang="ja-JP" sz="1600" b="1">
                <a:solidFill>
                  <a:schemeClr val="bg1"/>
                </a:solidFill>
                <a:latin typeface="Meiryo UI" panose="020B0604030504040204" pitchFamily="50" charset="-128"/>
                <a:ea typeface="Meiryo UI" panose="020B0604030504040204" pitchFamily="50" charset="-128"/>
              </a:rPr>
              <a:t>)</a:t>
            </a:r>
          </a:p>
          <a:p>
            <a:pPr algn="ctr"/>
            <a:r>
              <a:rPr kumimoji="1" lang="ja-JP" altLang="en-US" sz="1600">
                <a:solidFill>
                  <a:schemeClr val="bg1"/>
                </a:solidFill>
                <a:latin typeface="Meiryo UI" panose="020B0604030504040204" pitchFamily="50" charset="-128"/>
                <a:ea typeface="Meiryo UI" panose="020B0604030504040204" pitchFamily="50" charset="-128"/>
              </a:rPr>
              <a:t>（現地支部）</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97EE7662-87AC-6E21-417C-D0C22A433637}"/>
              </a:ext>
            </a:extLst>
          </p:cNvPr>
          <p:cNvSpPr/>
          <p:nvPr/>
        </p:nvSpPr>
        <p:spPr>
          <a:xfrm>
            <a:off x="4593008" y="5699829"/>
            <a:ext cx="1656184" cy="78449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廃棄物処理</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関係団体</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a:t>
            </a:r>
            <a:r>
              <a:rPr kumimoji="1" lang="ja-JP" altLang="en-US" sz="1050"/>
              <a:t>仮置場の技術支援等</a:t>
            </a:r>
            <a:r>
              <a:rPr lang="en-US" altLang="ja-JP" sz="1050">
                <a:solidFill>
                  <a:schemeClr val="tx1"/>
                </a:solidFill>
                <a:latin typeface="Meiryo UI" panose="020B0604030504040204" pitchFamily="50" charset="-128"/>
                <a:ea typeface="Meiryo UI" panose="020B0604030504040204" pitchFamily="50" charset="-128"/>
              </a:rPr>
              <a:t>)</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5113B70-A8B1-3766-FFF6-39484B4F7F09}"/>
              </a:ext>
            </a:extLst>
          </p:cNvPr>
          <p:cNvSpPr txBox="1"/>
          <p:nvPr/>
        </p:nvSpPr>
        <p:spPr>
          <a:xfrm rot="2021030">
            <a:off x="5236464" y="5113934"/>
            <a:ext cx="1239065" cy="276999"/>
          </a:xfrm>
          <a:prstGeom prst="rect">
            <a:avLst/>
          </a:prstGeom>
          <a:noFill/>
        </p:spPr>
        <p:txBody>
          <a:bodyPr wrap="square" rtlCol="0">
            <a:spAutoFit/>
          </a:bodyPr>
          <a:lstStyle/>
          <a:p>
            <a:pPr algn="ctr"/>
            <a:r>
              <a:rPr kumimoji="1" lang="ja-JP" altLang="en-US" sz="1200"/>
              <a:t>同行調整</a:t>
            </a:r>
          </a:p>
        </p:txBody>
      </p:sp>
      <p:sp>
        <p:nvSpPr>
          <p:cNvPr id="12" name="テキスト ボックス 11">
            <a:extLst>
              <a:ext uri="{FF2B5EF4-FFF2-40B4-BE49-F238E27FC236}">
                <a16:creationId xmlns:a16="http://schemas.microsoft.com/office/drawing/2014/main" id="{CC55A43E-A39A-7856-E9AB-B523ED453581}"/>
              </a:ext>
            </a:extLst>
          </p:cNvPr>
          <p:cNvSpPr txBox="1"/>
          <p:nvPr/>
        </p:nvSpPr>
        <p:spPr>
          <a:xfrm rot="19014626">
            <a:off x="5220935" y="3681695"/>
            <a:ext cx="1287288" cy="261610"/>
          </a:xfrm>
          <a:prstGeom prst="rect">
            <a:avLst/>
          </a:prstGeom>
          <a:noFill/>
        </p:spPr>
        <p:txBody>
          <a:bodyPr wrap="square" rtlCol="0">
            <a:spAutoFit/>
          </a:bodyPr>
          <a:lstStyle/>
          <a:p>
            <a:pPr algn="ctr"/>
            <a:r>
              <a:rPr kumimoji="1" lang="ja-JP" altLang="en-US" sz="1100"/>
              <a:t>統括・調査指示</a:t>
            </a:r>
          </a:p>
        </p:txBody>
      </p:sp>
      <p:sp>
        <p:nvSpPr>
          <p:cNvPr id="13" name="四角形: 角を丸くする 12">
            <a:extLst>
              <a:ext uri="{FF2B5EF4-FFF2-40B4-BE49-F238E27FC236}">
                <a16:creationId xmlns:a16="http://schemas.microsoft.com/office/drawing/2014/main" id="{F5779813-B0D6-62CA-D1AC-4916CB087801}"/>
              </a:ext>
            </a:extLst>
          </p:cNvPr>
          <p:cNvSpPr/>
          <p:nvPr/>
        </p:nvSpPr>
        <p:spPr>
          <a:xfrm>
            <a:off x="853179" y="5699829"/>
            <a:ext cx="1656184" cy="795075"/>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研究専門機関</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a:t>
            </a:r>
            <a:r>
              <a:rPr kumimoji="1" lang="ja-JP" altLang="en-US" sz="1050"/>
              <a:t>各種技術的助言等</a:t>
            </a:r>
            <a:r>
              <a:rPr lang="en-US" altLang="ja-JP" sz="1050">
                <a:solidFill>
                  <a:schemeClr val="tx1"/>
                </a:solidFill>
                <a:latin typeface="Meiryo UI" panose="020B0604030504040204" pitchFamily="50" charset="-128"/>
                <a:ea typeface="Meiryo UI" panose="020B0604030504040204" pitchFamily="50" charset="-128"/>
              </a:rPr>
              <a:t>)</a:t>
            </a:r>
            <a:endParaRPr kumimoji="1" lang="en-US" altLang="ja-JP" sz="1050">
              <a:solidFill>
                <a:schemeClr val="tx1"/>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C1B860F7-7F5C-D27E-28FD-BA3E5201BDC8}"/>
              </a:ext>
            </a:extLst>
          </p:cNvPr>
          <p:cNvSpPr/>
          <p:nvPr/>
        </p:nvSpPr>
        <p:spPr>
          <a:xfrm>
            <a:off x="6429445" y="5711423"/>
            <a:ext cx="1656184" cy="785310"/>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建設業</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関係団体</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a:t>
            </a:r>
            <a:r>
              <a:rPr kumimoji="1" lang="ja-JP" altLang="en-US" sz="1050"/>
              <a:t>倒壊家屋等撤去の</a:t>
            </a:r>
            <a:endParaRPr kumimoji="1" lang="en-US" altLang="ja-JP" sz="1050"/>
          </a:p>
          <a:p>
            <a:pPr algn="ctr"/>
            <a:r>
              <a:rPr kumimoji="1" lang="ja-JP" altLang="en-US" sz="1050"/>
              <a:t>技術支援等</a:t>
            </a:r>
            <a:r>
              <a:rPr lang="en-US" altLang="ja-JP" sz="1050">
                <a:solidFill>
                  <a:schemeClr val="tx1"/>
                </a:solidFill>
                <a:latin typeface="Meiryo UI" panose="020B0604030504040204" pitchFamily="50" charset="-128"/>
                <a:ea typeface="Meiryo UI" panose="020B0604030504040204" pitchFamily="50" charset="-128"/>
              </a:rPr>
              <a:t>)</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2C19485-FCEA-4C65-57B6-DD4AB8D1C4F5}"/>
              </a:ext>
            </a:extLst>
          </p:cNvPr>
          <p:cNvSpPr txBox="1"/>
          <p:nvPr/>
        </p:nvSpPr>
        <p:spPr>
          <a:xfrm>
            <a:off x="5103" y="1871392"/>
            <a:ext cx="6071587" cy="892552"/>
          </a:xfrm>
          <a:prstGeom prst="rect">
            <a:avLst/>
          </a:prstGeom>
          <a:noFill/>
        </p:spPr>
        <p:txBody>
          <a:bodyPr wrap="square" rtlCol="0">
            <a:spAutoFit/>
          </a:bodyPr>
          <a:lstStyle/>
          <a:p>
            <a:r>
              <a:rPr kumimoji="1" lang="en-US" altLang="ja-JP" sz="1600" b="1"/>
              <a:t>【</a:t>
            </a:r>
            <a:r>
              <a:rPr kumimoji="1" lang="ja-JP" altLang="en-US" sz="1600" b="1"/>
              <a:t>初動期現地調査チーム</a:t>
            </a:r>
            <a:r>
              <a:rPr kumimoji="1" lang="en-US" altLang="ja-JP" sz="1200" b="1"/>
              <a:t>(</a:t>
            </a:r>
            <a:r>
              <a:rPr kumimoji="1" lang="ja-JP" altLang="en-US" sz="1200" b="1">
                <a:solidFill>
                  <a:srgbClr val="0070C0"/>
                </a:solidFill>
              </a:rPr>
              <a:t>青枠内</a:t>
            </a:r>
            <a:r>
              <a:rPr kumimoji="1" lang="en-US" altLang="ja-JP" sz="1200" b="1"/>
              <a:t>)</a:t>
            </a:r>
            <a:r>
              <a:rPr kumimoji="1" lang="en-US" altLang="ja-JP" sz="1600" b="1"/>
              <a:t>】</a:t>
            </a:r>
            <a:endParaRPr kumimoji="1" lang="en-US" altLang="ja-JP" sz="1400"/>
          </a:p>
          <a:p>
            <a:r>
              <a:rPr kumimoji="1" lang="ja-JP" altLang="en-US" sz="1200"/>
              <a:t>チーム編成等は災害規模及び現地被害調査結果等に応じて環境省において検討することとし、この図に掲載している団体等が一度に全て入るのではなく、調査対象・各フェーズも考慮して編成を検討する。</a:t>
            </a:r>
          </a:p>
        </p:txBody>
      </p:sp>
      <p:sp>
        <p:nvSpPr>
          <p:cNvPr id="16" name="四角形: 角を丸くする 15">
            <a:extLst>
              <a:ext uri="{FF2B5EF4-FFF2-40B4-BE49-F238E27FC236}">
                <a16:creationId xmlns:a16="http://schemas.microsoft.com/office/drawing/2014/main" id="{A2CB8016-712F-4ADB-FBB7-763C1FDC7FAB}"/>
              </a:ext>
            </a:extLst>
          </p:cNvPr>
          <p:cNvSpPr/>
          <p:nvPr/>
        </p:nvSpPr>
        <p:spPr>
          <a:xfrm>
            <a:off x="2687704" y="5707457"/>
            <a:ext cx="1656184" cy="78449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一般廃棄物</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関係団体</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a:t>
            </a:r>
            <a:r>
              <a:rPr kumimoji="1" lang="ja-JP" altLang="en-US" sz="1050"/>
              <a:t>生活ごみ・し尿及び</a:t>
            </a:r>
            <a:endParaRPr kumimoji="1" lang="en-US" altLang="ja-JP" sz="1050"/>
          </a:p>
          <a:p>
            <a:pPr algn="ctr"/>
            <a:r>
              <a:rPr kumimoji="1" lang="ja-JP" altLang="en-US" sz="1050"/>
              <a:t>片付けごみの収集運搬等</a:t>
            </a:r>
            <a:r>
              <a:rPr lang="en-US" altLang="ja-JP" sz="1050">
                <a:solidFill>
                  <a:schemeClr val="tx1"/>
                </a:solidFill>
                <a:latin typeface="Meiryo UI" panose="020B0604030504040204" pitchFamily="50" charset="-128"/>
                <a:ea typeface="Meiryo UI" panose="020B0604030504040204" pitchFamily="50" charset="-128"/>
              </a:rPr>
              <a:t>)</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4C1A0AA5-6FDC-2CE6-6638-AE79ECCB85AA}"/>
              </a:ext>
            </a:extLst>
          </p:cNvPr>
          <p:cNvSpPr txBox="1"/>
          <p:nvPr/>
        </p:nvSpPr>
        <p:spPr>
          <a:xfrm>
            <a:off x="2571880" y="4449008"/>
            <a:ext cx="1033196" cy="276999"/>
          </a:xfrm>
          <a:prstGeom prst="rect">
            <a:avLst/>
          </a:prstGeom>
          <a:noFill/>
        </p:spPr>
        <p:txBody>
          <a:bodyPr wrap="square" rtlCol="0">
            <a:spAutoFit/>
          </a:bodyPr>
          <a:lstStyle/>
          <a:p>
            <a:pPr algn="ctr"/>
            <a:r>
              <a:rPr kumimoji="1" lang="ja-JP" altLang="en-US" sz="1200"/>
              <a:t>同行調整</a:t>
            </a:r>
          </a:p>
        </p:txBody>
      </p:sp>
      <p:sp>
        <p:nvSpPr>
          <p:cNvPr id="18" name="四角形: 角を丸くする 17">
            <a:extLst>
              <a:ext uri="{FF2B5EF4-FFF2-40B4-BE49-F238E27FC236}">
                <a16:creationId xmlns:a16="http://schemas.microsoft.com/office/drawing/2014/main" id="{E89277AB-506F-886B-72FD-42FBC669D8D9}"/>
              </a:ext>
            </a:extLst>
          </p:cNvPr>
          <p:cNvSpPr/>
          <p:nvPr/>
        </p:nvSpPr>
        <p:spPr>
          <a:xfrm>
            <a:off x="6442449" y="4376859"/>
            <a:ext cx="1656184" cy="67664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ja-JP" altLang="en-US" sz="1400">
                <a:solidFill>
                  <a:schemeClr val="tx1"/>
                </a:solidFill>
                <a:latin typeface="Meiryo UI" panose="020B0604030504040204" pitchFamily="50" charset="-128"/>
                <a:ea typeface="Meiryo UI" panose="020B0604030504040204" pitchFamily="50" charset="-128"/>
              </a:rPr>
              <a:t>その他の支援者</a:t>
            </a:r>
            <a:endParaRPr lang="en-US" altLang="ja-JP" sz="1400">
              <a:solidFill>
                <a:schemeClr val="tx1"/>
              </a:solidFill>
              <a:latin typeface="Meiryo UI" panose="020B0604030504040204" pitchFamily="50" charset="-128"/>
              <a:ea typeface="Meiryo UI" panose="020B0604030504040204" pitchFamily="50" charset="-128"/>
            </a:endParaRPr>
          </a:p>
          <a:p>
            <a:pPr marL="266700" indent="-266700"/>
            <a:r>
              <a:rPr lang="ja-JP" altLang="en-US" sz="1050">
                <a:solidFill>
                  <a:schemeClr val="tx1"/>
                </a:solidFill>
                <a:latin typeface="Meiryo UI" panose="020B0604030504040204" pitchFamily="50" charset="-128"/>
                <a:ea typeface="Meiryo UI" panose="020B0604030504040204" pitchFamily="50" charset="-128"/>
              </a:rPr>
              <a:t>例：損壊家屋の解体手続きに係る士業</a:t>
            </a:r>
            <a:r>
              <a:rPr lang="en-US" altLang="ja-JP" sz="900">
                <a:solidFill>
                  <a:schemeClr val="tx1"/>
                </a:solidFill>
                <a:latin typeface="Meiryo UI" panose="020B0604030504040204" pitchFamily="50" charset="-128"/>
                <a:ea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rPr>
              <a:t>　　等</a:t>
            </a:r>
            <a:endParaRPr kumimoji="1" lang="en-US" altLang="ja-JP" sz="105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2F126FC-D20D-6CAE-1D0E-93F50E4D75A6}"/>
              </a:ext>
            </a:extLst>
          </p:cNvPr>
          <p:cNvSpPr txBox="1"/>
          <p:nvPr/>
        </p:nvSpPr>
        <p:spPr>
          <a:xfrm>
            <a:off x="5268905" y="4458577"/>
            <a:ext cx="1033196" cy="276999"/>
          </a:xfrm>
          <a:prstGeom prst="rect">
            <a:avLst/>
          </a:prstGeom>
          <a:noFill/>
        </p:spPr>
        <p:txBody>
          <a:bodyPr wrap="square" rtlCol="0">
            <a:spAutoFit/>
          </a:bodyPr>
          <a:lstStyle/>
          <a:p>
            <a:pPr algn="ctr"/>
            <a:r>
              <a:rPr kumimoji="1" lang="ja-JP" altLang="en-US" sz="1200"/>
              <a:t>同行調整</a:t>
            </a:r>
          </a:p>
        </p:txBody>
      </p:sp>
      <p:sp>
        <p:nvSpPr>
          <p:cNvPr id="20" name="四角形: 角を丸くする 19">
            <a:extLst>
              <a:ext uri="{FF2B5EF4-FFF2-40B4-BE49-F238E27FC236}">
                <a16:creationId xmlns:a16="http://schemas.microsoft.com/office/drawing/2014/main" id="{1E6334F3-236A-E241-B087-484CEB2DAB60}"/>
              </a:ext>
            </a:extLst>
          </p:cNvPr>
          <p:cNvSpPr/>
          <p:nvPr/>
        </p:nvSpPr>
        <p:spPr>
          <a:xfrm>
            <a:off x="866852" y="4352722"/>
            <a:ext cx="1656184" cy="67664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人材バンク</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rPr>
              <a:t>被災自治体目線での</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ja-JP" altLang="en-US" sz="1050">
                <a:solidFill>
                  <a:schemeClr val="tx1"/>
                </a:solidFill>
                <a:latin typeface="Meiryo UI" panose="020B0604030504040204" pitchFamily="50" charset="-128"/>
                <a:ea typeface="Meiryo UI" panose="020B0604030504040204" pitchFamily="50" charset="-128"/>
              </a:rPr>
              <a:t>各種支援</a:t>
            </a:r>
            <a:r>
              <a:rPr lang="en-US" altLang="ja-JP" sz="1050">
                <a:solidFill>
                  <a:schemeClr val="tx1"/>
                </a:solidFill>
                <a:latin typeface="Meiryo UI" panose="020B0604030504040204" pitchFamily="50" charset="-128"/>
                <a:ea typeface="Meiryo UI" panose="020B0604030504040204" pitchFamily="50" charset="-128"/>
              </a:rPr>
              <a:t>)</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4F8299C1-96A4-2D8F-5826-DAFB5FD77E04}"/>
              </a:ext>
            </a:extLst>
          </p:cNvPr>
          <p:cNvSpPr/>
          <p:nvPr/>
        </p:nvSpPr>
        <p:spPr>
          <a:xfrm>
            <a:off x="6855957" y="3676506"/>
            <a:ext cx="1271704" cy="608843"/>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400" b="1">
                <a:solidFill>
                  <a:schemeClr val="bg1"/>
                </a:solidFill>
                <a:latin typeface="Meiryo UI" panose="020B0604030504040204" pitchFamily="50" charset="-128"/>
                <a:ea typeface="Meiryo UI" panose="020B0604030504040204" pitchFamily="50" charset="-128"/>
              </a:rPr>
              <a:t>専門支援</a:t>
            </a:r>
            <a:endParaRPr kumimoji="1" lang="en-US" altLang="ja-JP" sz="1400" b="1">
              <a:solidFill>
                <a:schemeClr val="bg1"/>
              </a:solidFill>
              <a:latin typeface="Meiryo UI" panose="020B0604030504040204" pitchFamily="50" charset="-128"/>
              <a:ea typeface="Meiryo UI" panose="020B0604030504040204" pitchFamily="50" charset="-128"/>
            </a:endParaRPr>
          </a:p>
          <a:p>
            <a:pPr algn="ctr"/>
            <a:r>
              <a:rPr kumimoji="1" lang="ja-JP" altLang="en-US" sz="1400" b="1">
                <a:solidFill>
                  <a:schemeClr val="bg1"/>
                </a:solidFill>
                <a:latin typeface="Meiryo UI" panose="020B0604030504040204" pitchFamily="50" charset="-128"/>
                <a:ea typeface="Meiryo UI" panose="020B0604030504040204" pitchFamily="50" charset="-128"/>
              </a:rPr>
              <a:t>機能</a:t>
            </a:r>
            <a:r>
              <a:rPr kumimoji="1" lang="en-US" altLang="ja-JP" sz="1400" b="1">
                <a:solidFill>
                  <a:schemeClr val="bg1"/>
                </a:solidFill>
                <a:latin typeface="Meiryo UI" panose="020B0604030504040204" pitchFamily="50" charset="-128"/>
                <a:ea typeface="Meiryo UI" panose="020B0604030504040204" pitchFamily="50" charset="-128"/>
              </a:rPr>
              <a:t>(</a:t>
            </a:r>
            <a:r>
              <a:rPr kumimoji="1" lang="ja-JP" altLang="en-US" sz="1400" b="1">
                <a:solidFill>
                  <a:schemeClr val="bg1"/>
                </a:solidFill>
                <a:latin typeface="Meiryo UI" panose="020B0604030504040204" pitchFamily="50" charset="-128"/>
                <a:ea typeface="Meiryo UI" panose="020B0604030504040204" pitchFamily="50" charset="-128"/>
              </a:rPr>
              <a:t>機関</a:t>
            </a:r>
            <a:r>
              <a:rPr kumimoji="1" lang="en-US" altLang="ja-JP" sz="1400" b="1">
                <a:solidFill>
                  <a:schemeClr val="bg1"/>
                </a:solidFill>
                <a:latin typeface="Meiryo UI" panose="020B0604030504040204" pitchFamily="50" charset="-128"/>
                <a:ea typeface="Meiryo UI" panose="020B0604030504040204" pitchFamily="50" charset="-128"/>
              </a:rPr>
              <a:t>)</a:t>
            </a:r>
          </a:p>
          <a:p>
            <a:pPr algn="ctr"/>
            <a:r>
              <a:rPr kumimoji="1" lang="ja-JP" altLang="en-US" sz="1400" b="1">
                <a:solidFill>
                  <a:schemeClr val="bg1"/>
                </a:solidFill>
                <a:latin typeface="Meiryo UI" panose="020B0604030504040204" pitchFamily="50" charset="-128"/>
                <a:ea typeface="Meiryo UI" panose="020B0604030504040204" pitchFamily="50" charset="-128"/>
              </a:rPr>
              <a:t>（本部）</a:t>
            </a:r>
            <a:endParaRPr kumimoji="1" lang="en-US" altLang="ja-JP" sz="1400" b="1">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C616B0C-153A-7600-908B-52A3015AC727}"/>
              </a:ext>
            </a:extLst>
          </p:cNvPr>
          <p:cNvSpPr txBox="1"/>
          <p:nvPr/>
        </p:nvSpPr>
        <p:spPr>
          <a:xfrm>
            <a:off x="6833427" y="3334424"/>
            <a:ext cx="1133856" cy="415498"/>
          </a:xfrm>
          <a:prstGeom prst="rect">
            <a:avLst/>
          </a:prstGeom>
          <a:noFill/>
        </p:spPr>
        <p:txBody>
          <a:bodyPr wrap="square" rtlCol="0">
            <a:spAutoFit/>
          </a:bodyPr>
          <a:lstStyle/>
          <a:p>
            <a:pPr algn="ctr"/>
            <a:r>
              <a:rPr lang="ja-JP" altLang="en-US" sz="1050"/>
              <a:t>統括</a:t>
            </a:r>
            <a:endParaRPr lang="en-US" altLang="ja-JP" sz="1050"/>
          </a:p>
          <a:p>
            <a:pPr algn="ctr"/>
            <a:r>
              <a:rPr lang="ja-JP" altLang="en-US" sz="1050"/>
              <a:t>監督等</a:t>
            </a:r>
            <a:endParaRPr kumimoji="1" lang="ja-JP" altLang="en-US" sz="1050"/>
          </a:p>
        </p:txBody>
      </p:sp>
      <p:cxnSp>
        <p:nvCxnSpPr>
          <p:cNvPr id="23" name="直線矢印コネクタ 22">
            <a:extLst>
              <a:ext uri="{FF2B5EF4-FFF2-40B4-BE49-F238E27FC236}">
                <a16:creationId xmlns:a16="http://schemas.microsoft.com/office/drawing/2014/main" id="{63C6CBEA-16F5-B717-849E-B96078225D9C}"/>
              </a:ext>
            </a:extLst>
          </p:cNvPr>
          <p:cNvCxnSpPr>
            <a:cxnSpLocks/>
          </p:cNvCxnSpPr>
          <p:nvPr/>
        </p:nvCxnSpPr>
        <p:spPr>
          <a:xfrm flipV="1">
            <a:off x="5463509" y="4006800"/>
            <a:ext cx="1297607" cy="281675"/>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A77E5739-ECAE-09B3-B69C-26C871A34A4B}"/>
              </a:ext>
            </a:extLst>
          </p:cNvPr>
          <p:cNvSpPr txBox="1"/>
          <p:nvPr/>
        </p:nvSpPr>
        <p:spPr>
          <a:xfrm rot="20758538">
            <a:off x="5893172" y="3970687"/>
            <a:ext cx="476497" cy="253916"/>
          </a:xfrm>
          <a:prstGeom prst="rect">
            <a:avLst/>
          </a:prstGeom>
          <a:noFill/>
        </p:spPr>
        <p:txBody>
          <a:bodyPr wrap="square" rtlCol="0">
            <a:spAutoFit/>
          </a:bodyPr>
          <a:lstStyle/>
          <a:p>
            <a:pPr algn="ctr"/>
            <a:r>
              <a:rPr kumimoji="1" lang="ja-JP" altLang="en-US" sz="1050"/>
              <a:t>調整</a:t>
            </a:r>
            <a:endParaRPr kumimoji="1" lang="en-US" altLang="ja-JP" sz="1050"/>
          </a:p>
        </p:txBody>
      </p:sp>
      <p:sp>
        <p:nvSpPr>
          <p:cNvPr id="25" name="テキスト ボックス 24">
            <a:extLst>
              <a:ext uri="{FF2B5EF4-FFF2-40B4-BE49-F238E27FC236}">
                <a16:creationId xmlns:a16="http://schemas.microsoft.com/office/drawing/2014/main" id="{E028FAD6-8414-E2E2-3D06-E609618852F9}"/>
              </a:ext>
            </a:extLst>
          </p:cNvPr>
          <p:cNvSpPr txBox="1"/>
          <p:nvPr/>
        </p:nvSpPr>
        <p:spPr>
          <a:xfrm>
            <a:off x="3741324" y="6425230"/>
            <a:ext cx="2507867" cy="369332"/>
          </a:xfrm>
          <a:prstGeom prst="rect">
            <a:avLst/>
          </a:prstGeom>
          <a:noFill/>
        </p:spPr>
        <p:txBody>
          <a:bodyPr wrap="square" rtlCol="0">
            <a:spAutoFit/>
          </a:bodyPr>
          <a:lstStyle/>
          <a:p>
            <a:r>
              <a:rPr kumimoji="1" lang="en-US" altLang="ja-JP" err="1"/>
              <a:t>D.Waste</a:t>
            </a:r>
            <a:r>
              <a:rPr kumimoji="1" lang="en-US" altLang="ja-JP"/>
              <a:t>-Net</a:t>
            </a:r>
            <a:endParaRPr kumimoji="1" lang="ja-JP" altLang="en-US"/>
          </a:p>
        </p:txBody>
      </p:sp>
      <p:sp>
        <p:nvSpPr>
          <p:cNvPr id="26" name="テキスト ボックス 25">
            <a:extLst>
              <a:ext uri="{FF2B5EF4-FFF2-40B4-BE49-F238E27FC236}">
                <a16:creationId xmlns:a16="http://schemas.microsoft.com/office/drawing/2014/main" id="{0934DEBE-8953-26A3-E836-E3C634A48DB8}"/>
              </a:ext>
            </a:extLst>
          </p:cNvPr>
          <p:cNvSpPr txBox="1"/>
          <p:nvPr/>
        </p:nvSpPr>
        <p:spPr>
          <a:xfrm>
            <a:off x="6470477" y="5058530"/>
            <a:ext cx="1672757" cy="646331"/>
          </a:xfrm>
          <a:prstGeom prst="rect">
            <a:avLst/>
          </a:prstGeom>
          <a:noFill/>
        </p:spPr>
        <p:txBody>
          <a:bodyPr wrap="square" rtlCol="0">
            <a:spAutoFit/>
          </a:bodyPr>
          <a:lstStyle/>
          <a:p>
            <a:pPr algn="ctr"/>
            <a:r>
              <a:rPr kumimoji="1" lang="en-US" altLang="ja-JP" sz="900"/>
              <a:t>※</a:t>
            </a:r>
            <a:r>
              <a:rPr kumimoji="1" lang="ja-JP" altLang="en-US" sz="900"/>
              <a:t>司法書士、行政書士、</a:t>
            </a:r>
            <a:endParaRPr kumimoji="1" lang="en-US" altLang="ja-JP" sz="900"/>
          </a:p>
          <a:p>
            <a:pPr algn="ctr"/>
            <a:r>
              <a:rPr kumimoji="1" lang="ja-JP" altLang="en-US" sz="900"/>
              <a:t>土地家屋調査士</a:t>
            </a:r>
            <a:endParaRPr kumimoji="1" lang="en-US" altLang="ja-JP" sz="900"/>
          </a:p>
          <a:p>
            <a:pPr algn="ctr"/>
            <a:r>
              <a:rPr lang="en-US" altLang="ja-JP" sz="900">
                <a:solidFill>
                  <a:schemeClr val="tx1"/>
                </a:solidFill>
                <a:latin typeface="Meiryo UI" panose="020B0604030504040204" pitchFamily="50" charset="-128"/>
                <a:ea typeface="Meiryo UI" panose="020B0604030504040204" pitchFamily="50" charset="-128"/>
              </a:rPr>
              <a:t>(</a:t>
            </a:r>
            <a:r>
              <a:rPr kumimoji="1" lang="ja-JP" altLang="en-US" sz="900"/>
              <a:t>建物性判断等の技術支援</a:t>
            </a:r>
            <a:r>
              <a:rPr lang="en-US" altLang="ja-JP" sz="900">
                <a:solidFill>
                  <a:schemeClr val="tx1"/>
                </a:solidFill>
                <a:latin typeface="Meiryo UI" panose="020B0604030504040204" pitchFamily="50" charset="-128"/>
                <a:ea typeface="Meiryo UI" panose="020B0604030504040204" pitchFamily="50" charset="-128"/>
              </a:rPr>
              <a:t>)</a:t>
            </a:r>
            <a:endParaRPr kumimoji="1" lang="ja-JP" altLang="en-US" sz="900">
              <a:solidFill>
                <a:schemeClr val="tx1"/>
              </a:solidFill>
              <a:latin typeface="Meiryo UI" panose="020B0604030504040204" pitchFamily="50" charset="-128"/>
              <a:ea typeface="Meiryo UI" panose="020B0604030504040204" pitchFamily="50" charset="-128"/>
            </a:endParaRPr>
          </a:p>
          <a:p>
            <a:pPr algn="ctr"/>
            <a:endParaRPr kumimoji="1" lang="ja-JP" altLang="en-US" sz="900"/>
          </a:p>
        </p:txBody>
      </p:sp>
      <p:cxnSp>
        <p:nvCxnSpPr>
          <p:cNvPr id="27" name="直線矢印コネクタ 26">
            <a:extLst>
              <a:ext uri="{FF2B5EF4-FFF2-40B4-BE49-F238E27FC236}">
                <a16:creationId xmlns:a16="http://schemas.microsoft.com/office/drawing/2014/main" id="{09735622-3E55-6A12-DB1E-E1111E7151A8}"/>
              </a:ext>
            </a:extLst>
          </p:cNvPr>
          <p:cNvCxnSpPr>
            <a:cxnSpLocks/>
          </p:cNvCxnSpPr>
          <p:nvPr/>
        </p:nvCxnSpPr>
        <p:spPr>
          <a:xfrm flipH="1">
            <a:off x="2561986" y="4692804"/>
            <a:ext cx="878977" cy="12392"/>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28" name="直線矢印コネクタ 27">
            <a:extLst>
              <a:ext uri="{FF2B5EF4-FFF2-40B4-BE49-F238E27FC236}">
                <a16:creationId xmlns:a16="http://schemas.microsoft.com/office/drawing/2014/main" id="{F67A0753-7CB9-764C-A964-69F1119A3CFE}"/>
              </a:ext>
            </a:extLst>
          </p:cNvPr>
          <p:cNvCxnSpPr>
            <a:cxnSpLocks/>
          </p:cNvCxnSpPr>
          <p:nvPr/>
        </p:nvCxnSpPr>
        <p:spPr>
          <a:xfrm>
            <a:off x="5439799" y="4692804"/>
            <a:ext cx="878977" cy="12392"/>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29" name="直線矢印コネクタ 28">
            <a:extLst>
              <a:ext uri="{FF2B5EF4-FFF2-40B4-BE49-F238E27FC236}">
                <a16:creationId xmlns:a16="http://schemas.microsoft.com/office/drawing/2014/main" id="{50E4DD84-6A4E-7686-A317-191C8B4C3BF4}"/>
              </a:ext>
            </a:extLst>
          </p:cNvPr>
          <p:cNvCxnSpPr>
            <a:cxnSpLocks/>
          </p:cNvCxnSpPr>
          <p:nvPr/>
        </p:nvCxnSpPr>
        <p:spPr>
          <a:xfrm flipH="1">
            <a:off x="2438313" y="5080861"/>
            <a:ext cx="1085955" cy="650152"/>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30" name="直線矢印コネクタ 29">
            <a:extLst>
              <a:ext uri="{FF2B5EF4-FFF2-40B4-BE49-F238E27FC236}">
                <a16:creationId xmlns:a16="http://schemas.microsoft.com/office/drawing/2014/main" id="{92ECA130-E7FB-30C1-F6F2-57BC6A5AC3C0}"/>
              </a:ext>
            </a:extLst>
          </p:cNvPr>
          <p:cNvCxnSpPr>
            <a:cxnSpLocks/>
          </p:cNvCxnSpPr>
          <p:nvPr/>
        </p:nvCxnSpPr>
        <p:spPr>
          <a:xfrm>
            <a:off x="3856751" y="5126332"/>
            <a:ext cx="7882" cy="591116"/>
          </a:xfrm>
          <a:prstGeom prst="straightConnector1">
            <a:avLst/>
          </a:prstGeom>
          <a:noFill/>
          <a:ln w="76200" cap="flat" cmpd="sng" algn="ctr">
            <a:solidFill>
              <a:srgbClr val="AC353C"/>
            </a:solidFill>
            <a:prstDash val="sysDot"/>
            <a:miter lim="800000"/>
            <a:headEnd type="none" w="med" len="med"/>
            <a:tailEnd type="none" w="med" len="med"/>
          </a:ln>
          <a:effectLst/>
        </p:spPr>
      </p:cxnSp>
      <p:sp>
        <p:nvSpPr>
          <p:cNvPr id="31" name="テキスト ボックス 30">
            <a:extLst>
              <a:ext uri="{FF2B5EF4-FFF2-40B4-BE49-F238E27FC236}">
                <a16:creationId xmlns:a16="http://schemas.microsoft.com/office/drawing/2014/main" id="{54F90CDC-4FC2-C03C-D4C0-2370388D56B1}"/>
              </a:ext>
            </a:extLst>
          </p:cNvPr>
          <p:cNvSpPr txBox="1"/>
          <p:nvPr/>
        </p:nvSpPr>
        <p:spPr>
          <a:xfrm>
            <a:off x="3457356" y="5197784"/>
            <a:ext cx="846298" cy="276999"/>
          </a:xfrm>
          <a:prstGeom prst="rect">
            <a:avLst/>
          </a:prstGeom>
          <a:solidFill>
            <a:schemeClr val="bg1"/>
          </a:solidFill>
        </p:spPr>
        <p:txBody>
          <a:bodyPr wrap="square" rtlCol="0">
            <a:spAutoFit/>
          </a:bodyPr>
          <a:lstStyle/>
          <a:p>
            <a:pPr algn="ctr"/>
            <a:r>
              <a:rPr kumimoji="1" lang="ja-JP" altLang="en-US" sz="1200"/>
              <a:t>同行調整</a:t>
            </a:r>
          </a:p>
        </p:txBody>
      </p:sp>
      <p:cxnSp>
        <p:nvCxnSpPr>
          <p:cNvPr id="32" name="直線矢印コネクタ 31">
            <a:extLst>
              <a:ext uri="{FF2B5EF4-FFF2-40B4-BE49-F238E27FC236}">
                <a16:creationId xmlns:a16="http://schemas.microsoft.com/office/drawing/2014/main" id="{87CD0584-DD21-4030-579F-F4018CDFA523}"/>
              </a:ext>
            </a:extLst>
          </p:cNvPr>
          <p:cNvCxnSpPr>
            <a:cxnSpLocks/>
          </p:cNvCxnSpPr>
          <p:nvPr/>
        </p:nvCxnSpPr>
        <p:spPr>
          <a:xfrm>
            <a:off x="4964482" y="5126332"/>
            <a:ext cx="7882" cy="591116"/>
          </a:xfrm>
          <a:prstGeom prst="straightConnector1">
            <a:avLst/>
          </a:prstGeom>
          <a:noFill/>
          <a:ln w="76200" cap="flat" cmpd="sng" algn="ctr">
            <a:solidFill>
              <a:srgbClr val="AC353C"/>
            </a:solidFill>
            <a:prstDash val="sysDot"/>
            <a:miter lim="800000"/>
            <a:headEnd type="none" w="med" len="med"/>
            <a:tailEnd type="none" w="med" len="med"/>
          </a:ln>
          <a:effectLst/>
        </p:spPr>
      </p:cxnSp>
      <p:sp>
        <p:nvSpPr>
          <p:cNvPr id="33" name="テキスト ボックス 32">
            <a:extLst>
              <a:ext uri="{FF2B5EF4-FFF2-40B4-BE49-F238E27FC236}">
                <a16:creationId xmlns:a16="http://schemas.microsoft.com/office/drawing/2014/main" id="{CBE6D882-C5E2-D3F4-F1EF-0B0746FF69CD}"/>
              </a:ext>
            </a:extLst>
          </p:cNvPr>
          <p:cNvSpPr txBox="1"/>
          <p:nvPr/>
        </p:nvSpPr>
        <p:spPr>
          <a:xfrm>
            <a:off x="4565087" y="5197784"/>
            <a:ext cx="846298" cy="276999"/>
          </a:xfrm>
          <a:prstGeom prst="rect">
            <a:avLst/>
          </a:prstGeom>
          <a:solidFill>
            <a:schemeClr val="bg1"/>
          </a:solidFill>
        </p:spPr>
        <p:txBody>
          <a:bodyPr wrap="square" rtlCol="0">
            <a:spAutoFit/>
          </a:bodyPr>
          <a:lstStyle/>
          <a:p>
            <a:pPr algn="ctr"/>
            <a:r>
              <a:rPr kumimoji="1" lang="ja-JP" altLang="en-US" sz="1200"/>
              <a:t>同行調整</a:t>
            </a:r>
          </a:p>
        </p:txBody>
      </p:sp>
      <p:cxnSp>
        <p:nvCxnSpPr>
          <p:cNvPr id="34" name="直線矢印コネクタ 33">
            <a:extLst>
              <a:ext uri="{FF2B5EF4-FFF2-40B4-BE49-F238E27FC236}">
                <a16:creationId xmlns:a16="http://schemas.microsoft.com/office/drawing/2014/main" id="{2D13B4FA-DB1D-5A33-927C-60CABED448F6}"/>
              </a:ext>
            </a:extLst>
          </p:cNvPr>
          <p:cNvCxnSpPr>
            <a:cxnSpLocks/>
          </p:cNvCxnSpPr>
          <p:nvPr/>
        </p:nvCxnSpPr>
        <p:spPr>
          <a:xfrm>
            <a:off x="5370640" y="5061271"/>
            <a:ext cx="1096806" cy="693094"/>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35" name="直線矢印コネクタ 34">
            <a:extLst>
              <a:ext uri="{FF2B5EF4-FFF2-40B4-BE49-F238E27FC236}">
                <a16:creationId xmlns:a16="http://schemas.microsoft.com/office/drawing/2014/main" id="{2C8A41C1-9674-E9B0-940A-FBCB54590A16}"/>
              </a:ext>
            </a:extLst>
          </p:cNvPr>
          <p:cNvCxnSpPr>
            <a:cxnSpLocks/>
          </p:cNvCxnSpPr>
          <p:nvPr/>
        </p:nvCxnSpPr>
        <p:spPr>
          <a:xfrm flipH="1" flipV="1">
            <a:off x="2606274" y="3441354"/>
            <a:ext cx="878872" cy="905438"/>
          </a:xfrm>
          <a:prstGeom prst="straightConnector1">
            <a:avLst/>
          </a:prstGeom>
          <a:noFill/>
          <a:ln w="76200" cap="flat" cmpd="sng" algn="ctr">
            <a:solidFill>
              <a:srgbClr val="AC353C"/>
            </a:solidFill>
            <a:prstDash val="sysDot"/>
            <a:miter lim="800000"/>
            <a:tailEnd type="triangle"/>
          </a:ln>
          <a:effectLst/>
        </p:spPr>
      </p:cxnSp>
      <p:cxnSp>
        <p:nvCxnSpPr>
          <p:cNvPr id="36" name="直線矢印コネクタ 35">
            <a:extLst>
              <a:ext uri="{FF2B5EF4-FFF2-40B4-BE49-F238E27FC236}">
                <a16:creationId xmlns:a16="http://schemas.microsoft.com/office/drawing/2014/main" id="{EE7BAA06-E501-CEDF-470B-88D69096C20B}"/>
              </a:ext>
            </a:extLst>
          </p:cNvPr>
          <p:cNvCxnSpPr>
            <a:cxnSpLocks/>
          </p:cNvCxnSpPr>
          <p:nvPr/>
        </p:nvCxnSpPr>
        <p:spPr>
          <a:xfrm>
            <a:off x="2855725" y="3422555"/>
            <a:ext cx="742621" cy="786860"/>
          </a:xfrm>
          <a:prstGeom prst="straightConnector1">
            <a:avLst/>
          </a:prstGeom>
          <a:noFill/>
          <a:ln w="76200" cap="flat" cmpd="sng" algn="ctr">
            <a:solidFill>
              <a:srgbClr val="AC353C"/>
            </a:solidFill>
            <a:prstDash val="sysDot"/>
            <a:miter lim="800000"/>
            <a:tailEnd type="triangle"/>
          </a:ln>
          <a:effectLst/>
        </p:spPr>
      </p:cxnSp>
      <p:sp>
        <p:nvSpPr>
          <p:cNvPr id="37" name="テキスト ボックス 36">
            <a:extLst>
              <a:ext uri="{FF2B5EF4-FFF2-40B4-BE49-F238E27FC236}">
                <a16:creationId xmlns:a16="http://schemas.microsoft.com/office/drawing/2014/main" id="{265A0468-4C92-9D68-04CD-92C5BD829403}"/>
              </a:ext>
            </a:extLst>
          </p:cNvPr>
          <p:cNvSpPr txBox="1"/>
          <p:nvPr/>
        </p:nvSpPr>
        <p:spPr>
          <a:xfrm>
            <a:off x="2128858" y="3470480"/>
            <a:ext cx="689572" cy="553998"/>
          </a:xfrm>
          <a:prstGeom prst="rect">
            <a:avLst/>
          </a:prstGeom>
          <a:noFill/>
        </p:spPr>
        <p:txBody>
          <a:bodyPr wrap="square" lIns="0" tIns="0" rIns="0" bIns="0" rtlCol="0" anchor="ctr" anchorCtr="0">
            <a:spAutoFit/>
          </a:bodyPr>
          <a:lstStyle/>
          <a:p>
            <a:r>
              <a:rPr kumimoji="1" lang="ja-JP" altLang="en-US" sz="1200"/>
              <a:t>　　　　　　　　　　結果報告</a:t>
            </a:r>
            <a:endParaRPr kumimoji="1" lang="en-US" altLang="ja-JP" sz="1200"/>
          </a:p>
          <a:p>
            <a:r>
              <a:rPr kumimoji="1" lang="ja-JP" altLang="en-US" sz="1200"/>
              <a:t>同行依頼　</a:t>
            </a:r>
          </a:p>
        </p:txBody>
      </p:sp>
      <p:sp>
        <p:nvSpPr>
          <p:cNvPr id="38" name="テキスト ボックス 37">
            <a:extLst>
              <a:ext uri="{FF2B5EF4-FFF2-40B4-BE49-F238E27FC236}">
                <a16:creationId xmlns:a16="http://schemas.microsoft.com/office/drawing/2014/main" id="{07E7F036-2E52-E6D0-65F2-543860E5DEFD}"/>
              </a:ext>
            </a:extLst>
          </p:cNvPr>
          <p:cNvSpPr txBox="1"/>
          <p:nvPr/>
        </p:nvSpPr>
        <p:spPr>
          <a:xfrm>
            <a:off x="3077747" y="3546117"/>
            <a:ext cx="947582" cy="276999"/>
          </a:xfrm>
          <a:prstGeom prst="rect">
            <a:avLst/>
          </a:prstGeom>
          <a:noFill/>
        </p:spPr>
        <p:txBody>
          <a:bodyPr wrap="square" rtlCol="0">
            <a:spAutoFit/>
          </a:bodyPr>
          <a:lstStyle/>
          <a:p>
            <a:pPr algn="ctr"/>
            <a:r>
              <a:rPr kumimoji="1" lang="ja-JP" altLang="en-US" sz="1200"/>
              <a:t>支援ニーズ</a:t>
            </a:r>
          </a:p>
        </p:txBody>
      </p:sp>
      <p:cxnSp>
        <p:nvCxnSpPr>
          <p:cNvPr id="39" name="直線矢印コネクタ 38">
            <a:extLst>
              <a:ext uri="{FF2B5EF4-FFF2-40B4-BE49-F238E27FC236}">
                <a16:creationId xmlns:a16="http://schemas.microsoft.com/office/drawing/2014/main" id="{1C177C9C-2537-A8EA-12F9-278BFFAB846E}"/>
              </a:ext>
            </a:extLst>
          </p:cNvPr>
          <p:cNvCxnSpPr>
            <a:cxnSpLocks/>
          </p:cNvCxnSpPr>
          <p:nvPr/>
        </p:nvCxnSpPr>
        <p:spPr>
          <a:xfrm>
            <a:off x="7662039" y="3405532"/>
            <a:ext cx="0" cy="238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E24E6F29-1E7B-07B7-8EF2-F5251AB6DA53}"/>
              </a:ext>
            </a:extLst>
          </p:cNvPr>
          <p:cNvSpPr txBox="1"/>
          <p:nvPr/>
        </p:nvSpPr>
        <p:spPr>
          <a:xfrm>
            <a:off x="7613458" y="3427830"/>
            <a:ext cx="1133856" cy="261610"/>
          </a:xfrm>
          <a:prstGeom prst="rect">
            <a:avLst/>
          </a:prstGeom>
          <a:noFill/>
        </p:spPr>
        <p:txBody>
          <a:bodyPr wrap="square" rtlCol="0">
            <a:spAutoFit/>
          </a:bodyPr>
          <a:lstStyle/>
          <a:p>
            <a:pPr algn="ctr"/>
            <a:r>
              <a:rPr lang="ja-JP" altLang="en-US" sz="1050"/>
              <a:t>状況報告等</a:t>
            </a:r>
            <a:endParaRPr kumimoji="1" lang="ja-JP" altLang="en-US" sz="1050"/>
          </a:p>
        </p:txBody>
      </p:sp>
      <p:sp>
        <p:nvSpPr>
          <p:cNvPr id="41" name="テキスト ボックス 40">
            <a:extLst>
              <a:ext uri="{FF2B5EF4-FFF2-40B4-BE49-F238E27FC236}">
                <a16:creationId xmlns:a16="http://schemas.microsoft.com/office/drawing/2014/main" id="{4F230A3D-39A2-9758-9167-9504352B5B26}"/>
              </a:ext>
            </a:extLst>
          </p:cNvPr>
          <p:cNvSpPr txBox="1"/>
          <p:nvPr/>
        </p:nvSpPr>
        <p:spPr>
          <a:xfrm rot="19190727">
            <a:off x="4900042" y="3613284"/>
            <a:ext cx="1033196" cy="276999"/>
          </a:xfrm>
          <a:prstGeom prst="rect">
            <a:avLst/>
          </a:prstGeom>
          <a:noFill/>
        </p:spPr>
        <p:txBody>
          <a:bodyPr wrap="square" rtlCol="0">
            <a:spAutoFit/>
          </a:bodyPr>
          <a:lstStyle/>
          <a:p>
            <a:pPr algn="ctr"/>
            <a:r>
              <a:rPr kumimoji="1" lang="ja-JP" altLang="en-US" sz="1200"/>
              <a:t>同行調整</a:t>
            </a:r>
          </a:p>
        </p:txBody>
      </p:sp>
      <p:cxnSp>
        <p:nvCxnSpPr>
          <p:cNvPr id="42" name="直線矢印コネクタ 41">
            <a:extLst>
              <a:ext uri="{FF2B5EF4-FFF2-40B4-BE49-F238E27FC236}">
                <a16:creationId xmlns:a16="http://schemas.microsoft.com/office/drawing/2014/main" id="{55F772DB-A36B-BB91-21ED-C432176990BE}"/>
              </a:ext>
            </a:extLst>
          </p:cNvPr>
          <p:cNvCxnSpPr>
            <a:cxnSpLocks/>
          </p:cNvCxnSpPr>
          <p:nvPr/>
        </p:nvCxnSpPr>
        <p:spPr>
          <a:xfrm flipH="1">
            <a:off x="5140166" y="3378437"/>
            <a:ext cx="910877" cy="841807"/>
          </a:xfrm>
          <a:prstGeom prst="straightConnector1">
            <a:avLst/>
          </a:prstGeom>
          <a:noFill/>
          <a:ln w="76200" cap="flat" cmpd="sng" algn="ctr">
            <a:solidFill>
              <a:srgbClr val="AC353C"/>
            </a:solidFill>
            <a:prstDash val="sysDot"/>
            <a:miter lim="800000"/>
            <a:headEnd type="none" w="med" len="med"/>
            <a:tailEnd type="none" w="med" len="med"/>
          </a:ln>
          <a:effectLst/>
        </p:spPr>
      </p:cxnSp>
      <p:sp>
        <p:nvSpPr>
          <p:cNvPr id="43" name="四角形: 角を丸くする 42">
            <a:extLst>
              <a:ext uri="{FF2B5EF4-FFF2-40B4-BE49-F238E27FC236}">
                <a16:creationId xmlns:a16="http://schemas.microsoft.com/office/drawing/2014/main" id="{E46E432C-5EF3-623F-2169-0AC11C5DD3F1}"/>
              </a:ext>
            </a:extLst>
          </p:cNvPr>
          <p:cNvSpPr/>
          <p:nvPr/>
        </p:nvSpPr>
        <p:spPr>
          <a:xfrm>
            <a:off x="425149" y="2728780"/>
            <a:ext cx="4267867" cy="587852"/>
          </a:xfrm>
          <a:prstGeom prst="roundRect">
            <a:avLst/>
          </a:prstGeom>
          <a:gradFill rotWithShape="1">
            <a:gsLst>
              <a:gs pos="0">
                <a:srgbClr val="43B99A">
                  <a:lumMod val="110000"/>
                  <a:satMod val="105000"/>
                  <a:tint val="67000"/>
                </a:srgbClr>
              </a:gs>
              <a:gs pos="50000">
                <a:srgbClr val="43B99A">
                  <a:lumMod val="105000"/>
                  <a:satMod val="103000"/>
                  <a:tint val="73000"/>
                </a:srgbClr>
              </a:gs>
              <a:gs pos="100000">
                <a:srgbClr val="43B99A">
                  <a:lumMod val="105000"/>
                  <a:satMod val="109000"/>
                  <a:tint val="81000"/>
                </a:srgbClr>
              </a:gs>
            </a:gsLst>
            <a:lin ang="5400000" scaled="0"/>
          </a:gradFill>
          <a:ln w="6350" cap="flat" cmpd="sng" algn="ctr">
            <a:solidFill>
              <a:srgbClr val="43B99A"/>
            </a:solidFill>
            <a:prstDash val="solid"/>
            <a:miter lim="800000"/>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ja-JP" altLang="en-US" sz="1600" kern="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都道府県</a:t>
            </a: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（市町村から事務委託を受けた場合）</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四角形: 角を丸くする 43">
            <a:extLst>
              <a:ext uri="{FF2B5EF4-FFF2-40B4-BE49-F238E27FC236}">
                <a16:creationId xmlns:a16="http://schemas.microsoft.com/office/drawing/2014/main" id="{A84BD50E-B086-3CD8-4560-AC23ADC3A973}"/>
              </a:ext>
            </a:extLst>
          </p:cNvPr>
          <p:cNvSpPr/>
          <p:nvPr/>
        </p:nvSpPr>
        <p:spPr>
          <a:xfrm>
            <a:off x="5677668" y="2739552"/>
            <a:ext cx="1083448"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地方環境事務所</a:t>
            </a:r>
            <a:endParaRPr kumimoji="1"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本省派遣者）</a:t>
            </a:r>
          </a:p>
        </p:txBody>
      </p:sp>
      <p:sp>
        <p:nvSpPr>
          <p:cNvPr id="45" name="テキスト ボックス 44">
            <a:extLst>
              <a:ext uri="{FF2B5EF4-FFF2-40B4-BE49-F238E27FC236}">
                <a16:creationId xmlns:a16="http://schemas.microsoft.com/office/drawing/2014/main" id="{0DE1ED34-6E99-F173-892B-A1E49C92CAA1}"/>
              </a:ext>
            </a:extLst>
          </p:cNvPr>
          <p:cNvSpPr txBox="1"/>
          <p:nvPr/>
        </p:nvSpPr>
        <p:spPr>
          <a:xfrm>
            <a:off x="4682999" y="2815201"/>
            <a:ext cx="996792" cy="276999"/>
          </a:xfrm>
          <a:prstGeom prst="rect">
            <a:avLst/>
          </a:prstGeom>
          <a:noFill/>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技術的助言</a:t>
            </a:r>
          </a:p>
        </p:txBody>
      </p:sp>
      <p:cxnSp>
        <p:nvCxnSpPr>
          <p:cNvPr id="46" name="直線矢印コネクタ 45">
            <a:extLst>
              <a:ext uri="{FF2B5EF4-FFF2-40B4-BE49-F238E27FC236}">
                <a16:creationId xmlns:a16="http://schemas.microsoft.com/office/drawing/2014/main" id="{AB6335AF-F4E4-4079-C42C-3C25260CC27A}"/>
              </a:ext>
            </a:extLst>
          </p:cNvPr>
          <p:cNvCxnSpPr>
            <a:cxnSpLocks/>
          </p:cNvCxnSpPr>
          <p:nvPr/>
        </p:nvCxnSpPr>
        <p:spPr>
          <a:xfrm flipH="1">
            <a:off x="4789748" y="3063321"/>
            <a:ext cx="770170" cy="0"/>
          </a:xfrm>
          <a:prstGeom prst="straightConnector1">
            <a:avLst/>
          </a:prstGeom>
          <a:noFill/>
          <a:ln w="12700" cap="flat" cmpd="sng" algn="ctr">
            <a:solidFill>
              <a:sysClr val="windowText" lastClr="000000"/>
            </a:solidFill>
            <a:prstDash val="solid"/>
            <a:miter lim="800000"/>
            <a:tailEnd type="triangle"/>
          </a:ln>
          <a:effectLst/>
        </p:spPr>
      </p:cxnSp>
      <p:cxnSp>
        <p:nvCxnSpPr>
          <p:cNvPr id="47" name="直線矢印コネクタ 46">
            <a:extLst>
              <a:ext uri="{FF2B5EF4-FFF2-40B4-BE49-F238E27FC236}">
                <a16:creationId xmlns:a16="http://schemas.microsoft.com/office/drawing/2014/main" id="{15FBB2FB-63B2-B586-32A1-B7245400DE09}"/>
              </a:ext>
            </a:extLst>
          </p:cNvPr>
          <p:cNvCxnSpPr>
            <a:cxnSpLocks/>
          </p:cNvCxnSpPr>
          <p:nvPr/>
        </p:nvCxnSpPr>
        <p:spPr>
          <a:xfrm flipH="1">
            <a:off x="6813309" y="3040802"/>
            <a:ext cx="515251" cy="96"/>
          </a:xfrm>
          <a:prstGeom prst="straightConnector1">
            <a:avLst/>
          </a:prstGeom>
          <a:noFill/>
          <a:ln w="12700" cap="flat" cmpd="sng" algn="ctr">
            <a:solidFill>
              <a:sysClr val="windowText" lastClr="000000"/>
            </a:solidFill>
            <a:prstDash val="solid"/>
            <a:miter lim="800000"/>
            <a:tailEnd type="triangle"/>
          </a:ln>
          <a:effectLst/>
        </p:spPr>
      </p:cxnSp>
      <p:sp>
        <p:nvSpPr>
          <p:cNvPr id="48" name="テキスト ボックス 47">
            <a:extLst>
              <a:ext uri="{FF2B5EF4-FFF2-40B4-BE49-F238E27FC236}">
                <a16:creationId xmlns:a16="http://schemas.microsoft.com/office/drawing/2014/main" id="{DC5F1BFA-1055-FCB4-95D2-0A45934B8F5E}"/>
              </a:ext>
            </a:extLst>
          </p:cNvPr>
          <p:cNvSpPr txBox="1"/>
          <p:nvPr/>
        </p:nvSpPr>
        <p:spPr>
          <a:xfrm>
            <a:off x="6593559" y="2822395"/>
            <a:ext cx="996792" cy="461665"/>
          </a:xfrm>
          <a:prstGeom prst="rect">
            <a:avLst/>
          </a:prstGeom>
          <a:noFill/>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指示</a:t>
            </a:r>
            <a:endParaRPr kumimoji="1" lang="en-US" altLang="ja-JP" sz="1200">
              <a:solidFill>
                <a:prstClr val="black"/>
              </a:solidFill>
              <a:latin typeface="Arial" pitchFamily="34" charset="0"/>
              <a:ea typeface="ＭＳ Ｐゴシック" pitchFamily="50" charset="-128"/>
            </a:endParaRPr>
          </a:p>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調整</a:t>
            </a:r>
          </a:p>
        </p:txBody>
      </p:sp>
      <p:sp>
        <p:nvSpPr>
          <p:cNvPr id="49" name="テキスト ボックス 48">
            <a:extLst>
              <a:ext uri="{FF2B5EF4-FFF2-40B4-BE49-F238E27FC236}">
                <a16:creationId xmlns:a16="http://schemas.microsoft.com/office/drawing/2014/main" id="{894F4983-22A7-98EB-6B2C-44A4811619B3}"/>
              </a:ext>
            </a:extLst>
          </p:cNvPr>
          <p:cNvSpPr txBox="1"/>
          <p:nvPr/>
        </p:nvSpPr>
        <p:spPr>
          <a:xfrm>
            <a:off x="4602007" y="3069621"/>
            <a:ext cx="1188000" cy="246221"/>
          </a:xfrm>
          <a:prstGeom prst="rect">
            <a:avLst/>
          </a:prstGeom>
          <a:noFill/>
        </p:spPr>
        <p:txBody>
          <a:bodyPr wrap="square" rtlCol="0">
            <a:spAutoFit/>
          </a:bodyPr>
          <a:lstStyle/>
          <a:p>
            <a:pPr algn="ctr" defTabSz="914400" fontAlgn="base">
              <a:spcBef>
                <a:spcPct val="0"/>
              </a:spcBef>
              <a:spcAft>
                <a:spcPct val="0"/>
              </a:spcAft>
            </a:pPr>
            <a:r>
              <a:rPr kumimoji="1" lang="en-US" altLang="ja-JP" sz="1000">
                <a:solidFill>
                  <a:prstClr val="black"/>
                </a:solidFill>
                <a:latin typeface="Arial" pitchFamily="34" charset="0"/>
                <a:ea typeface="ＭＳ Ｐゴシック" pitchFamily="50" charset="-128"/>
              </a:rPr>
              <a:t>(</a:t>
            </a:r>
            <a:r>
              <a:rPr kumimoji="1" lang="ja-JP" altLang="en-US" sz="1000">
                <a:solidFill>
                  <a:prstClr val="black"/>
                </a:solidFill>
                <a:latin typeface="Arial" pitchFamily="34" charset="0"/>
                <a:ea typeface="ＭＳ Ｐゴシック" pitchFamily="50" charset="-128"/>
              </a:rPr>
              <a:t>意思決定支援等</a:t>
            </a:r>
            <a:r>
              <a:rPr kumimoji="1" lang="en-US" altLang="ja-JP" sz="1000">
                <a:solidFill>
                  <a:prstClr val="black"/>
                </a:solidFill>
                <a:latin typeface="Arial" pitchFamily="34" charset="0"/>
                <a:ea typeface="ＭＳ Ｐゴシック" pitchFamily="50" charset="-128"/>
              </a:rPr>
              <a:t>)</a:t>
            </a:r>
            <a:endParaRPr kumimoji="1" lang="ja-JP" altLang="en-US" sz="1000">
              <a:solidFill>
                <a:prstClr val="black"/>
              </a:solidFill>
              <a:latin typeface="Arial" pitchFamily="34" charset="0"/>
              <a:ea typeface="ＭＳ Ｐゴシック" pitchFamily="50" charset="-128"/>
            </a:endParaRPr>
          </a:p>
        </p:txBody>
      </p:sp>
      <p:sp>
        <p:nvSpPr>
          <p:cNvPr id="50" name="四角形: 角を丸くする 49">
            <a:extLst>
              <a:ext uri="{FF2B5EF4-FFF2-40B4-BE49-F238E27FC236}">
                <a16:creationId xmlns:a16="http://schemas.microsoft.com/office/drawing/2014/main" id="{D0CBEE95-FE81-87CF-6E74-4130E7D6D27B}"/>
              </a:ext>
            </a:extLst>
          </p:cNvPr>
          <p:cNvSpPr/>
          <p:nvPr/>
        </p:nvSpPr>
        <p:spPr>
          <a:xfrm>
            <a:off x="7373276" y="2759341"/>
            <a:ext cx="689969"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環境本省</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1" name="直線矢印コネクタ 50">
            <a:extLst>
              <a:ext uri="{FF2B5EF4-FFF2-40B4-BE49-F238E27FC236}">
                <a16:creationId xmlns:a16="http://schemas.microsoft.com/office/drawing/2014/main" id="{21FE4FFE-3CB8-F224-67C0-69728DF420B0}"/>
              </a:ext>
            </a:extLst>
          </p:cNvPr>
          <p:cNvCxnSpPr>
            <a:cxnSpLocks/>
          </p:cNvCxnSpPr>
          <p:nvPr/>
        </p:nvCxnSpPr>
        <p:spPr>
          <a:xfrm flipV="1">
            <a:off x="7772400" y="3392832"/>
            <a:ext cx="0" cy="238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3987E851-9CDE-FF63-2362-CD5903CE6F4D}"/>
              </a:ext>
            </a:extLst>
          </p:cNvPr>
          <p:cNvCxnSpPr>
            <a:cxnSpLocks/>
          </p:cNvCxnSpPr>
          <p:nvPr/>
        </p:nvCxnSpPr>
        <p:spPr>
          <a:xfrm>
            <a:off x="8898918" y="3053227"/>
            <a:ext cx="0" cy="3129188"/>
          </a:xfrm>
          <a:prstGeom prst="straightConnector1">
            <a:avLst/>
          </a:prstGeom>
          <a:noFill/>
          <a:ln w="73025" cap="flat" cmpd="sng" algn="ctr">
            <a:solidFill>
              <a:schemeClr val="tx1"/>
            </a:solidFill>
            <a:prstDash val="solid"/>
            <a:miter lim="800000"/>
            <a:tailEnd type="triangle"/>
          </a:ln>
          <a:effectLst/>
        </p:spPr>
      </p:cxnSp>
      <p:cxnSp>
        <p:nvCxnSpPr>
          <p:cNvPr id="53" name="直線矢印コネクタ 52">
            <a:extLst>
              <a:ext uri="{FF2B5EF4-FFF2-40B4-BE49-F238E27FC236}">
                <a16:creationId xmlns:a16="http://schemas.microsoft.com/office/drawing/2014/main" id="{0F902C41-4CFE-F63B-A918-22870447D183}"/>
              </a:ext>
            </a:extLst>
          </p:cNvPr>
          <p:cNvCxnSpPr>
            <a:cxnSpLocks/>
            <a:endCxn id="5" idx="3"/>
          </p:cNvCxnSpPr>
          <p:nvPr/>
        </p:nvCxnSpPr>
        <p:spPr>
          <a:xfrm flipH="1">
            <a:off x="8313779" y="6145908"/>
            <a:ext cx="551737" cy="1805"/>
          </a:xfrm>
          <a:prstGeom prst="straightConnector1">
            <a:avLst/>
          </a:prstGeom>
          <a:noFill/>
          <a:ln w="73025" cap="flat" cmpd="sng" algn="ctr">
            <a:solidFill>
              <a:schemeClr val="tx1"/>
            </a:solidFill>
            <a:prstDash val="solid"/>
            <a:miter lim="800000"/>
            <a:tailEnd type="triangle"/>
          </a:ln>
          <a:effectLst/>
        </p:spPr>
      </p:cxnSp>
      <p:sp>
        <p:nvSpPr>
          <p:cNvPr id="54" name="テキスト ボックス 53">
            <a:extLst>
              <a:ext uri="{FF2B5EF4-FFF2-40B4-BE49-F238E27FC236}">
                <a16:creationId xmlns:a16="http://schemas.microsoft.com/office/drawing/2014/main" id="{F572C429-235D-D3F0-24F4-2392FDCA605F}"/>
              </a:ext>
            </a:extLst>
          </p:cNvPr>
          <p:cNvSpPr txBox="1"/>
          <p:nvPr/>
        </p:nvSpPr>
        <p:spPr>
          <a:xfrm>
            <a:off x="8603101" y="5877515"/>
            <a:ext cx="491719" cy="430888"/>
          </a:xfrm>
          <a:prstGeom prst="rect">
            <a:avLst/>
          </a:prstGeom>
          <a:ln w="349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0" fontAlgn="base">
              <a:spcBef>
                <a:spcPct val="0"/>
              </a:spcBef>
              <a:spcAft>
                <a:spcPct val="0"/>
              </a:spcAft>
            </a:pPr>
            <a:r>
              <a:rPr kumimoji="1" lang="ja-JP" altLang="en-US" sz="1050">
                <a:solidFill>
                  <a:prstClr val="black"/>
                </a:solidFill>
                <a:latin typeface="Arial" pitchFamily="34" charset="0"/>
                <a:ea typeface="ＭＳ Ｐゴシック" pitchFamily="50" charset="-128"/>
              </a:rPr>
              <a:t>支援</a:t>
            </a:r>
            <a:endParaRPr kumimoji="1" lang="en-US" altLang="ja-JP" sz="1050">
              <a:solidFill>
                <a:prstClr val="black"/>
              </a:solidFill>
              <a:latin typeface="Arial" pitchFamily="34" charset="0"/>
              <a:ea typeface="ＭＳ Ｐゴシック" pitchFamily="50" charset="-128"/>
            </a:endParaRPr>
          </a:p>
          <a:p>
            <a:pPr algn="ctr" defTabSz="914400" fontAlgn="base">
              <a:spcBef>
                <a:spcPct val="0"/>
              </a:spcBef>
              <a:spcAft>
                <a:spcPct val="0"/>
              </a:spcAft>
            </a:pPr>
            <a:r>
              <a:rPr kumimoji="1" lang="ja-JP" altLang="en-US" sz="1050">
                <a:solidFill>
                  <a:prstClr val="black"/>
                </a:solidFill>
                <a:latin typeface="Arial" pitchFamily="34" charset="0"/>
                <a:ea typeface="ＭＳ Ｐゴシック" pitchFamily="50" charset="-128"/>
              </a:rPr>
              <a:t>要請</a:t>
            </a:r>
            <a:endParaRPr kumimoji="1" lang="en-US" altLang="ja-JP" sz="1050">
              <a:solidFill>
                <a:prstClr val="black"/>
              </a:solidFill>
              <a:latin typeface="Arial" pitchFamily="34" charset="0"/>
              <a:ea typeface="ＭＳ Ｐゴシック" pitchFamily="50" charset="-128"/>
            </a:endParaRPr>
          </a:p>
        </p:txBody>
      </p:sp>
      <p:cxnSp>
        <p:nvCxnSpPr>
          <p:cNvPr id="55" name="直線コネクタ 54">
            <a:extLst>
              <a:ext uri="{FF2B5EF4-FFF2-40B4-BE49-F238E27FC236}">
                <a16:creationId xmlns:a16="http://schemas.microsoft.com/office/drawing/2014/main" id="{F4085943-2176-6F83-267E-023E5961D5A6}"/>
              </a:ext>
            </a:extLst>
          </p:cNvPr>
          <p:cNvCxnSpPr>
            <a:cxnSpLocks/>
          </p:cNvCxnSpPr>
          <p:nvPr/>
        </p:nvCxnSpPr>
        <p:spPr>
          <a:xfrm>
            <a:off x="8098633" y="3058879"/>
            <a:ext cx="838992" cy="0"/>
          </a:xfrm>
          <a:prstGeom prst="line">
            <a:avLst/>
          </a:prstGeom>
          <a:ln w="82550">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フリーフォーム: 図形 55">
            <a:extLst>
              <a:ext uri="{FF2B5EF4-FFF2-40B4-BE49-F238E27FC236}">
                <a16:creationId xmlns:a16="http://schemas.microsoft.com/office/drawing/2014/main" id="{B59DE503-93FE-614A-576C-839C1D7A8766}"/>
              </a:ext>
            </a:extLst>
          </p:cNvPr>
          <p:cNvSpPr/>
          <p:nvPr/>
        </p:nvSpPr>
        <p:spPr>
          <a:xfrm>
            <a:off x="493487" y="2641600"/>
            <a:ext cx="7997371" cy="4107543"/>
          </a:xfrm>
          <a:custGeom>
            <a:avLst/>
            <a:gdLst>
              <a:gd name="connsiteX0" fmla="*/ 7968342 w 7997371"/>
              <a:gd name="connsiteY0" fmla="*/ 4107543 h 4107543"/>
              <a:gd name="connsiteX1" fmla="*/ 0 w 7997371"/>
              <a:gd name="connsiteY1" fmla="*/ 4107543 h 4107543"/>
              <a:gd name="connsiteX2" fmla="*/ 0 w 7997371"/>
              <a:gd name="connsiteY2" fmla="*/ 1335314 h 4107543"/>
              <a:gd name="connsiteX3" fmla="*/ 4513942 w 7997371"/>
              <a:gd name="connsiteY3" fmla="*/ 1335314 h 4107543"/>
              <a:gd name="connsiteX4" fmla="*/ 4513942 w 7997371"/>
              <a:gd name="connsiteY4" fmla="*/ 0 h 4107543"/>
              <a:gd name="connsiteX5" fmla="*/ 6328228 w 7997371"/>
              <a:gd name="connsiteY5" fmla="*/ 0 h 4107543"/>
              <a:gd name="connsiteX6" fmla="*/ 6328228 w 7997371"/>
              <a:gd name="connsiteY6" fmla="*/ 1698171 h 4107543"/>
              <a:gd name="connsiteX7" fmla="*/ 7997371 w 7997371"/>
              <a:gd name="connsiteY7" fmla="*/ 1698171 h 4107543"/>
              <a:gd name="connsiteX8" fmla="*/ 7968342 w 7997371"/>
              <a:gd name="connsiteY8" fmla="*/ 4107543 h 41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7371" h="4107543">
                <a:moveTo>
                  <a:pt x="7968342" y="4107543"/>
                </a:moveTo>
                <a:lnTo>
                  <a:pt x="0" y="4107543"/>
                </a:lnTo>
                <a:lnTo>
                  <a:pt x="0" y="1335314"/>
                </a:lnTo>
                <a:lnTo>
                  <a:pt x="4513942" y="1335314"/>
                </a:lnTo>
                <a:lnTo>
                  <a:pt x="4513942" y="0"/>
                </a:lnTo>
                <a:lnTo>
                  <a:pt x="6328228" y="0"/>
                </a:lnTo>
                <a:lnTo>
                  <a:pt x="6328228" y="1698171"/>
                </a:lnTo>
                <a:lnTo>
                  <a:pt x="7997371" y="1698171"/>
                </a:lnTo>
                <a:lnTo>
                  <a:pt x="7968342" y="4107543"/>
                </a:lnTo>
                <a:close/>
              </a:path>
            </a:pathLst>
          </a:custGeom>
          <a:solidFill>
            <a:srgbClr val="0070C0">
              <a:alpha val="2000"/>
            </a:srgbClr>
          </a:solidFill>
          <a:ln w="508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C1D91E29-6B89-CB8C-ABBD-EFC6D68D0A2B}"/>
              </a:ext>
            </a:extLst>
          </p:cNvPr>
          <p:cNvSpPr txBox="1"/>
          <p:nvPr/>
        </p:nvSpPr>
        <p:spPr>
          <a:xfrm>
            <a:off x="51711" y="3601685"/>
            <a:ext cx="1754651" cy="584775"/>
          </a:xfrm>
          <a:prstGeom prst="rect">
            <a:avLst/>
          </a:prstGeom>
          <a:solidFill>
            <a:srgbClr val="0070C0"/>
          </a:solidFill>
        </p:spPr>
        <p:txBody>
          <a:bodyPr wrap="square">
            <a:spAutoFit/>
          </a:bodyPr>
          <a:lstStyle/>
          <a:p>
            <a:pPr algn="ctr"/>
            <a:r>
              <a:rPr kumimoji="1" lang="ja-JP" altLang="en-US" sz="1600">
                <a:solidFill>
                  <a:schemeClr val="bg1"/>
                </a:solidFill>
              </a:rPr>
              <a:t>初動期</a:t>
            </a:r>
            <a:endParaRPr kumimoji="1" lang="en-US" altLang="ja-JP" sz="1600">
              <a:solidFill>
                <a:schemeClr val="bg1"/>
              </a:solidFill>
            </a:endParaRPr>
          </a:p>
          <a:p>
            <a:pPr algn="ctr"/>
            <a:r>
              <a:rPr kumimoji="1" lang="ja-JP" altLang="en-US" sz="1600">
                <a:solidFill>
                  <a:schemeClr val="bg1"/>
                </a:solidFill>
              </a:rPr>
              <a:t>現地調査チーム</a:t>
            </a:r>
            <a:endParaRPr lang="ja-JP" altLang="en-US" sz="1600">
              <a:solidFill>
                <a:schemeClr val="bg1"/>
              </a:solidFill>
            </a:endParaRPr>
          </a:p>
        </p:txBody>
      </p:sp>
      <p:sp>
        <p:nvSpPr>
          <p:cNvPr id="75" name="テキスト ボックス 74">
            <a:extLst>
              <a:ext uri="{FF2B5EF4-FFF2-40B4-BE49-F238E27FC236}">
                <a16:creationId xmlns:a16="http://schemas.microsoft.com/office/drawing/2014/main" id="{68DCE785-7BFA-2695-D879-40CBD9B929A6}"/>
              </a:ext>
            </a:extLst>
          </p:cNvPr>
          <p:cNvSpPr txBox="1"/>
          <p:nvPr/>
        </p:nvSpPr>
        <p:spPr>
          <a:xfrm>
            <a:off x="5741080" y="835322"/>
            <a:ext cx="30808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年６月</a:t>
            </a:r>
            <a:r>
              <a:rPr lang="ja-JP" altLang="en-US" sz="1100">
                <a:latin typeface="Calibri" panose="020F0502020204030204"/>
                <a:ea typeface="メイリオ" panose="020B0604030504040204" pitchFamily="50" charset="-128"/>
              </a:rPr>
              <a:t>３</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災害廃棄物対策推進検討会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54732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E32342D-53BB-2374-D59F-DC0D1D849240}"/>
              </a:ext>
            </a:extLst>
          </p:cNvPr>
          <p:cNvSpPr txBox="1">
            <a:spLocks/>
          </p:cNvSpPr>
          <p:nvPr/>
        </p:nvSpPr>
        <p:spPr bwMode="white">
          <a:xfrm>
            <a:off x="138484" y="334081"/>
            <a:ext cx="8465964" cy="587854"/>
          </a:xfrm>
          <a:prstGeom prst="rect">
            <a:avLst/>
          </a:prstGeom>
        </p:spPr>
        <p:txBody>
          <a:bodyPr lIns="252000" tIns="36000" rIns="0" bIns="0" anchor="ctr" anchorCtr="0"/>
          <a:lstStyle>
            <a:lvl1pPr algn="l" defTabSz="844012" rtl="0" eaLnBrk="1" latinLnBrk="0" hangingPunct="1">
              <a:lnSpc>
                <a:spcPct val="90000"/>
              </a:lnSpc>
              <a:spcBef>
                <a:spcPct val="0"/>
              </a:spcBef>
              <a:buNone/>
              <a:defRPr kumimoji="1" sz="2344" b="1" kern="1200">
                <a:solidFill>
                  <a:schemeClr val="bg1"/>
                </a:solidFill>
                <a:latin typeface="Meiryo UI" panose="020B0604030504040204" pitchFamily="50" charset="-128"/>
                <a:ea typeface="Meiryo UI" panose="020B0604030504040204" pitchFamily="50" charset="-128"/>
                <a:cs typeface="+mj-cs"/>
              </a:defRPr>
            </a:lvl1pPr>
          </a:lstStyle>
          <a:p>
            <a:r>
              <a:rPr lang="ja-JP" altLang="en-US" sz="2000"/>
              <a:t>専門支援機能・機関の発災時の支援②</a:t>
            </a:r>
            <a:r>
              <a:rPr lang="ja-JP" altLang="en-US" sz="1600"/>
              <a:t>（被災自治体への各種事務支援</a:t>
            </a:r>
            <a:r>
              <a:rPr lang="en-US" altLang="ja-JP" sz="1600"/>
              <a:t>(</a:t>
            </a:r>
            <a:r>
              <a:rPr lang="ja-JP" altLang="en-US" sz="1600"/>
              <a:t>案</a:t>
            </a:r>
            <a:r>
              <a:rPr lang="en-US" altLang="ja-JP" sz="1600"/>
              <a:t>))</a:t>
            </a:r>
            <a:endParaRPr lang="ja-JP" altLang="en-US" sz="2000"/>
          </a:p>
        </p:txBody>
      </p:sp>
      <p:sp>
        <p:nvSpPr>
          <p:cNvPr id="5" name="テキスト ボックス 4">
            <a:extLst>
              <a:ext uri="{FF2B5EF4-FFF2-40B4-BE49-F238E27FC236}">
                <a16:creationId xmlns:a16="http://schemas.microsoft.com/office/drawing/2014/main" id="{95856CCC-A994-4BD6-DDE5-82C41A7BDD42}"/>
              </a:ext>
            </a:extLst>
          </p:cNvPr>
          <p:cNvSpPr txBox="1"/>
          <p:nvPr/>
        </p:nvSpPr>
        <p:spPr>
          <a:xfrm>
            <a:off x="138485" y="254541"/>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
        <p:nvSpPr>
          <p:cNvPr id="6" name="四角形: 角を丸くする 5">
            <a:extLst>
              <a:ext uri="{FF2B5EF4-FFF2-40B4-BE49-F238E27FC236}">
                <a16:creationId xmlns:a16="http://schemas.microsoft.com/office/drawing/2014/main" id="{E9838971-ED6F-17AE-FF9D-DC4045038AE7}"/>
              </a:ext>
            </a:extLst>
          </p:cNvPr>
          <p:cNvSpPr/>
          <p:nvPr/>
        </p:nvSpPr>
        <p:spPr>
          <a:xfrm>
            <a:off x="180975" y="1037580"/>
            <a:ext cx="8853003" cy="1421485"/>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66462" rtlCol="0" anchor="ctr"/>
          <a:lstStyle/>
          <a:p>
            <a:pPr marL="285750"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被災自治体は、公費解体から災害廃棄物処理に至る膨大な調整業務を一手に引き受けてきたが、横断的な専門支援機能（機関）の役割として、市町村から委託を受け、補償コン、解体業者、廃棄物処理業者との調整等を実施。</a:t>
            </a:r>
            <a:endParaRPr kumimoji="0"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これら</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多岐にわたる調整･連携を専門支援機能（機関）が補助・代行</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することで、被災自治体における円滑・迅速な公費解体・災害廃棄物処理の体制構築・運営を推進する。</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これは、</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建設分野における</a:t>
            </a:r>
            <a:r>
              <a:rPr kumimoji="1" lang="en-US" altLang="ja-JP"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CM</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（コンストラクション・マネジメント）方式</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に近い。</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四角形: 角を丸くする 6">
            <a:extLst>
              <a:ext uri="{FF2B5EF4-FFF2-40B4-BE49-F238E27FC236}">
                <a16:creationId xmlns:a16="http://schemas.microsoft.com/office/drawing/2014/main" id="{09B283E4-B47E-2B80-89A2-4BF47ECE58AA}"/>
              </a:ext>
            </a:extLst>
          </p:cNvPr>
          <p:cNvSpPr/>
          <p:nvPr/>
        </p:nvSpPr>
        <p:spPr>
          <a:xfrm>
            <a:off x="1835696" y="6254265"/>
            <a:ext cx="1656184" cy="472279"/>
          </a:xfrm>
          <a:prstGeom prst="roundRect">
            <a:avLst/>
          </a:prstGeom>
          <a:gradFill rotWithShape="1">
            <a:gsLst>
              <a:gs pos="0">
                <a:srgbClr val="83A4D1">
                  <a:lumMod val="110000"/>
                  <a:satMod val="105000"/>
                  <a:tint val="67000"/>
                </a:srgbClr>
              </a:gs>
              <a:gs pos="50000">
                <a:srgbClr val="83A4D1">
                  <a:lumMod val="105000"/>
                  <a:satMod val="103000"/>
                  <a:tint val="73000"/>
                </a:srgbClr>
              </a:gs>
              <a:gs pos="100000">
                <a:srgbClr val="83A4D1">
                  <a:lumMod val="105000"/>
                  <a:satMod val="109000"/>
                  <a:tint val="81000"/>
                </a:srgbClr>
              </a:gs>
            </a:gsLst>
            <a:lin ang="5400000" scaled="0"/>
          </a:gradFill>
          <a:ln w="6350" cap="flat" cmpd="sng" algn="ctr">
            <a:solidFill>
              <a:srgbClr val="83A4D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解体業者・団体</a:t>
            </a:r>
          </a:p>
        </p:txBody>
      </p:sp>
      <p:sp>
        <p:nvSpPr>
          <p:cNvPr id="8" name="四角形: 角を丸くする 7">
            <a:extLst>
              <a:ext uri="{FF2B5EF4-FFF2-40B4-BE49-F238E27FC236}">
                <a16:creationId xmlns:a16="http://schemas.microsoft.com/office/drawing/2014/main" id="{2BB961CD-E4A2-188E-98FE-14FA4D302479}"/>
              </a:ext>
            </a:extLst>
          </p:cNvPr>
          <p:cNvSpPr/>
          <p:nvPr/>
        </p:nvSpPr>
        <p:spPr>
          <a:xfrm>
            <a:off x="4211960" y="6254265"/>
            <a:ext cx="2016223" cy="472279"/>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廃棄物処理業者・団体</a:t>
            </a:r>
          </a:p>
        </p:txBody>
      </p:sp>
      <p:sp>
        <p:nvSpPr>
          <p:cNvPr id="9" name="四角形: 角を丸くする 8">
            <a:extLst>
              <a:ext uri="{FF2B5EF4-FFF2-40B4-BE49-F238E27FC236}">
                <a16:creationId xmlns:a16="http://schemas.microsoft.com/office/drawing/2014/main" id="{CEFFD224-EAFC-A500-3F3B-BC7C8A3ED74A}"/>
              </a:ext>
            </a:extLst>
          </p:cNvPr>
          <p:cNvSpPr/>
          <p:nvPr/>
        </p:nvSpPr>
        <p:spPr>
          <a:xfrm>
            <a:off x="35496" y="4509490"/>
            <a:ext cx="1656184" cy="472279"/>
          </a:xfrm>
          <a:prstGeom prst="roundRect">
            <a:avLst/>
          </a:prstGeom>
          <a:gradFill rotWithShape="1">
            <a:gsLst>
              <a:gs pos="0">
                <a:srgbClr val="38BEE2">
                  <a:lumMod val="110000"/>
                  <a:satMod val="105000"/>
                  <a:tint val="67000"/>
                </a:srgbClr>
              </a:gs>
              <a:gs pos="50000">
                <a:srgbClr val="38BEE2">
                  <a:lumMod val="105000"/>
                  <a:satMod val="103000"/>
                  <a:tint val="73000"/>
                </a:srgbClr>
              </a:gs>
              <a:gs pos="100000">
                <a:srgbClr val="38BEE2">
                  <a:lumMod val="105000"/>
                  <a:satMod val="109000"/>
                  <a:tint val="81000"/>
                </a:srgbClr>
              </a:gs>
            </a:gsLst>
            <a:lin ang="5400000" scaled="0"/>
          </a:gradFill>
          <a:ln w="6350" cap="flat" cmpd="sng" algn="ctr">
            <a:solidFill>
              <a:srgbClr val="38BEE2"/>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補償コン・団体</a:t>
            </a:r>
          </a:p>
        </p:txBody>
      </p:sp>
      <p:cxnSp>
        <p:nvCxnSpPr>
          <p:cNvPr id="10" name="直線矢印コネクタ 9">
            <a:extLst>
              <a:ext uri="{FF2B5EF4-FFF2-40B4-BE49-F238E27FC236}">
                <a16:creationId xmlns:a16="http://schemas.microsoft.com/office/drawing/2014/main" id="{3346213E-2DE8-C0DA-5BA9-38D9DB296571}"/>
              </a:ext>
            </a:extLst>
          </p:cNvPr>
          <p:cNvCxnSpPr>
            <a:cxnSpLocks/>
          </p:cNvCxnSpPr>
          <p:nvPr/>
        </p:nvCxnSpPr>
        <p:spPr>
          <a:xfrm>
            <a:off x="1511660" y="3974758"/>
            <a:ext cx="0" cy="486371"/>
          </a:xfrm>
          <a:prstGeom prst="straightConnector1">
            <a:avLst/>
          </a:prstGeom>
          <a:noFill/>
          <a:ln w="57150" cap="flat" cmpd="sng" algn="ctr">
            <a:solidFill>
              <a:srgbClr val="009C89"/>
            </a:solidFill>
            <a:prstDash val="solid"/>
            <a:miter lim="800000"/>
            <a:tailEnd type="triangle"/>
          </a:ln>
          <a:effectLst/>
        </p:spPr>
      </p:cxnSp>
      <p:cxnSp>
        <p:nvCxnSpPr>
          <p:cNvPr id="11" name="直線矢印コネクタ 10">
            <a:extLst>
              <a:ext uri="{FF2B5EF4-FFF2-40B4-BE49-F238E27FC236}">
                <a16:creationId xmlns:a16="http://schemas.microsoft.com/office/drawing/2014/main" id="{55D47AAC-CC68-30BF-47E0-F9EAF5360A73}"/>
              </a:ext>
            </a:extLst>
          </p:cNvPr>
          <p:cNvCxnSpPr>
            <a:cxnSpLocks/>
          </p:cNvCxnSpPr>
          <p:nvPr/>
        </p:nvCxnSpPr>
        <p:spPr>
          <a:xfrm>
            <a:off x="3567363" y="3974757"/>
            <a:ext cx="0" cy="486371"/>
          </a:xfrm>
          <a:prstGeom prst="straightConnector1">
            <a:avLst/>
          </a:prstGeom>
          <a:noFill/>
          <a:ln w="76200" cap="flat" cmpd="dbl" algn="ctr">
            <a:solidFill>
              <a:srgbClr val="009C89"/>
            </a:solidFill>
            <a:prstDash val="solid"/>
            <a:miter lim="800000"/>
            <a:tailEnd type="triangle"/>
          </a:ln>
          <a:effectLst/>
        </p:spPr>
      </p:cxnSp>
      <p:cxnSp>
        <p:nvCxnSpPr>
          <p:cNvPr id="12" name="直線矢印コネクタ 11">
            <a:extLst>
              <a:ext uri="{FF2B5EF4-FFF2-40B4-BE49-F238E27FC236}">
                <a16:creationId xmlns:a16="http://schemas.microsoft.com/office/drawing/2014/main" id="{25C9C904-D9E0-F95F-01F0-B63D5BFFCCDE}"/>
              </a:ext>
            </a:extLst>
          </p:cNvPr>
          <p:cNvCxnSpPr>
            <a:cxnSpLocks/>
            <a:endCxn id="9" idx="3"/>
          </p:cNvCxnSpPr>
          <p:nvPr/>
        </p:nvCxnSpPr>
        <p:spPr>
          <a:xfrm flipH="1" flipV="1">
            <a:off x="1691680" y="4745630"/>
            <a:ext cx="1518410" cy="5563"/>
          </a:xfrm>
          <a:prstGeom prst="straightConnector1">
            <a:avLst/>
          </a:prstGeom>
          <a:noFill/>
          <a:ln w="76200" cap="flat" cmpd="sng" algn="ctr">
            <a:solidFill>
              <a:srgbClr val="AC353C"/>
            </a:solidFill>
            <a:prstDash val="sysDot"/>
            <a:miter lim="800000"/>
            <a:tailEnd type="triangle"/>
          </a:ln>
          <a:effectLst/>
        </p:spPr>
      </p:cxnSp>
      <p:cxnSp>
        <p:nvCxnSpPr>
          <p:cNvPr id="13" name="直線矢印コネクタ 12">
            <a:extLst>
              <a:ext uri="{FF2B5EF4-FFF2-40B4-BE49-F238E27FC236}">
                <a16:creationId xmlns:a16="http://schemas.microsoft.com/office/drawing/2014/main" id="{218E6B45-A197-4809-AFF7-777C84C22A23}"/>
              </a:ext>
            </a:extLst>
          </p:cNvPr>
          <p:cNvCxnSpPr>
            <a:cxnSpLocks/>
          </p:cNvCxnSpPr>
          <p:nvPr/>
        </p:nvCxnSpPr>
        <p:spPr>
          <a:xfrm>
            <a:off x="5184068" y="3764554"/>
            <a:ext cx="0" cy="2450419"/>
          </a:xfrm>
          <a:prstGeom prst="straightConnector1">
            <a:avLst/>
          </a:prstGeom>
          <a:noFill/>
          <a:ln w="57150" cap="flat" cmpd="sng" algn="ctr">
            <a:solidFill>
              <a:srgbClr val="009C89"/>
            </a:solidFill>
            <a:prstDash val="solid"/>
            <a:miter lim="800000"/>
            <a:tailEnd type="triangle"/>
          </a:ln>
          <a:effectLst/>
        </p:spPr>
      </p:cxnSp>
      <p:cxnSp>
        <p:nvCxnSpPr>
          <p:cNvPr id="14" name="直線矢印コネクタ 13">
            <a:extLst>
              <a:ext uri="{FF2B5EF4-FFF2-40B4-BE49-F238E27FC236}">
                <a16:creationId xmlns:a16="http://schemas.microsoft.com/office/drawing/2014/main" id="{8D69D1A2-E9B4-0352-943E-5BAC19503A35}"/>
              </a:ext>
            </a:extLst>
          </p:cNvPr>
          <p:cNvCxnSpPr>
            <a:cxnSpLocks/>
          </p:cNvCxnSpPr>
          <p:nvPr/>
        </p:nvCxnSpPr>
        <p:spPr>
          <a:xfrm>
            <a:off x="4767071" y="5028977"/>
            <a:ext cx="0" cy="1176944"/>
          </a:xfrm>
          <a:prstGeom prst="straightConnector1">
            <a:avLst/>
          </a:prstGeom>
          <a:noFill/>
          <a:ln w="76200" cap="flat" cmpd="sng" algn="ctr">
            <a:solidFill>
              <a:srgbClr val="AC353C"/>
            </a:solidFill>
            <a:prstDash val="sysDot"/>
            <a:miter lim="800000"/>
            <a:tailEnd type="triangle"/>
          </a:ln>
          <a:effectLst/>
        </p:spPr>
      </p:cxnSp>
      <p:cxnSp>
        <p:nvCxnSpPr>
          <p:cNvPr id="15" name="直線矢印コネクタ 14">
            <a:extLst>
              <a:ext uri="{FF2B5EF4-FFF2-40B4-BE49-F238E27FC236}">
                <a16:creationId xmlns:a16="http://schemas.microsoft.com/office/drawing/2014/main" id="{3EC0D24B-89E1-BA1D-36DD-B902A97B25E9}"/>
              </a:ext>
            </a:extLst>
          </p:cNvPr>
          <p:cNvCxnSpPr>
            <a:cxnSpLocks/>
            <a:endCxn id="27" idx="3"/>
          </p:cNvCxnSpPr>
          <p:nvPr/>
        </p:nvCxnSpPr>
        <p:spPr>
          <a:xfrm flipH="1">
            <a:off x="4866274" y="3973376"/>
            <a:ext cx="1666476" cy="781680"/>
          </a:xfrm>
          <a:prstGeom prst="straightConnector1">
            <a:avLst/>
          </a:prstGeom>
          <a:noFill/>
          <a:ln w="12700" cap="flat" cmpd="sng" algn="ctr">
            <a:solidFill>
              <a:sysClr val="windowText" lastClr="000000"/>
            </a:solidFill>
            <a:prstDash val="solid"/>
            <a:miter lim="800000"/>
            <a:tailEnd type="triangle"/>
          </a:ln>
          <a:effectLst/>
        </p:spPr>
      </p:cxnSp>
      <p:sp>
        <p:nvSpPr>
          <p:cNvPr id="16" name="テキスト ボックス 15">
            <a:extLst>
              <a:ext uri="{FF2B5EF4-FFF2-40B4-BE49-F238E27FC236}">
                <a16:creationId xmlns:a16="http://schemas.microsoft.com/office/drawing/2014/main" id="{379053B5-DA94-F77D-5446-724E8D789C9A}"/>
              </a:ext>
            </a:extLst>
          </p:cNvPr>
          <p:cNvSpPr txBox="1"/>
          <p:nvPr/>
        </p:nvSpPr>
        <p:spPr>
          <a:xfrm>
            <a:off x="3498122" y="4019658"/>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17" name="テキスト ボックス 16">
            <a:extLst>
              <a:ext uri="{FF2B5EF4-FFF2-40B4-BE49-F238E27FC236}">
                <a16:creationId xmlns:a16="http://schemas.microsoft.com/office/drawing/2014/main" id="{6C1B0826-9215-843D-7F17-3480B0E7D013}"/>
              </a:ext>
            </a:extLst>
          </p:cNvPr>
          <p:cNvSpPr txBox="1"/>
          <p:nvPr/>
        </p:nvSpPr>
        <p:spPr>
          <a:xfrm>
            <a:off x="2555776" y="4043776"/>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18" name="テキスト ボックス 17">
            <a:extLst>
              <a:ext uri="{FF2B5EF4-FFF2-40B4-BE49-F238E27FC236}">
                <a16:creationId xmlns:a16="http://schemas.microsoft.com/office/drawing/2014/main" id="{F2794C0D-A971-AB0F-1238-7F272D4609E4}"/>
              </a:ext>
            </a:extLst>
          </p:cNvPr>
          <p:cNvSpPr txBox="1"/>
          <p:nvPr/>
        </p:nvSpPr>
        <p:spPr>
          <a:xfrm>
            <a:off x="1498517" y="4043776"/>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19" name="テキスト ボックス 18">
            <a:extLst>
              <a:ext uri="{FF2B5EF4-FFF2-40B4-BE49-F238E27FC236}">
                <a16:creationId xmlns:a16="http://schemas.microsoft.com/office/drawing/2014/main" id="{EC78CDF5-502D-BD9C-142D-0263E9FC40BA}"/>
              </a:ext>
            </a:extLst>
          </p:cNvPr>
          <p:cNvSpPr txBox="1"/>
          <p:nvPr/>
        </p:nvSpPr>
        <p:spPr>
          <a:xfrm>
            <a:off x="4646495" y="4038846"/>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20" name="テキスト ボックス 19">
            <a:extLst>
              <a:ext uri="{FF2B5EF4-FFF2-40B4-BE49-F238E27FC236}">
                <a16:creationId xmlns:a16="http://schemas.microsoft.com/office/drawing/2014/main" id="{2A9FBC34-05D1-7613-1EBC-53EFFA4A8676}"/>
              </a:ext>
            </a:extLst>
          </p:cNvPr>
          <p:cNvSpPr txBox="1"/>
          <p:nvPr/>
        </p:nvSpPr>
        <p:spPr>
          <a:xfrm>
            <a:off x="5688125" y="4248211"/>
            <a:ext cx="97200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指揮監督等</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13225666-CD99-3B0D-3D6D-4390F868A207}"/>
              </a:ext>
            </a:extLst>
          </p:cNvPr>
          <p:cNvSpPr txBox="1"/>
          <p:nvPr/>
        </p:nvSpPr>
        <p:spPr>
          <a:xfrm>
            <a:off x="5518695" y="3455706"/>
            <a:ext cx="99679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技術的助言</a:t>
            </a:r>
          </a:p>
        </p:txBody>
      </p:sp>
      <p:cxnSp>
        <p:nvCxnSpPr>
          <p:cNvPr id="22" name="直線矢印コネクタ 21">
            <a:extLst>
              <a:ext uri="{FF2B5EF4-FFF2-40B4-BE49-F238E27FC236}">
                <a16:creationId xmlns:a16="http://schemas.microsoft.com/office/drawing/2014/main" id="{F676B0BA-0033-4DA6-8E49-7D0F483172DE}"/>
              </a:ext>
            </a:extLst>
          </p:cNvPr>
          <p:cNvCxnSpPr>
            <a:cxnSpLocks/>
          </p:cNvCxnSpPr>
          <p:nvPr/>
        </p:nvCxnSpPr>
        <p:spPr>
          <a:xfrm>
            <a:off x="2663788" y="3764554"/>
            <a:ext cx="0" cy="2450419"/>
          </a:xfrm>
          <a:prstGeom prst="straightConnector1">
            <a:avLst/>
          </a:prstGeom>
          <a:noFill/>
          <a:ln w="57150" cap="flat" cmpd="sng" algn="ctr">
            <a:solidFill>
              <a:srgbClr val="009C89"/>
            </a:solidFill>
            <a:prstDash val="solid"/>
            <a:miter lim="800000"/>
            <a:tailEnd type="triangle"/>
          </a:ln>
          <a:effectLst/>
        </p:spPr>
      </p:cxnSp>
      <p:sp>
        <p:nvSpPr>
          <p:cNvPr id="23" name="四角形: 角を丸くする 22">
            <a:extLst>
              <a:ext uri="{FF2B5EF4-FFF2-40B4-BE49-F238E27FC236}">
                <a16:creationId xmlns:a16="http://schemas.microsoft.com/office/drawing/2014/main" id="{0CAB8984-38C2-0550-80E2-BA91BBC81014}"/>
              </a:ext>
            </a:extLst>
          </p:cNvPr>
          <p:cNvSpPr/>
          <p:nvPr/>
        </p:nvSpPr>
        <p:spPr>
          <a:xfrm>
            <a:off x="1079612" y="3386904"/>
            <a:ext cx="4392488" cy="587852"/>
          </a:xfrm>
          <a:prstGeom prst="roundRect">
            <a:avLst/>
          </a:prstGeom>
          <a:gradFill rotWithShape="1">
            <a:gsLst>
              <a:gs pos="0">
                <a:srgbClr val="43B99A">
                  <a:lumMod val="110000"/>
                  <a:satMod val="105000"/>
                  <a:tint val="67000"/>
                </a:srgbClr>
              </a:gs>
              <a:gs pos="50000">
                <a:srgbClr val="43B99A">
                  <a:lumMod val="105000"/>
                  <a:satMod val="103000"/>
                  <a:tint val="73000"/>
                </a:srgbClr>
              </a:gs>
              <a:gs pos="100000">
                <a:srgbClr val="43B99A">
                  <a:lumMod val="105000"/>
                  <a:satMod val="109000"/>
                  <a:tint val="81000"/>
                </a:srgbClr>
              </a:gs>
            </a:gsLst>
            <a:lin ang="5400000" scaled="0"/>
          </a:gradFill>
          <a:ln w="6350" cap="flat" cmpd="sng" algn="ctr">
            <a:solidFill>
              <a:srgbClr val="43B99A"/>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市町村・都道府県</a:t>
            </a: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（市町村から事務委託を受けた場合）</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4" name="直線矢印コネクタ 23">
            <a:extLst>
              <a:ext uri="{FF2B5EF4-FFF2-40B4-BE49-F238E27FC236}">
                <a16:creationId xmlns:a16="http://schemas.microsoft.com/office/drawing/2014/main" id="{0487FDAA-7678-2FC3-2E28-BB97769E914E}"/>
              </a:ext>
            </a:extLst>
          </p:cNvPr>
          <p:cNvCxnSpPr>
            <a:cxnSpLocks/>
          </p:cNvCxnSpPr>
          <p:nvPr/>
        </p:nvCxnSpPr>
        <p:spPr>
          <a:xfrm>
            <a:off x="3326911" y="5028977"/>
            <a:ext cx="0" cy="1176944"/>
          </a:xfrm>
          <a:prstGeom prst="straightConnector1">
            <a:avLst/>
          </a:prstGeom>
          <a:noFill/>
          <a:ln w="76200" cap="flat" cmpd="sng" algn="ctr">
            <a:solidFill>
              <a:srgbClr val="AC353C"/>
            </a:solidFill>
            <a:prstDash val="sysDot"/>
            <a:miter lim="800000"/>
            <a:tailEnd type="triangle"/>
          </a:ln>
          <a:effectLst/>
        </p:spPr>
      </p:cxnSp>
      <p:sp>
        <p:nvSpPr>
          <p:cNvPr id="25" name="テキスト ボックス 24">
            <a:extLst>
              <a:ext uri="{FF2B5EF4-FFF2-40B4-BE49-F238E27FC236}">
                <a16:creationId xmlns:a16="http://schemas.microsoft.com/office/drawing/2014/main" id="{AE41DE63-73C8-1187-7B8B-C2888655354F}"/>
              </a:ext>
            </a:extLst>
          </p:cNvPr>
          <p:cNvSpPr txBox="1"/>
          <p:nvPr/>
        </p:nvSpPr>
        <p:spPr>
          <a:xfrm>
            <a:off x="2872313" y="5451414"/>
            <a:ext cx="92084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施工監理</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sp>
        <p:nvSpPr>
          <p:cNvPr id="26" name="テキスト ボックス 25">
            <a:extLst>
              <a:ext uri="{FF2B5EF4-FFF2-40B4-BE49-F238E27FC236}">
                <a16:creationId xmlns:a16="http://schemas.microsoft.com/office/drawing/2014/main" id="{702C7FF2-A88B-483A-607C-B064608A2D7F}"/>
              </a:ext>
            </a:extLst>
          </p:cNvPr>
          <p:cNvSpPr txBox="1"/>
          <p:nvPr/>
        </p:nvSpPr>
        <p:spPr>
          <a:xfrm>
            <a:off x="4312820" y="5451414"/>
            <a:ext cx="92084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施工監理</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sp>
        <p:nvSpPr>
          <p:cNvPr id="27" name="四角形: 角を丸くする 26">
            <a:extLst>
              <a:ext uri="{FF2B5EF4-FFF2-40B4-BE49-F238E27FC236}">
                <a16:creationId xmlns:a16="http://schemas.microsoft.com/office/drawing/2014/main" id="{B96D877E-4FE7-281E-7827-49C6EDBD681F}"/>
              </a:ext>
            </a:extLst>
          </p:cNvPr>
          <p:cNvSpPr/>
          <p:nvPr/>
        </p:nvSpPr>
        <p:spPr>
          <a:xfrm>
            <a:off x="3210090" y="4461129"/>
            <a:ext cx="1656184" cy="587854"/>
          </a:xfrm>
          <a:prstGeom prst="roundRect">
            <a:avLst/>
          </a:prstGeom>
          <a:gradFill rotWithShape="1">
            <a:gsLst>
              <a:gs pos="0">
                <a:srgbClr val="AC353C">
                  <a:satMod val="103000"/>
                  <a:lumMod val="102000"/>
                  <a:tint val="94000"/>
                </a:srgbClr>
              </a:gs>
              <a:gs pos="50000">
                <a:srgbClr val="AC353C">
                  <a:satMod val="110000"/>
                  <a:lumMod val="100000"/>
                  <a:shade val="100000"/>
                </a:srgbClr>
              </a:gs>
              <a:gs pos="100000">
                <a:srgbClr val="AC353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専門支援機能</a:t>
            </a:r>
            <a:r>
              <a:rPr kumimoji="1" lang="en-US" altLang="zh-TW"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zh-TW"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（現地支部）</a:t>
            </a:r>
            <a:endParaRPr kumimoji="1" lang="ja-JP" altLang="en-US" sz="2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9049EEEA-F3D8-F178-BA8D-8E655086254D}"/>
              </a:ext>
            </a:extLst>
          </p:cNvPr>
          <p:cNvSpPr txBox="1"/>
          <p:nvPr/>
        </p:nvSpPr>
        <p:spPr>
          <a:xfrm>
            <a:off x="1819432" y="4534415"/>
            <a:ext cx="92084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業務管理</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sp>
        <p:nvSpPr>
          <p:cNvPr id="29" name="テキスト ボックス 28">
            <a:extLst>
              <a:ext uri="{FF2B5EF4-FFF2-40B4-BE49-F238E27FC236}">
                <a16:creationId xmlns:a16="http://schemas.microsoft.com/office/drawing/2014/main" id="{31BF374F-33DE-8EC1-BDAF-FB37CFD4AB87}"/>
              </a:ext>
            </a:extLst>
          </p:cNvPr>
          <p:cNvSpPr txBox="1"/>
          <p:nvPr/>
        </p:nvSpPr>
        <p:spPr>
          <a:xfrm>
            <a:off x="180975" y="2538695"/>
            <a:ext cx="8853004" cy="830997"/>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市町村のみでは災害廃棄物処理の対応が困難な場合や、市町村から都道府県に事務委託が行われた場合に、市町村又は都道府県が補償コンや解体業者、廃棄物処理業者へ委託し、施工監理・各種調整等を専門支援機能</a:t>
            </a:r>
            <a:r>
              <a:rPr kumimoji="1" lang="en-US" altLang="ja-JP"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機関</a:t>
            </a:r>
            <a:r>
              <a:rPr kumimoji="1" lang="en-US" altLang="ja-JP"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が実施する。　　</a:t>
            </a:r>
            <a:r>
              <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災害規模のみでなく災害の種類や被災自治体の体制も考慮が必要</a:t>
            </a:r>
            <a:endPar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30" name="四角形: 角を丸くする 29">
            <a:extLst>
              <a:ext uri="{FF2B5EF4-FFF2-40B4-BE49-F238E27FC236}">
                <a16:creationId xmlns:a16="http://schemas.microsoft.com/office/drawing/2014/main" id="{133FECEB-5D1F-519F-B9FC-AA112CD34A21}"/>
              </a:ext>
            </a:extLst>
          </p:cNvPr>
          <p:cNvSpPr/>
          <p:nvPr/>
        </p:nvSpPr>
        <p:spPr>
          <a:xfrm>
            <a:off x="6527019" y="3381009"/>
            <a:ext cx="1083448"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地方環境事務所</a:t>
            </a:r>
            <a:endParaRPr kumimoji="1"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本省派遣者）</a:t>
            </a:r>
          </a:p>
        </p:txBody>
      </p:sp>
      <p:cxnSp>
        <p:nvCxnSpPr>
          <p:cNvPr id="31" name="直線矢印コネクタ 30">
            <a:extLst>
              <a:ext uri="{FF2B5EF4-FFF2-40B4-BE49-F238E27FC236}">
                <a16:creationId xmlns:a16="http://schemas.microsoft.com/office/drawing/2014/main" id="{6B367601-1E1A-8D1B-6E66-355B66A220E6}"/>
              </a:ext>
            </a:extLst>
          </p:cNvPr>
          <p:cNvCxnSpPr>
            <a:cxnSpLocks/>
          </p:cNvCxnSpPr>
          <p:nvPr/>
        </p:nvCxnSpPr>
        <p:spPr>
          <a:xfrm flipH="1">
            <a:off x="5476930" y="3695993"/>
            <a:ext cx="1008000" cy="96"/>
          </a:xfrm>
          <a:prstGeom prst="straightConnector1">
            <a:avLst/>
          </a:prstGeom>
          <a:noFill/>
          <a:ln w="12700" cap="flat" cmpd="sng" algn="ctr">
            <a:solidFill>
              <a:sysClr val="windowText" lastClr="000000"/>
            </a:solidFill>
            <a:prstDash val="solid"/>
            <a:miter lim="800000"/>
            <a:tailEnd type="triangle"/>
          </a:ln>
          <a:effectLst/>
        </p:spPr>
      </p:cxnSp>
      <p:sp>
        <p:nvSpPr>
          <p:cNvPr id="32" name="四角形: 角を丸くする 31">
            <a:extLst>
              <a:ext uri="{FF2B5EF4-FFF2-40B4-BE49-F238E27FC236}">
                <a16:creationId xmlns:a16="http://schemas.microsoft.com/office/drawing/2014/main" id="{606CB9AB-A196-7298-C072-63FC2FC2934C}"/>
              </a:ext>
            </a:extLst>
          </p:cNvPr>
          <p:cNvSpPr/>
          <p:nvPr/>
        </p:nvSpPr>
        <p:spPr>
          <a:xfrm>
            <a:off x="8141306" y="3376479"/>
            <a:ext cx="689969"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環境本省</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3" name="直線矢印コネクタ 32">
            <a:extLst>
              <a:ext uri="{FF2B5EF4-FFF2-40B4-BE49-F238E27FC236}">
                <a16:creationId xmlns:a16="http://schemas.microsoft.com/office/drawing/2014/main" id="{75AADA74-C84A-6374-B7B1-8D349FAC21F9}"/>
              </a:ext>
            </a:extLst>
          </p:cNvPr>
          <p:cNvCxnSpPr>
            <a:cxnSpLocks/>
          </p:cNvCxnSpPr>
          <p:nvPr/>
        </p:nvCxnSpPr>
        <p:spPr>
          <a:xfrm flipH="1">
            <a:off x="7598029" y="3691962"/>
            <a:ext cx="515251" cy="96"/>
          </a:xfrm>
          <a:prstGeom prst="straightConnector1">
            <a:avLst/>
          </a:prstGeom>
          <a:noFill/>
          <a:ln w="12700" cap="flat" cmpd="sng" algn="ctr">
            <a:solidFill>
              <a:sysClr val="windowText" lastClr="000000"/>
            </a:solidFill>
            <a:prstDash val="solid"/>
            <a:miter lim="800000"/>
            <a:tailEnd type="triangle"/>
          </a:ln>
          <a:effectLst/>
        </p:spPr>
      </p:cxnSp>
      <p:sp>
        <p:nvSpPr>
          <p:cNvPr id="34" name="テキスト ボックス 33">
            <a:extLst>
              <a:ext uri="{FF2B5EF4-FFF2-40B4-BE49-F238E27FC236}">
                <a16:creationId xmlns:a16="http://schemas.microsoft.com/office/drawing/2014/main" id="{5A1191BA-7C96-1F97-666F-FB7E9A76969F}"/>
              </a:ext>
            </a:extLst>
          </p:cNvPr>
          <p:cNvSpPr txBox="1"/>
          <p:nvPr/>
        </p:nvSpPr>
        <p:spPr>
          <a:xfrm>
            <a:off x="7378279" y="3460855"/>
            <a:ext cx="99679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指示</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調整</a:t>
            </a:r>
          </a:p>
        </p:txBody>
      </p:sp>
      <p:cxnSp>
        <p:nvCxnSpPr>
          <p:cNvPr id="35" name="直線矢印コネクタ 34">
            <a:extLst>
              <a:ext uri="{FF2B5EF4-FFF2-40B4-BE49-F238E27FC236}">
                <a16:creationId xmlns:a16="http://schemas.microsoft.com/office/drawing/2014/main" id="{511482CF-8ABF-DCF5-FCF9-368656D3B722}"/>
              </a:ext>
            </a:extLst>
          </p:cNvPr>
          <p:cNvCxnSpPr>
            <a:cxnSpLocks/>
          </p:cNvCxnSpPr>
          <p:nvPr/>
        </p:nvCxnSpPr>
        <p:spPr>
          <a:xfrm flipH="1">
            <a:off x="4870423" y="4751193"/>
            <a:ext cx="2988000" cy="96"/>
          </a:xfrm>
          <a:prstGeom prst="straightConnector1">
            <a:avLst/>
          </a:prstGeom>
          <a:noFill/>
          <a:ln w="12700" cap="flat" cmpd="sng" algn="ctr">
            <a:solidFill>
              <a:sysClr val="windowText" lastClr="000000"/>
            </a:solidFill>
            <a:prstDash val="solid"/>
            <a:miter lim="800000"/>
            <a:headEnd type="triangle" w="med" len="med"/>
            <a:tailEnd type="triangle" w="med" len="med"/>
          </a:ln>
          <a:effectLst/>
        </p:spPr>
      </p:cxnSp>
      <p:sp>
        <p:nvSpPr>
          <p:cNvPr id="36" name="テキスト ボックス 35">
            <a:extLst>
              <a:ext uri="{FF2B5EF4-FFF2-40B4-BE49-F238E27FC236}">
                <a16:creationId xmlns:a16="http://schemas.microsoft.com/office/drawing/2014/main" id="{E11A83F3-C0CC-2215-151D-028F52384321}"/>
              </a:ext>
            </a:extLst>
          </p:cNvPr>
          <p:cNvSpPr txBox="1"/>
          <p:nvPr/>
        </p:nvSpPr>
        <p:spPr>
          <a:xfrm>
            <a:off x="6156176" y="4773047"/>
            <a:ext cx="79363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cxnSp>
        <p:nvCxnSpPr>
          <p:cNvPr id="37" name="直線矢印コネクタ 36">
            <a:extLst>
              <a:ext uri="{FF2B5EF4-FFF2-40B4-BE49-F238E27FC236}">
                <a16:creationId xmlns:a16="http://schemas.microsoft.com/office/drawing/2014/main" id="{F66C8D9A-C92E-B029-A451-4F91AF729BE7}"/>
              </a:ext>
            </a:extLst>
          </p:cNvPr>
          <p:cNvCxnSpPr>
            <a:cxnSpLocks/>
          </p:cNvCxnSpPr>
          <p:nvPr/>
        </p:nvCxnSpPr>
        <p:spPr>
          <a:xfrm flipH="1">
            <a:off x="8345564" y="4008787"/>
            <a:ext cx="146406" cy="447124"/>
          </a:xfrm>
          <a:prstGeom prst="straightConnector1">
            <a:avLst/>
          </a:prstGeom>
          <a:noFill/>
          <a:ln w="12700" cap="flat" cmpd="sng" algn="ctr">
            <a:solidFill>
              <a:sysClr val="windowText" lastClr="000000"/>
            </a:solidFill>
            <a:prstDash val="solid"/>
            <a:miter lim="800000"/>
            <a:tailEnd type="triangle"/>
          </a:ln>
          <a:effectLst/>
        </p:spPr>
      </p:cxnSp>
      <p:sp>
        <p:nvSpPr>
          <p:cNvPr id="38" name="テキスト ボックス 37">
            <a:extLst>
              <a:ext uri="{FF2B5EF4-FFF2-40B4-BE49-F238E27FC236}">
                <a16:creationId xmlns:a16="http://schemas.microsoft.com/office/drawing/2014/main" id="{4FDD1F08-3722-2DD3-E205-2B556CBBD061}"/>
              </a:ext>
            </a:extLst>
          </p:cNvPr>
          <p:cNvSpPr txBox="1"/>
          <p:nvPr/>
        </p:nvSpPr>
        <p:spPr>
          <a:xfrm>
            <a:off x="7884368" y="4114250"/>
            <a:ext cx="97200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指揮監督等</a:t>
            </a:r>
          </a:p>
        </p:txBody>
      </p:sp>
      <p:sp>
        <p:nvSpPr>
          <p:cNvPr id="39" name="テキスト ボックス 38">
            <a:extLst>
              <a:ext uri="{FF2B5EF4-FFF2-40B4-BE49-F238E27FC236}">
                <a16:creationId xmlns:a16="http://schemas.microsoft.com/office/drawing/2014/main" id="{9F788EBE-B77B-2D83-0974-35AD95DDDE76}"/>
              </a:ext>
            </a:extLst>
          </p:cNvPr>
          <p:cNvSpPr txBox="1"/>
          <p:nvPr/>
        </p:nvSpPr>
        <p:spPr>
          <a:xfrm>
            <a:off x="5404923" y="3670452"/>
            <a:ext cx="11880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意思決定支援等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endPar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40" name="テキスト ボックス 39">
            <a:extLst>
              <a:ext uri="{FF2B5EF4-FFF2-40B4-BE49-F238E27FC236}">
                <a16:creationId xmlns:a16="http://schemas.microsoft.com/office/drawing/2014/main" id="{34400997-BF98-2BF3-8218-0F5C06A227DC}"/>
              </a:ext>
            </a:extLst>
          </p:cNvPr>
          <p:cNvSpPr txBox="1"/>
          <p:nvPr/>
        </p:nvSpPr>
        <p:spPr>
          <a:xfrm>
            <a:off x="233842" y="5280581"/>
            <a:ext cx="2078579" cy="738664"/>
          </a:xfrm>
          <a:prstGeom prst="rect">
            <a:avLst/>
          </a:prstGeom>
          <a:noFill/>
          <a:ln>
            <a:solidFill>
              <a:sysClr val="windowText" lastClr="000000"/>
            </a:solidFill>
            <a:prstDash val="dash"/>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このケースは、</a:t>
            </a:r>
            <a:endParaRPr kumimoji="1" lang="en-US" altLang="ja-JP"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 専門支援機能（機関）は</a:t>
            </a:r>
            <a:endParaRPr kumimoji="1" lang="en-US" altLang="ja-JP"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ピュア</a:t>
            </a:r>
            <a:r>
              <a:rPr kumimoji="1" lang="en-US" altLang="ja-JP"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CM</a:t>
            </a: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に相当</a:t>
            </a:r>
          </a:p>
        </p:txBody>
      </p:sp>
      <p:sp>
        <p:nvSpPr>
          <p:cNvPr id="41" name="テキスト ボックス 40">
            <a:extLst>
              <a:ext uri="{FF2B5EF4-FFF2-40B4-BE49-F238E27FC236}">
                <a16:creationId xmlns:a16="http://schemas.microsoft.com/office/drawing/2014/main" id="{45F53840-419E-F22E-4A7A-D9D282B45FF9}"/>
              </a:ext>
            </a:extLst>
          </p:cNvPr>
          <p:cNvSpPr txBox="1"/>
          <p:nvPr/>
        </p:nvSpPr>
        <p:spPr>
          <a:xfrm>
            <a:off x="3536832" y="5060437"/>
            <a:ext cx="125743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発注支援を含む</a:t>
            </a:r>
          </a:p>
        </p:txBody>
      </p:sp>
      <p:cxnSp>
        <p:nvCxnSpPr>
          <p:cNvPr id="42" name="直線矢印コネクタ 41">
            <a:extLst>
              <a:ext uri="{FF2B5EF4-FFF2-40B4-BE49-F238E27FC236}">
                <a16:creationId xmlns:a16="http://schemas.microsoft.com/office/drawing/2014/main" id="{41758FAE-82FE-E5DA-1C07-46961C186DE6}"/>
              </a:ext>
            </a:extLst>
          </p:cNvPr>
          <p:cNvCxnSpPr>
            <a:cxnSpLocks/>
          </p:cNvCxnSpPr>
          <p:nvPr/>
        </p:nvCxnSpPr>
        <p:spPr>
          <a:xfrm flipV="1">
            <a:off x="4211960" y="4009698"/>
            <a:ext cx="0" cy="468000"/>
          </a:xfrm>
          <a:prstGeom prst="straightConnector1">
            <a:avLst/>
          </a:prstGeom>
          <a:noFill/>
          <a:ln w="76200" cap="flat" cmpd="sng" algn="ctr">
            <a:solidFill>
              <a:srgbClr val="AC353C"/>
            </a:solidFill>
            <a:prstDash val="sysDot"/>
            <a:miter lim="800000"/>
            <a:tailEnd type="triangle"/>
          </a:ln>
          <a:effectLst/>
        </p:spPr>
      </p:cxnSp>
      <p:sp>
        <p:nvSpPr>
          <p:cNvPr id="43" name="テキスト ボックス 42">
            <a:extLst>
              <a:ext uri="{FF2B5EF4-FFF2-40B4-BE49-F238E27FC236}">
                <a16:creationId xmlns:a16="http://schemas.microsoft.com/office/drawing/2014/main" id="{96A94E98-31A7-D978-3491-131B93B1CFFE}"/>
              </a:ext>
            </a:extLst>
          </p:cNvPr>
          <p:cNvSpPr txBox="1"/>
          <p:nvPr/>
        </p:nvSpPr>
        <p:spPr>
          <a:xfrm>
            <a:off x="4114834" y="3968863"/>
            <a:ext cx="749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発注</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支援等</a:t>
            </a:r>
          </a:p>
        </p:txBody>
      </p:sp>
      <p:sp>
        <p:nvSpPr>
          <p:cNvPr id="44" name="四角形: 角を丸くする 43">
            <a:extLst>
              <a:ext uri="{FF2B5EF4-FFF2-40B4-BE49-F238E27FC236}">
                <a16:creationId xmlns:a16="http://schemas.microsoft.com/office/drawing/2014/main" id="{A9024D51-7AA2-2382-410D-475000F8F9A4}"/>
              </a:ext>
            </a:extLst>
          </p:cNvPr>
          <p:cNvSpPr/>
          <p:nvPr/>
        </p:nvSpPr>
        <p:spPr>
          <a:xfrm>
            <a:off x="7866805" y="4472358"/>
            <a:ext cx="1106444" cy="669727"/>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a:t>
            </a:r>
            <a:endPar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機能</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（本部）</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1AFA2ADE-1B1E-B051-345E-CDE6F08085CA}"/>
              </a:ext>
            </a:extLst>
          </p:cNvPr>
          <p:cNvSpPr txBox="1"/>
          <p:nvPr/>
        </p:nvSpPr>
        <p:spPr>
          <a:xfrm>
            <a:off x="6364423" y="5445224"/>
            <a:ext cx="2720540"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なお、複数の都道府県が大規模に被災するような災害時には、市町村又は都道府県がゼネコン等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JV</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（ゼネコン等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JV</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が補償コン、解体業者、廃棄物処理業者の施工管理・各種調整を実施）へ委託し、ゼネコン等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JV</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の進捗管理・各種調整を専門支援機能（機関）が実施する場合も想定される。</a:t>
            </a:r>
            <a:endPar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46" name="テキスト ボックス 45">
            <a:extLst>
              <a:ext uri="{FF2B5EF4-FFF2-40B4-BE49-F238E27FC236}">
                <a16:creationId xmlns:a16="http://schemas.microsoft.com/office/drawing/2014/main" id="{7B804C87-F5D7-4E1B-3064-92EAC962CE99}"/>
              </a:ext>
            </a:extLst>
          </p:cNvPr>
          <p:cNvSpPr txBox="1"/>
          <p:nvPr/>
        </p:nvSpPr>
        <p:spPr>
          <a:xfrm>
            <a:off x="5715684" y="826368"/>
            <a:ext cx="30808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年６月</a:t>
            </a:r>
            <a:r>
              <a:rPr lang="ja-JP" altLang="en-US" sz="1100">
                <a:latin typeface="Calibri" panose="020F0502020204030204"/>
                <a:ea typeface="メイリオ" panose="020B0604030504040204" pitchFamily="50" charset="-128"/>
              </a:rPr>
              <a:t>３</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災害廃棄物対策推進検討会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82452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9EC7370-007E-5638-A7B5-3801964A6ADD}"/>
              </a:ext>
            </a:extLst>
          </p:cNvPr>
          <p:cNvSpPr txBox="1">
            <a:spLocks/>
          </p:cNvSpPr>
          <p:nvPr/>
        </p:nvSpPr>
        <p:spPr bwMode="white">
          <a:xfrm>
            <a:off x="138484" y="334081"/>
            <a:ext cx="8465964" cy="587854"/>
          </a:xfrm>
          <a:prstGeom prst="rect">
            <a:avLst/>
          </a:prstGeom>
        </p:spPr>
        <p:txBody>
          <a:bodyPr lIns="252000" tIns="36000" rIns="0" bIns="0" anchor="ctr" anchorCtr="0"/>
          <a:lstStyle>
            <a:lvl1pPr algn="l" defTabSz="844012" rtl="0" eaLnBrk="1" latinLnBrk="0" hangingPunct="1">
              <a:lnSpc>
                <a:spcPct val="90000"/>
              </a:lnSpc>
              <a:spcBef>
                <a:spcPct val="0"/>
              </a:spcBef>
              <a:buNone/>
              <a:defRPr kumimoji="1" sz="2344" b="1" kern="1200">
                <a:solidFill>
                  <a:schemeClr val="bg1"/>
                </a:solidFill>
                <a:latin typeface="Meiryo UI" panose="020B0604030504040204" pitchFamily="50" charset="-128"/>
                <a:ea typeface="Meiryo UI" panose="020B0604030504040204" pitchFamily="50" charset="-128"/>
                <a:cs typeface="+mj-cs"/>
              </a:defRPr>
            </a:lvl1pPr>
          </a:lstStyle>
          <a:p>
            <a:r>
              <a:rPr lang="ja-JP" altLang="en-US" sz="2000"/>
              <a:t>専門支援機能・機関の発災時の支援③</a:t>
            </a:r>
            <a:r>
              <a:rPr lang="ja-JP" altLang="en-US" sz="1600"/>
              <a:t>（</a:t>
            </a:r>
            <a:r>
              <a:rPr lang="ja-JP" altLang="en-US" sz="1600" spc="-100"/>
              <a:t>技術支援・人的支援のマッチング・調整</a:t>
            </a:r>
            <a:r>
              <a:rPr lang="en-US" altLang="ja-JP" sz="1600"/>
              <a:t>(</a:t>
            </a:r>
            <a:r>
              <a:rPr lang="ja-JP" altLang="en-US" sz="1600"/>
              <a:t>案</a:t>
            </a:r>
            <a:r>
              <a:rPr lang="en-US" altLang="ja-JP" sz="1600"/>
              <a:t>))</a:t>
            </a:r>
            <a:endParaRPr lang="ja-JP" altLang="en-US" sz="2000"/>
          </a:p>
        </p:txBody>
      </p:sp>
      <p:sp>
        <p:nvSpPr>
          <p:cNvPr id="5" name="テキスト ボックス 4">
            <a:extLst>
              <a:ext uri="{FF2B5EF4-FFF2-40B4-BE49-F238E27FC236}">
                <a16:creationId xmlns:a16="http://schemas.microsoft.com/office/drawing/2014/main" id="{72A21F67-B8D6-61F2-746B-060EAE630715}"/>
              </a:ext>
            </a:extLst>
          </p:cNvPr>
          <p:cNvSpPr txBox="1"/>
          <p:nvPr/>
        </p:nvSpPr>
        <p:spPr>
          <a:xfrm>
            <a:off x="138485" y="254541"/>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
        <p:nvSpPr>
          <p:cNvPr id="6" name="四角形: 角を丸くする 5">
            <a:extLst>
              <a:ext uri="{FF2B5EF4-FFF2-40B4-BE49-F238E27FC236}">
                <a16:creationId xmlns:a16="http://schemas.microsoft.com/office/drawing/2014/main" id="{AF65CF61-70E8-403F-30EC-6CDBAAD75940}"/>
              </a:ext>
            </a:extLst>
          </p:cNvPr>
          <p:cNvSpPr/>
          <p:nvPr/>
        </p:nvSpPr>
        <p:spPr>
          <a:xfrm>
            <a:off x="948433" y="5662859"/>
            <a:ext cx="5347592" cy="756184"/>
          </a:xfrm>
          <a:prstGeom prst="roundRect">
            <a:avLst/>
          </a:prstGeom>
          <a:ln w="22225">
            <a:solidFill>
              <a:srgbClr val="0070C0"/>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DC6436A4-8F3B-3C1D-AE13-5F38F55E1655}"/>
              </a:ext>
            </a:extLst>
          </p:cNvPr>
          <p:cNvSpPr/>
          <p:nvPr/>
        </p:nvSpPr>
        <p:spPr>
          <a:xfrm>
            <a:off x="232444" y="1230660"/>
            <a:ext cx="8696535" cy="1490852"/>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0" rtlCol="0" anchor="ctr"/>
          <a:lstStyle/>
          <a:p>
            <a:pPr defTabSz="422041" fontAlgn="auto">
              <a:spcBef>
                <a:spcPts val="0"/>
              </a:spcBef>
              <a:spcAft>
                <a:spcPts val="0"/>
              </a:spcAft>
              <a:defRPr/>
            </a:pPr>
            <a:r>
              <a:rPr lang="en-US" altLang="ja-JP" sz="1400" b="1">
                <a:solidFill>
                  <a:prstClr val="black"/>
                </a:solidFill>
                <a:latin typeface="メイリオ" panose="020B0604030504040204" pitchFamily="50" charset="-128"/>
                <a:ea typeface="メイリオ" panose="020B0604030504040204" pitchFamily="50" charset="-128"/>
              </a:rPr>
              <a:t>【</a:t>
            </a:r>
            <a:r>
              <a:rPr lang="ja-JP" altLang="en-US" sz="1400" b="1">
                <a:solidFill>
                  <a:prstClr val="black"/>
                </a:solidFill>
                <a:latin typeface="メイリオ" panose="020B0604030504040204" pitchFamily="50" charset="-128"/>
                <a:ea typeface="メイリオ" panose="020B0604030504040204" pitchFamily="50" charset="-128"/>
              </a:rPr>
              <a:t>被災が都道府県･市町村を跨ぐ広範囲な巨大地震・集中豪雨における人的･技術支援調整</a:t>
            </a:r>
            <a:r>
              <a:rPr lang="en-US" altLang="ja-JP" sz="1400" b="1">
                <a:solidFill>
                  <a:prstClr val="black"/>
                </a:solidFill>
                <a:latin typeface="メイリオ" panose="020B0604030504040204" pitchFamily="50" charset="-128"/>
                <a:ea typeface="メイリオ" panose="020B0604030504040204" pitchFamily="50" charset="-128"/>
              </a:rPr>
              <a:t>】</a:t>
            </a:r>
          </a:p>
          <a:p>
            <a:pPr marL="385445" indent="-285750" defTabSz="422041" fontAlgn="auto">
              <a:spcBef>
                <a:spcPts val="0"/>
              </a:spcBef>
              <a:spcAft>
                <a:spcPts val="0"/>
              </a:spcAft>
              <a:buFont typeface="Wingdings" panose="05000000000000000000" pitchFamily="2" charset="2"/>
              <a:buChar char="n"/>
              <a:defRPr/>
            </a:pPr>
            <a:r>
              <a:rPr lang="ja-JP" altLang="en-US" sz="1400">
                <a:solidFill>
                  <a:prstClr val="black"/>
                </a:solidFill>
                <a:latin typeface="メイリオ" panose="020B0604030504040204" pitchFamily="50" charset="-128"/>
                <a:ea typeface="メイリオ" panose="020B0604030504040204" pitchFamily="50" charset="-128"/>
              </a:rPr>
              <a:t>全国各地の被災自治体（市町村･都道府県）から公費解体・災害廃棄物処理の各種業務に関する</a:t>
            </a:r>
            <a:r>
              <a:rPr lang="ja-JP" altLang="en-US" sz="1400">
                <a:solidFill>
                  <a:srgbClr val="FF0000"/>
                </a:solidFill>
                <a:latin typeface="メイリオ" panose="020B0604030504040204" pitchFamily="50" charset="-128"/>
                <a:ea typeface="メイリオ" panose="020B0604030504040204" pitchFamily="50" charset="-128"/>
              </a:rPr>
              <a:t>人的・技術支援ニーズが集中し、</a:t>
            </a:r>
            <a:r>
              <a:rPr lang="en-US" altLang="ja-JP" sz="1400" err="1">
                <a:solidFill>
                  <a:schemeClr val="tx1"/>
                </a:solidFill>
                <a:latin typeface="メイリオ" panose="020B0604030504040204" pitchFamily="50" charset="-128"/>
                <a:ea typeface="メイリオ" panose="020B0604030504040204" pitchFamily="50" charset="-128"/>
              </a:rPr>
              <a:t>D.Waste</a:t>
            </a:r>
            <a:r>
              <a:rPr lang="en-US" altLang="ja-JP" sz="1400">
                <a:solidFill>
                  <a:schemeClr val="tx1"/>
                </a:solidFill>
                <a:latin typeface="メイリオ" panose="020B0604030504040204" pitchFamily="50" charset="-128"/>
                <a:ea typeface="メイリオ" panose="020B0604030504040204" pitchFamily="50" charset="-128"/>
              </a:rPr>
              <a:t>-Net</a:t>
            </a:r>
            <a:r>
              <a:rPr lang="ja-JP" altLang="en-US" sz="1400">
                <a:solidFill>
                  <a:schemeClr val="tx1"/>
                </a:solidFill>
                <a:latin typeface="メイリオ" panose="020B0604030504040204" pitchFamily="50" charset="-128"/>
                <a:ea typeface="メイリオ" panose="020B0604030504040204" pitchFamily="50" charset="-128"/>
              </a:rPr>
              <a:t>及び人材バンク支援員との調整や受援側（被災自治体）のニーズ把握やマッチング・派遣調整に多くの時間</a:t>
            </a:r>
            <a:r>
              <a:rPr lang="ja-JP" altLang="en-US" sz="1400">
                <a:solidFill>
                  <a:prstClr val="black"/>
                </a:solidFill>
                <a:latin typeface="メイリオ" panose="020B0604030504040204" pitchFamily="50" charset="-128"/>
                <a:ea typeface="メイリオ" panose="020B0604030504040204" pitchFamily="50" charset="-128"/>
              </a:rPr>
              <a:t>を要し、早期支援に関する支障が懸念される。</a:t>
            </a:r>
            <a:endParaRPr lang="en-US" altLang="ja-JP" sz="1400">
              <a:solidFill>
                <a:prstClr val="black"/>
              </a:solidFill>
              <a:latin typeface="メイリオ" panose="020B0604030504040204" pitchFamily="50" charset="-128"/>
              <a:ea typeface="メイリオ" panose="020B0604030504040204" pitchFamily="50" charset="-128"/>
            </a:endParaRPr>
          </a:p>
          <a:p>
            <a:pPr marL="385445" indent="-285750" defTabSz="422041" fontAlgn="auto">
              <a:spcBef>
                <a:spcPts val="0"/>
              </a:spcBef>
              <a:spcAft>
                <a:spcPts val="0"/>
              </a:spcAft>
              <a:buFont typeface="Wingdings" panose="05000000000000000000" pitchFamily="2" charset="2"/>
              <a:buChar char="n"/>
              <a:defRPr/>
            </a:pPr>
            <a:r>
              <a:rPr lang="ja-JP" altLang="en-US" sz="1400">
                <a:solidFill>
                  <a:prstClr val="black"/>
                </a:solidFill>
                <a:latin typeface="メイリオ" panose="020B0604030504040204" pitchFamily="50" charset="-128"/>
                <a:ea typeface="メイリオ" panose="020B0604030504040204" pitchFamily="50" charset="-128"/>
              </a:rPr>
              <a:t>これら多岐にわたる調整を横断的に支援する専門機能（機関）を設けることで、</a:t>
            </a:r>
            <a:r>
              <a:rPr lang="ja-JP" altLang="en-US" sz="1400">
                <a:solidFill>
                  <a:srgbClr val="FF0000"/>
                </a:solidFill>
                <a:latin typeface="メイリオ" panose="020B0604030504040204" pitchFamily="50" charset="-128"/>
                <a:ea typeface="メイリオ" panose="020B0604030504040204" pitchFamily="50" charset="-128"/>
              </a:rPr>
              <a:t>被災自治体への人的・技術支援の円滑・迅速なマッチング・派遣を促進</a:t>
            </a:r>
            <a:r>
              <a:rPr lang="ja-JP" altLang="en-US" sz="1400">
                <a:solidFill>
                  <a:prstClr val="black"/>
                </a:solidFill>
                <a:latin typeface="メイリオ" panose="020B0604030504040204" pitchFamily="50" charset="-128"/>
                <a:ea typeface="メイリオ" panose="020B0604030504040204" pitchFamily="50" charset="-128"/>
              </a:rPr>
              <a:t>。</a:t>
            </a:r>
          </a:p>
        </p:txBody>
      </p:sp>
      <p:sp>
        <p:nvSpPr>
          <p:cNvPr id="8" name="四角形: 角を丸くする 7">
            <a:extLst>
              <a:ext uri="{FF2B5EF4-FFF2-40B4-BE49-F238E27FC236}">
                <a16:creationId xmlns:a16="http://schemas.microsoft.com/office/drawing/2014/main" id="{0F384A8F-553E-334D-4089-B0E11FC9BB17}"/>
              </a:ext>
            </a:extLst>
          </p:cNvPr>
          <p:cNvSpPr/>
          <p:nvPr/>
        </p:nvSpPr>
        <p:spPr>
          <a:xfrm>
            <a:off x="1634268" y="4334914"/>
            <a:ext cx="3259299" cy="587854"/>
          </a:xfrm>
          <a:prstGeom prst="roundRect">
            <a:avLst/>
          </a:prstGeom>
          <a:gradFill rotWithShape="1">
            <a:gsLst>
              <a:gs pos="0">
                <a:srgbClr val="AC353C">
                  <a:satMod val="103000"/>
                  <a:lumMod val="102000"/>
                  <a:tint val="94000"/>
                </a:srgbClr>
              </a:gs>
              <a:gs pos="50000">
                <a:srgbClr val="AC353C">
                  <a:satMod val="110000"/>
                  <a:lumMod val="100000"/>
                  <a:shade val="100000"/>
                </a:srgbClr>
              </a:gs>
              <a:gs pos="100000">
                <a:srgbClr val="AC353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400" b="1" kern="0">
                <a:solidFill>
                  <a:prstClr val="white"/>
                </a:solidFill>
                <a:latin typeface="Meiryo UI" panose="020B0604030504040204" pitchFamily="50" charset="-128"/>
                <a:ea typeface="Meiryo UI" panose="020B0604030504040204" pitchFamily="50" charset="-128"/>
              </a:rPr>
              <a:t>専門支援機能</a:t>
            </a:r>
            <a:r>
              <a:rPr kumimoji="1" lang="en-US" altLang="ja-JP" sz="2400" b="1" kern="0">
                <a:solidFill>
                  <a:prstClr val="white"/>
                </a:solidFill>
                <a:latin typeface="Meiryo UI" panose="020B0604030504040204" pitchFamily="50" charset="-128"/>
                <a:ea typeface="Meiryo UI" panose="020B0604030504040204" pitchFamily="50" charset="-128"/>
              </a:rPr>
              <a:t>(</a:t>
            </a:r>
            <a:r>
              <a:rPr kumimoji="1" lang="ja-JP" altLang="en-US" sz="2400" b="1" kern="0">
                <a:solidFill>
                  <a:prstClr val="white"/>
                </a:solidFill>
                <a:latin typeface="Meiryo UI" panose="020B0604030504040204" pitchFamily="50" charset="-128"/>
                <a:ea typeface="Meiryo UI" panose="020B0604030504040204" pitchFamily="50" charset="-128"/>
              </a:rPr>
              <a:t>機関</a:t>
            </a:r>
            <a:r>
              <a:rPr kumimoji="1" lang="en-US" altLang="ja-JP" sz="2400" b="1" kern="0">
                <a:solidFill>
                  <a:prstClr val="white"/>
                </a:solidFill>
                <a:latin typeface="Meiryo UI" panose="020B0604030504040204" pitchFamily="50" charset="-128"/>
                <a:ea typeface="Meiryo UI" panose="020B0604030504040204" pitchFamily="50" charset="-128"/>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1" kern="0">
                <a:solidFill>
                  <a:prstClr val="white"/>
                </a:solidFill>
                <a:latin typeface="Meiryo UI" panose="020B0604030504040204" pitchFamily="50" charset="-128"/>
                <a:ea typeface="Meiryo UI" panose="020B0604030504040204" pitchFamily="50" charset="-128"/>
              </a:rPr>
              <a:t>現地</a:t>
            </a:r>
            <a:r>
              <a:rPr kumimoji="1"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支部）</a:t>
            </a:r>
          </a:p>
        </p:txBody>
      </p:sp>
      <p:cxnSp>
        <p:nvCxnSpPr>
          <p:cNvPr id="9" name="直線矢印コネクタ 8">
            <a:extLst>
              <a:ext uri="{FF2B5EF4-FFF2-40B4-BE49-F238E27FC236}">
                <a16:creationId xmlns:a16="http://schemas.microsoft.com/office/drawing/2014/main" id="{9FA888A3-5AA0-7AD4-0806-6EF7F733D889}"/>
              </a:ext>
            </a:extLst>
          </p:cNvPr>
          <p:cNvCxnSpPr>
            <a:cxnSpLocks/>
          </p:cNvCxnSpPr>
          <p:nvPr/>
        </p:nvCxnSpPr>
        <p:spPr>
          <a:xfrm flipV="1">
            <a:off x="3041650" y="5063921"/>
            <a:ext cx="0" cy="468000"/>
          </a:xfrm>
          <a:prstGeom prst="straightConnector1">
            <a:avLst/>
          </a:prstGeom>
          <a:noFill/>
          <a:ln w="76200" cap="flat" cmpd="sng" algn="ctr">
            <a:solidFill>
              <a:srgbClr val="AC353C"/>
            </a:solidFill>
            <a:prstDash val="sysDot"/>
            <a:miter lim="800000"/>
            <a:tailEnd type="triangle"/>
          </a:ln>
          <a:effectLst/>
        </p:spPr>
      </p:cxnSp>
      <p:sp>
        <p:nvSpPr>
          <p:cNvPr id="10" name="テキスト ボックス 9">
            <a:extLst>
              <a:ext uri="{FF2B5EF4-FFF2-40B4-BE49-F238E27FC236}">
                <a16:creationId xmlns:a16="http://schemas.microsoft.com/office/drawing/2014/main" id="{E689549B-F269-7DBB-A24E-D5A2ED76431D}"/>
              </a:ext>
            </a:extLst>
          </p:cNvPr>
          <p:cNvSpPr txBox="1"/>
          <p:nvPr/>
        </p:nvSpPr>
        <p:spPr>
          <a:xfrm>
            <a:off x="3337101" y="3590066"/>
            <a:ext cx="1429568" cy="646331"/>
          </a:xfrm>
          <a:prstGeom prst="rect">
            <a:avLst/>
          </a:prstGeom>
          <a:noFill/>
        </p:spPr>
        <p:txBody>
          <a:bodyPr wrap="square" rtlCol="0">
            <a:spAutoFit/>
          </a:bodyPr>
          <a:lstStyle/>
          <a:p>
            <a:pP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資機材や人材等の数や時期、場所等のニーズ確認</a:t>
            </a:r>
            <a:endParaRPr kumimoji="1" lang="en-US" altLang="ja-JP" sz="1200">
              <a:solidFill>
                <a:prstClr val="black"/>
              </a:solidFill>
              <a:latin typeface="Arial" pitchFamily="34" charset="0"/>
              <a:ea typeface="ＭＳ Ｐゴシック" pitchFamily="50" charset="-128"/>
            </a:endParaRPr>
          </a:p>
        </p:txBody>
      </p:sp>
      <p:sp>
        <p:nvSpPr>
          <p:cNvPr id="11" name="四角形: 角を丸くする 10">
            <a:extLst>
              <a:ext uri="{FF2B5EF4-FFF2-40B4-BE49-F238E27FC236}">
                <a16:creationId xmlns:a16="http://schemas.microsoft.com/office/drawing/2014/main" id="{55CA887F-61F0-73F1-9ECA-A94BE2A96A62}"/>
              </a:ext>
            </a:extLst>
          </p:cNvPr>
          <p:cNvSpPr/>
          <p:nvPr/>
        </p:nvSpPr>
        <p:spPr>
          <a:xfrm>
            <a:off x="5926223" y="2931107"/>
            <a:ext cx="1083448"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地方環境事務所</a:t>
            </a:r>
            <a:endParaRPr kumimoji="1"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本省派遣者）</a:t>
            </a:r>
          </a:p>
        </p:txBody>
      </p:sp>
      <p:sp>
        <p:nvSpPr>
          <p:cNvPr id="12" name="四角形: 角を丸くする 11">
            <a:extLst>
              <a:ext uri="{FF2B5EF4-FFF2-40B4-BE49-F238E27FC236}">
                <a16:creationId xmlns:a16="http://schemas.microsoft.com/office/drawing/2014/main" id="{9F112D3F-DF40-4B2C-13EE-487C78E41672}"/>
              </a:ext>
            </a:extLst>
          </p:cNvPr>
          <p:cNvSpPr/>
          <p:nvPr/>
        </p:nvSpPr>
        <p:spPr>
          <a:xfrm>
            <a:off x="7715124" y="2905707"/>
            <a:ext cx="689969"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環境本省</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 name="直線矢印コネクタ 12">
            <a:extLst>
              <a:ext uri="{FF2B5EF4-FFF2-40B4-BE49-F238E27FC236}">
                <a16:creationId xmlns:a16="http://schemas.microsoft.com/office/drawing/2014/main" id="{9D73679F-57B2-65BC-2F00-91D469FDA5F5}"/>
              </a:ext>
            </a:extLst>
          </p:cNvPr>
          <p:cNvCxnSpPr>
            <a:cxnSpLocks/>
          </p:cNvCxnSpPr>
          <p:nvPr/>
        </p:nvCxnSpPr>
        <p:spPr>
          <a:xfrm flipH="1">
            <a:off x="7098833" y="3242060"/>
            <a:ext cx="515251" cy="96"/>
          </a:xfrm>
          <a:prstGeom prst="straightConnector1">
            <a:avLst/>
          </a:prstGeom>
          <a:noFill/>
          <a:ln w="12700" cap="flat" cmpd="sng" algn="ctr">
            <a:solidFill>
              <a:sysClr val="windowText" lastClr="000000"/>
            </a:solidFill>
            <a:prstDash val="solid"/>
            <a:miter lim="800000"/>
            <a:tailEnd type="triangle"/>
          </a:ln>
          <a:effectLst/>
        </p:spPr>
      </p:cxnSp>
      <p:sp>
        <p:nvSpPr>
          <p:cNvPr id="14" name="テキスト ボックス 13">
            <a:extLst>
              <a:ext uri="{FF2B5EF4-FFF2-40B4-BE49-F238E27FC236}">
                <a16:creationId xmlns:a16="http://schemas.microsoft.com/office/drawing/2014/main" id="{7433271C-90AA-C6DE-F9E2-05DEED40F9BE}"/>
              </a:ext>
            </a:extLst>
          </p:cNvPr>
          <p:cNvSpPr txBox="1"/>
          <p:nvPr/>
        </p:nvSpPr>
        <p:spPr>
          <a:xfrm>
            <a:off x="6879083" y="2990171"/>
            <a:ext cx="996792" cy="461665"/>
          </a:xfrm>
          <a:prstGeom prst="rect">
            <a:avLst/>
          </a:prstGeom>
          <a:noFill/>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指示</a:t>
            </a:r>
            <a:endParaRPr kumimoji="1" lang="en-US" altLang="ja-JP" sz="1200">
              <a:solidFill>
                <a:prstClr val="black"/>
              </a:solidFill>
              <a:latin typeface="Arial" pitchFamily="34" charset="0"/>
              <a:ea typeface="ＭＳ Ｐゴシック" pitchFamily="50" charset="-128"/>
            </a:endParaRPr>
          </a:p>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調整</a:t>
            </a:r>
          </a:p>
        </p:txBody>
      </p:sp>
      <p:cxnSp>
        <p:nvCxnSpPr>
          <p:cNvPr id="15" name="直線矢印コネクタ 14">
            <a:extLst>
              <a:ext uri="{FF2B5EF4-FFF2-40B4-BE49-F238E27FC236}">
                <a16:creationId xmlns:a16="http://schemas.microsoft.com/office/drawing/2014/main" id="{69F86DE9-AD56-B0F1-32A7-BCEFD8692804}"/>
              </a:ext>
            </a:extLst>
          </p:cNvPr>
          <p:cNvCxnSpPr>
            <a:cxnSpLocks/>
          </p:cNvCxnSpPr>
          <p:nvPr/>
        </p:nvCxnSpPr>
        <p:spPr>
          <a:xfrm flipH="1">
            <a:off x="4838700" y="3558059"/>
            <a:ext cx="1039761" cy="759941"/>
          </a:xfrm>
          <a:prstGeom prst="straightConnector1">
            <a:avLst/>
          </a:prstGeom>
          <a:noFill/>
          <a:ln w="12700" cap="flat" cmpd="sng" algn="ctr">
            <a:solidFill>
              <a:sysClr val="windowText" lastClr="000000"/>
            </a:solidFill>
            <a:prstDash val="solid"/>
            <a:miter lim="800000"/>
            <a:tailEnd type="triangle"/>
          </a:ln>
          <a:effectLst/>
        </p:spPr>
      </p:cxnSp>
      <p:sp>
        <p:nvSpPr>
          <p:cNvPr id="16" name="テキスト ボックス 15">
            <a:extLst>
              <a:ext uri="{FF2B5EF4-FFF2-40B4-BE49-F238E27FC236}">
                <a16:creationId xmlns:a16="http://schemas.microsoft.com/office/drawing/2014/main" id="{15DD2057-CA95-A78D-B6E4-AE38BD8035A6}"/>
              </a:ext>
            </a:extLst>
          </p:cNvPr>
          <p:cNvSpPr txBox="1"/>
          <p:nvPr/>
        </p:nvSpPr>
        <p:spPr>
          <a:xfrm>
            <a:off x="4690685" y="3571811"/>
            <a:ext cx="972000" cy="461665"/>
          </a:xfrm>
          <a:prstGeom prst="rect">
            <a:avLst/>
          </a:prstGeom>
          <a:noFill/>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指揮</a:t>
            </a:r>
            <a:endParaRPr kumimoji="1" lang="en-US" altLang="ja-JP" sz="1200">
              <a:solidFill>
                <a:prstClr val="black"/>
              </a:solidFill>
              <a:latin typeface="Arial" pitchFamily="34" charset="0"/>
              <a:ea typeface="ＭＳ Ｐゴシック" pitchFamily="50" charset="-128"/>
            </a:endParaRPr>
          </a:p>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監督等</a:t>
            </a:r>
            <a:endParaRPr kumimoji="1" lang="en-US" altLang="ja-JP" sz="1200">
              <a:solidFill>
                <a:prstClr val="black"/>
              </a:solidFill>
              <a:latin typeface="Arial" pitchFamily="34" charset="0"/>
              <a:ea typeface="ＭＳ Ｐゴシック" pitchFamily="50" charset="-128"/>
            </a:endParaRPr>
          </a:p>
        </p:txBody>
      </p:sp>
      <p:cxnSp>
        <p:nvCxnSpPr>
          <p:cNvPr id="17" name="直線矢印コネクタ 16">
            <a:extLst>
              <a:ext uri="{FF2B5EF4-FFF2-40B4-BE49-F238E27FC236}">
                <a16:creationId xmlns:a16="http://schemas.microsoft.com/office/drawing/2014/main" id="{2E461C1A-BCA9-4CCC-ED61-F0F2F260B0D8}"/>
              </a:ext>
            </a:extLst>
          </p:cNvPr>
          <p:cNvCxnSpPr>
            <a:cxnSpLocks/>
            <a:stCxn id="24" idx="1"/>
            <a:endCxn id="8" idx="3"/>
          </p:cNvCxnSpPr>
          <p:nvPr/>
        </p:nvCxnSpPr>
        <p:spPr>
          <a:xfrm flipH="1">
            <a:off x="4893567" y="4628841"/>
            <a:ext cx="1449195" cy="0"/>
          </a:xfrm>
          <a:prstGeom prst="straightConnector1">
            <a:avLst/>
          </a:prstGeom>
          <a:noFill/>
          <a:ln w="12700" cap="flat" cmpd="sng" algn="ctr">
            <a:solidFill>
              <a:sysClr val="windowText" lastClr="000000"/>
            </a:solidFill>
            <a:prstDash val="solid"/>
            <a:miter lim="800000"/>
            <a:headEnd type="triangle" w="med" len="med"/>
            <a:tailEnd type="triangle" w="med" len="med"/>
          </a:ln>
          <a:effectLst/>
        </p:spPr>
      </p:cxnSp>
      <p:sp>
        <p:nvSpPr>
          <p:cNvPr id="18" name="テキスト ボックス 17">
            <a:extLst>
              <a:ext uri="{FF2B5EF4-FFF2-40B4-BE49-F238E27FC236}">
                <a16:creationId xmlns:a16="http://schemas.microsoft.com/office/drawing/2014/main" id="{B1E144FF-FDA2-5699-AC5B-195B4E120717}"/>
              </a:ext>
            </a:extLst>
          </p:cNvPr>
          <p:cNvSpPr txBox="1"/>
          <p:nvPr/>
        </p:nvSpPr>
        <p:spPr>
          <a:xfrm>
            <a:off x="5296657" y="4628841"/>
            <a:ext cx="793636" cy="276999"/>
          </a:xfrm>
          <a:prstGeom prst="rect">
            <a:avLst/>
          </a:prstGeom>
          <a:noFill/>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各種調整</a:t>
            </a:r>
          </a:p>
        </p:txBody>
      </p:sp>
      <p:cxnSp>
        <p:nvCxnSpPr>
          <p:cNvPr id="19" name="直線矢印コネクタ 18">
            <a:extLst>
              <a:ext uri="{FF2B5EF4-FFF2-40B4-BE49-F238E27FC236}">
                <a16:creationId xmlns:a16="http://schemas.microsoft.com/office/drawing/2014/main" id="{47E38E7C-2A44-6F48-D545-29FB375BC10E}"/>
              </a:ext>
            </a:extLst>
          </p:cNvPr>
          <p:cNvCxnSpPr>
            <a:cxnSpLocks/>
            <a:endCxn id="24" idx="0"/>
          </p:cNvCxnSpPr>
          <p:nvPr/>
        </p:nvCxnSpPr>
        <p:spPr>
          <a:xfrm flipH="1">
            <a:off x="7166763" y="3647418"/>
            <a:ext cx="656437" cy="677001"/>
          </a:xfrm>
          <a:prstGeom prst="straightConnector1">
            <a:avLst/>
          </a:prstGeom>
          <a:noFill/>
          <a:ln w="12700" cap="flat" cmpd="sng" algn="ctr">
            <a:solidFill>
              <a:sysClr val="windowText" lastClr="000000"/>
            </a:solidFill>
            <a:prstDash val="solid"/>
            <a:miter lim="800000"/>
            <a:tailEnd type="triangle"/>
          </a:ln>
          <a:effectLst/>
        </p:spPr>
      </p:cxnSp>
      <p:sp>
        <p:nvSpPr>
          <p:cNvPr id="20" name="テキスト ボックス 19">
            <a:extLst>
              <a:ext uri="{FF2B5EF4-FFF2-40B4-BE49-F238E27FC236}">
                <a16:creationId xmlns:a16="http://schemas.microsoft.com/office/drawing/2014/main" id="{DB556AA3-6A01-240E-F7AD-BD6D93287773}"/>
              </a:ext>
            </a:extLst>
          </p:cNvPr>
          <p:cNvSpPr txBox="1"/>
          <p:nvPr/>
        </p:nvSpPr>
        <p:spPr>
          <a:xfrm>
            <a:off x="7258468" y="3840744"/>
            <a:ext cx="972000" cy="461665"/>
          </a:xfrm>
          <a:prstGeom prst="rect">
            <a:avLst/>
          </a:prstGeom>
          <a:noFill/>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指揮</a:t>
            </a:r>
            <a:endParaRPr kumimoji="1" lang="en-US" altLang="ja-JP" sz="1200">
              <a:solidFill>
                <a:prstClr val="black"/>
              </a:solidFill>
              <a:latin typeface="Arial" pitchFamily="34" charset="0"/>
              <a:ea typeface="ＭＳ Ｐゴシック" pitchFamily="50" charset="-128"/>
            </a:endParaRPr>
          </a:p>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監督等</a:t>
            </a:r>
          </a:p>
        </p:txBody>
      </p:sp>
      <p:sp>
        <p:nvSpPr>
          <p:cNvPr id="21" name="テキスト ボックス 20">
            <a:extLst>
              <a:ext uri="{FF2B5EF4-FFF2-40B4-BE49-F238E27FC236}">
                <a16:creationId xmlns:a16="http://schemas.microsoft.com/office/drawing/2014/main" id="{1266BC9A-B024-1538-3E20-CC572A1DB57F}"/>
              </a:ext>
            </a:extLst>
          </p:cNvPr>
          <p:cNvSpPr txBox="1"/>
          <p:nvPr/>
        </p:nvSpPr>
        <p:spPr>
          <a:xfrm>
            <a:off x="4880940" y="2971764"/>
            <a:ext cx="996792" cy="276999"/>
          </a:xfrm>
          <a:prstGeom prst="rect">
            <a:avLst/>
          </a:prstGeom>
          <a:noFill/>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技術的助言</a:t>
            </a:r>
          </a:p>
        </p:txBody>
      </p:sp>
      <p:cxnSp>
        <p:nvCxnSpPr>
          <p:cNvPr id="22" name="直線矢印コネクタ 21">
            <a:extLst>
              <a:ext uri="{FF2B5EF4-FFF2-40B4-BE49-F238E27FC236}">
                <a16:creationId xmlns:a16="http://schemas.microsoft.com/office/drawing/2014/main" id="{177E6EBF-1A42-16B7-15BB-86C18C489533}"/>
              </a:ext>
            </a:extLst>
          </p:cNvPr>
          <p:cNvCxnSpPr>
            <a:cxnSpLocks/>
          </p:cNvCxnSpPr>
          <p:nvPr/>
        </p:nvCxnSpPr>
        <p:spPr>
          <a:xfrm flipH="1">
            <a:off x="4839175" y="3212051"/>
            <a:ext cx="1008000" cy="96"/>
          </a:xfrm>
          <a:prstGeom prst="straightConnector1">
            <a:avLst/>
          </a:prstGeom>
          <a:noFill/>
          <a:ln w="12700" cap="flat" cmpd="sng" algn="ctr">
            <a:solidFill>
              <a:sysClr val="windowText" lastClr="000000"/>
            </a:solidFill>
            <a:prstDash val="solid"/>
            <a:miter lim="800000"/>
            <a:tailEnd type="triangle"/>
          </a:ln>
          <a:effectLst/>
        </p:spPr>
      </p:cxnSp>
      <p:sp>
        <p:nvSpPr>
          <p:cNvPr id="23" name="テキスト ボックス 22">
            <a:extLst>
              <a:ext uri="{FF2B5EF4-FFF2-40B4-BE49-F238E27FC236}">
                <a16:creationId xmlns:a16="http://schemas.microsoft.com/office/drawing/2014/main" id="{0DBEB6F9-CDE8-A9F7-EF0B-D298651B13F9}"/>
              </a:ext>
            </a:extLst>
          </p:cNvPr>
          <p:cNvSpPr txBox="1"/>
          <p:nvPr/>
        </p:nvSpPr>
        <p:spPr>
          <a:xfrm>
            <a:off x="4767168" y="3186510"/>
            <a:ext cx="1188000" cy="400110"/>
          </a:xfrm>
          <a:prstGeom prst="rect">
            <a:avLst/>
          </a:prstGeom>
          <a:noFill/>
        </p:spPr>
        <p:txBody>
          <a:bodyPr wrap="square" rtlCol="0">
            <a:spAutoFit/>
          </a:bodyPr>
          <a:lstStyle/>
          <a:p>
            <a:pPr algn="ctr" defTabSz="914400" fontAlgn="base">
              <a:spcBef>
                <a:spcPct val="0"/>
              </a:spcBef>
              <a:spcAft>
                <a:spcPct val="0"/>
              </a:spcAft>
            </a:pPr>
            <a:r>
              <a:rPr kumimoji="1" lang="en-US" altLang="ja-JP" sz="1000">
                <a:solidFill>
                  <a:prstClr val="black"/>
                </a:solidFill>
                <a:latin typeface="Arial" pitchFamily="34" charset="0"/>
                <a:ea typeface="ＭＳ Ｐゴシック" pitchFamily="50" charset="-128"/>
              </a:rPr>
              <a:t>(</a:t>
            </a:r>
            <a:r>
              <a:rPr kumimoji="1" lang="ja-JP" altLang="en-US" sz="1000">
                <a:solidFill>
                  <a:prstClr val="black"/>
                </a:solidFill>
                <a:latin typeface="Arial" pitchFamily="34" charset="0"/>
                <a:ea typeface="ＭＳ Ｐゴシック" pitchFamily="50" charset="-128"/>
              </a:rPr>
              <a:t>意思決定支援等</a:t>
            </a:r>
            <a:r>
              <a:rPr kumimoji="1" lang="en-US" altLang="ja-JP" sz="1000">
                <a:solidFill>
                  <a:prstClr val="black"/>
                </a:solidFill>
                <a:latin typeface="Arial" pitchFamily="34" charset="0"/>
                <a:ea typeface="ＭＳ Ｐゴシック" pitchFamily="50" charset="-128"/>
              </a:rPr>
              <a:t>)</a:t>
            </a:r>
            <a:endParaRPr kumimoji="1" lang="ja-JP" altLang="en-US" sz="1000">
              <a:solidFill>
                <a:prstClr val="black"/>
              </a:solidFill>
              <a:latin typeface="Arial" pitchFamily="34" charset="0"/>
              <a:ea typeface="ＭＳ Ｐゴシック" pitchFamily="50" charset="-128"/>
            </a:endParaRPr>
          </a:p>
        </p:txBody>
      </p:sp>
      <p:sp>
        <p:nvSpPr>
          <p:cNvPr id="24" name="四角形: 角を丸くする 23">
            <a:extLst>
              <a:ext uri="{FF2B5EF4-FFF2-40B4-BE49-F238E27FC236}">
                <a16:creationId xmlns:a16="http://schemas.microsoft.com/office/drawing/2014/main" id="{F3406CBC-0D7B-5BA5-0225-A26A044718B2}"/>
              </a:ext>
            </a:extLst>
          </p:cNvPr>
          <p:cNvSpPr/>
          <p:nvPr/>
        </p:nvSpPr>
        <p:spPr>
          <a:xfrm>
            <a:off x="6342762" y="4324419"/>
            <a:ext cx="1648002" cy="608843"/>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kumimoji="1" lang="ja-JP" altLang="en-US" sz="1600" b="1">
                <a:solidFill>
                  <a:schemeClr val="bg1"/>
                </a:solidFill>
                <a:latin typeface="Meiryo UI" panose="020B0604030504040204" pitchFamily="50" charset="-128"/>
                <a:ea typeface="Meiryo UI" panose="020B0604030504040204" pitchFamily="50" charset="-128"/>
              </a:rPr>
              <a:t>専門支援</a:t>
            </a:r>
            <a:endParaRPr kumimoji="1" lang="en-US" altLang="ja-JP" sz="1600" b="1">
              <a:solidFill>
                <a:schemeClr val="bg1"/>
              </a:solidFill>
              <a:latin typeface="Meiryo UI" panose="020B0604030504040204" pitchFamily="50" charset="-128"/>
              <a:ea typeface="Meiryo UI" panose="020B0604030504040204" pitchFamily="50" charset="-128"/>
            </a:endParaRPr>
          </a:p>
          <a:p>
            <a:pPr algn="ctr"/>
            <a:r>
              <a:rPr kumimoji="1" lang="ja-JP" altLang="en-US" sz="1600" b="1">
                <a:solidFill>
                  <a:schemeClr val="bg1"/>
                </a:solidFill>
                <a:latin typeface="Meiryo UI" panose="020B0604030504040204" pitchFamily="50" charset="-128"/>
                <a:ea typeface="Meiryo UI" panose="020B0604030504040204" pitchFamily="50" charset="-128"/>
              </a:rPr>
              <a:t>機能</a:t>
            </a:r>
            <a:r>
              <a:rPr kumimoji="1" lang="en-US" altLang="ja-JP" sz="1600" b="1">
                <a:solidFill>
                  <a:schemeClr val="bg1"/>
                </a:solidFill>
                <a:latin typeface="Meiryo UI" panose="020B0604030504040204" pitchFamily="50" charset="-128"/>
                <a:ea typeface="Meiryo UI" panose="020B0604030504040204" pitchFamily="50" charset="-128"/>
              </a:rPr>
              <a:t>(</a:t>
            </a:r>
            <a:r>
              <a:rPr kumimoji="1" lang="ja-JP" altLang="en-US" sz="1600" b="1">
                <a:solidFill>
                  <a:schemeClr val="bg1"/>
                </a:solidFill>
                <a:latin typeface="Meiryo UI" panose="020B0604030504040204" pitchFamily="50" charset="-128"/>
                <a:ea typeface="Meiryo UI" panose="020B0604030504040204" pitchFamily="50" charset="-128"/>
              </a:rPr>
              <a:t>機関</a:t>
            </a:r>
            <a:r>
              <a:rPr kumimoji="1" lang="en-US" altLang="ja-JP" sz="1600" b="1">
                <a:solidFill>
                  <a:schemeClr val="bg1"/>
                </a:solidFill>
                <a:latin typeface="Meiryo UI" panose="020B0604030504040204" pitchFamily="50" charset="-128"/>
                <a:ea typeface="Meiryo UI" panose="020B0604030504040204" pitchFamily="50" charset="-128"/>
              </a:rPr>
              <a:t>)</a:t>
            </a:r>
          </a:p>
          <a:p>
            <a:pPr algn="ctr"/>
            <a:r>
              <a:rPr kumimoji="1" lang="ja-JP" altLang="en-US" sz="1200" b="1">
                <a:solidFill>
                  <a:schemeClr val="bg1"/>
                </a:solidFill>
                <a:latin typeface="Meiryo UI" panose="020B0604030504040204" pitchFamily="50" charset="-128"/>
                <a:ea typeface="Meiryo UI" panose="020B0604030504040204" pitchFamily="50" charset="-128"/>
              </a:rPr>
              <a:t>（本部）</a:t>
            </a:r>
            <a:endParaRPr kumimoji="1" lang="en-US" altLang="ja-JP" sz="1200" b="1">
              <a:solidFill>
                <a:schemeClr val="bg1"/>
              </a:solidFill>
              <a:latin typeface="Meiryo UI" panose="020B0604030504040204" pitchFamily="50" charset="-128"/>
              <a:ea typeface="Meiryo UI" panose="020B0604030504040204" pitchFamily="50" charset="-128"/>
            </a:endParaRPr>
          </a:p>
        </p:txBody>
      </p:sp>
      <p:cxnSp>
        <p:nvCxnSpPr>
          <p:cNvPr id="25" name="直線矢印コネクタ 24">
            <a:extLst>
              <a:ext uri="{FF2B5EF4-FFF2-40B4-BE49-F238E27FC236}">
                <a16:creationId xmlns:a16="http://schemas.microsoft.com/office/drawing/2014/main" id="{AF35780F-D377-A0A8-6C7A-799D10A5CD45}"/>
              </a:ext>
            </a:extLst>
          </p:cNvPr>
          <p:cNvCxnSpPr>
            <a:cxnSpLocks/>
          </p:cNvCxnSpPr>
          <p:nvPr/>
        </p:nvCxnSpPr>
        <p:spPr>
          <a:xfrm flipH="1">
            <a:off x="3256428" y="3685090"/>
            <a:ext cx="0" cy="468000"/>
          </a:xfrm>
          <a:prstGeom prst="straightConnector1">
            <a:avLst/>
          </a:prstGeom>
          <a:noFill/>
          <a:ln w="76200" cap="flat" cmpd="sng" algn="ctr">
            <a:solidFill>
              <a:srgbClr val="AC353C"/>
            </a:solidFill>
            <a:prstDash val="sysDot"/>
            <a:miter lim="800000"/>
            <a:tailEnd type="triangle"/>
          </a:ln>
          <a:effectLst/>
        </p:spPr>
      </p:cxnSp>
      <p:sp>
        <p:nvSpPr>
          <p:cNvPr id="26" name="四角形: 角を丸くする 25">
            <a:extLst>
              <a:ext uri="{FF2B5EF4-FFF2-40B4-BE49-F238E27FC236}">
                <a16:creationId xmlns:a16="http://schemas.microsoft.com/office/drawing/2014/main" id="{2E87CC92-7CE1-8925-A675-0A30DD3B8D5F}"/>
              </a:ext>
            </a:extLst>
          </p:cNvPr>
          <p:cNvSpPr/>
          <p:nvPr/>
        </p:nvSpPr>
        <p:spPr>
          <a:xfrm>
            <a:off x="647705" y="2906473"/>
            <a:ext cx="4114790" cy="611722"/>
          </a:xfrm>
          <a:prstGeom prst="roundRect">
            <a:avLst/>
          </a:prstGeom>
          <a:gradFill rotWithShape="1">
            <a:gsLst>
              <a:gs pos="0">
                <a:srgbClr val="43B99A">
                  <a:lumMod val="110000"/>
                  <a:satMod val="105000"/>
                  <a:tint val="67000"/>
                </a:srgbClr>
              </a:gs>
              <a:gs pos="50000">
                <a:srgbClr val="43B99A">
                  <a:lumMod val="105000"/>
                  <a:satMod val="103000"/>
                  <a:tint val="73000"/>
                </a:srgbClr>
              </a:gs>
              <a:gs pos="100000">
                <a:srgbClr val="43B99A">
                  <a:lumMod val="105000"/>
                  <a:satMod val="109000"/>
                  <a:tint val="81000"/>
                </a:srgbClr>
              </a:gs>
            </a:gsLst>
            <a:lin ang="5400000" scaled="0"/>
          </a:gradFill>
          <a:ln w="6350" cap="flat" cmpd="sng" algn="ctr">
            <a:solidFill>
              <a:srgbClr val="43B99A"/>
            </a:solidFill>
            <a:prstDash val="solid"/>
            <a:miter lim="800000"/>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ja-JP" altLang="en-US" sz="1600" kern="0">
                <a:solidFill>
                  <a:prstClr val="black"/>
                </a:solidFill>
                <a:latin typeface="Meiryo UI" panose="020B0604030504040204" pitchFamily="50" charset="-128"/>
                <a:ea typeface="Meiryo UI" panose="020B0604030504040204" pitchFamily="50" charset="-128"/>
              </a:rPr>
              <a:t>・都道府県</a:t>
            </a: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（市町村から事務委託を受けた</a:t>
            </a:r>
            <a:r>
              <a:rPr kumimoji="1" lang="ja-JP" altLang="en-US" sz="1200" kern="0">
                <a:solidFill>
                  <a:prstClr val="black"/>
                </a:solidFill>
                <a:latin typeface="Meiryo UI" panose="020B0604030504040204" pitchFamily="50" charset="-128"/>
                <a:ea typeface="Meiryo UI" panose="020B0604030504040204" pitchFamily="50" charset="-128"/>
              </a:rPr>
              <a:t>場合</a:t>
            </a: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四角形: 角を丸くする 26">
            <a:extLst>
              <a:ext uri="{FF2B5EF4-FFF2-40B4-BE49-F238E27FC236}">
                <a16:creationId xmlns:a16="http://schemas.microsoft.com/office/drawing/2014/main" id="{05E644E8-50EF-11D5-BCA2-168B9396042E}"/>
              </a:ext>
            </a:extLst>
          </p:cNvPr>
          <p:cNvSpPr/>
          <p:nvPr/>
        </p:nvSpPr>
        <p:spPr>
          <a:xfrm>
            <a:off x="1065292" y="5766639"/>
            <a:ext cx="1656184" cy="554908"/>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en-US" altLang="ja-JP" sz="1600" err="1">
                <a:solidFill>
                  <a:schemeClr val="tx1"/>
                </a:solidFill>
                <a:latin typeface="Meiryo UI" panose="020B0604030504040204" pitchFamily="50" charset="-128"/>
                <a:ea typeface="Meiryo UI" panose="020B0604030504040204" pitchFamily="50" charset="-128"/>
              </a:rPr>
              <a:t>D.Waste</a:t>
            </a:r>
            <a:r>
              <a:rPr kumimoji="1" lang="en-US" altLang="ja-JP" sz="1600">
                <a:solidFill>
                  <a:schemeClr val="tx1"/>
                </a:solidFill>
                <a:latin typeface="Meiryo UI" panose="020B0604030504040204" pitchFamily="50" charset="-128"/>
                <a:ea typeface="Meiryo UI" panose="020B0604030504040204" pitchFamily="50" charset="-128"/>
              </a:rPr>
              <a:t>-Net</a:t>
            </a:r>
          </a:p>
        </p:txBody>
      </p:sp>
      <p:sp>
        <p:nvSpPr>
          <p:cNvPr id="28" name="四角形: 角を丸くする 27">
            <a:extLst>
              <a:ext uri="{FF2B5EF4-FFF2-40B4-BE49-F238E27FC236}">
                <a16:creationId xmlns:a16="http://schemas.microsoft.com/office/drawing/2014/main" id="{592426AB-8D96-84D8-1964-F91C60361885}"/>
              </a:ext>
            </a:extLst>
          </p:cNvPr>
          <p:cNvSpPr/>
          <p:nvPr/>
        </p:nvSpPr>
        <p:spPr>
          <a:xfrm>
            <a:off x="2783172" y="5758066"/>
            <a:ext cx="1656184" cy="559209"/>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人材バンク</a:t>
            </a:r>
            <a:endParaRPr kumimoji="1" lang="en-US" altLang="ja-JP" sz="1600">
              <a:solidFill>
                <a:schemeClr val="tx1"/>
              </a:solidFill>
              <a:latin typeface="Meiryo UI" panose="020B0604030504040204" pitchFamily="50" charset="-128"/>
              <a:ea typeface="Meiryo UI" panose="020B0604030504040204" pitchFamily="50" charset="-128"/>
            </a:endParaRPr>
          </a:p>
        </p:txBody>
      </p:sp>
      <p:cxnSp>
        <p:nvCxnSpPr>
          <p:cNvPr id="29" name="直線矢印コネクタ 28">
            <a:extLst>
              <a:ext uri="{FF2B5EF4-FFF2-40B4-BE49-F238E27FC236}">
                <a16:creationId xmlns:a16="http://schemas.microsoft.com/office/drawing/2014/main" id="{D10DBDA7-8B04-8CBF-154D-8CF0F164182B}"/>
              </a:ext>
            </a:extLst>
          </p:cNvPr>
          <p:cNvCxnSpPr>
            <a:cxnSpLocks/>
          </p:cNvCxnSpPr>
          <p:nvPr/>
        </p:nvCxnSpPr>
        <p:spPr>
          <a:xfrm flipH="1">
            <a:off x="3243728" y="5093018"/>
            <a:ext cx="0" cy="468000"/>
          </a:xfrm>
          <a:prstGeom prst="straightConnector1">
            <a:avLst/>
          </a:prstGeom>
          <a:noFill/>
          <a:ln w="76200" cap="flat" cmpd="sng" algn="ctr">
            <a:solidFill>
              <a:srgbClr val="AC353C"/>
            </a:solidFill>
            <a:prstDash val="sysDot"/>
            <a:miter lim="800000"/>
            <a:tailEnd type="triangle"/>
          </a:ln>
          <a:effectLst/>
        </p:spPr>
      </p:cxnSp>
      <p:sp>
        <p:nvSpPr>
          <p:cNvPr id="30" name="テキスト ボックス 29">
            <a:extLst>
              <a:ext uri="{FF2B5EF4-FFF2-40B4-BE49-F238E27FC236}">
                <a16:creationId xmlns:a16="http://schemas.microsoft.com/office/drawing/2014/main" id="{B5DF4369-8CC3-D8CE-B730-10F621B3A2D9}"/>
              </a:ext>
            </a:extLst>
          </p:cNvPr>
          <p:cNvSpPr txBox="1"/>
          <p:nvPr/>
        </p:nvSpPr>
        <p:spPr>
          <a:xfrm>
            <a:off x="3326655" y="5132671"/>
            <a:ext cx="989090" cy="276999"/>
          </a:xfrm>
          <a:prstGeom prst="rect">
            <a:avLst/>
          </a:prstGeom>
          <a:noFill/>
        </p:spPr>
        <p:txBody>
          <a:bodyPr wrap="square" rtlCol="0">
            <a:spAutoFit/>
          </a:bodyPr>
          <a:lstStyle/>
          <a:p>
            <a:pP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派遣調整</a:t>
            </a:r>
            <a:endParaRPr kumimoji="1" lang="en-US" altLang="ja-JP" sz="1200">
              <a:solidFill>
                <a:prstClr val="black"/>
              </a:solidFill>
              <a:latin typeface="Arial" pitchFamily="34" charset="0"/>
              <a:ea typeface="ＭＳ Ｐゴシック" pitchFamily="50" charset="-128"/>
            </a:endParaRPr>
          </a:p>
        </p:txBody>
      </p:sp>
      <p:cxnSp>
        <p:nvCxnSpPr>
          <p:cNvPr id="31" name="直線矢印コネクタ 30">
            <a:extLst>
              <a:ext uri="{FF2B5EF4-FFF2-40B4-BE49-F238E27FC236}">
                <a16:creationId xmlns:a16="http://schemas.microsoft.com/office/drawing/2014/main" id="{15B1410E-E8DE-5459-9364-200B7AAEBAC8}"/>
              </a:ext>
            </a:extLst>
          </p:cNvPr>
          <p:cNvCxnSpPr>
            <a:cxnSpLocks/>
          </p:cNvCxnSpPr>
          <p:nvPr/>
        </p:nvCxnSpPr>
        <p:spPr>
          <a:xfrm flipV="1">
            <a:off x="1155077" y="3541214"/>
            <a:ext cx="0" cy="2062602"/>
          </a:xfrm>
          <a:prstGeom prst="straightConnector1">
            <a:avLst/>
          </a:prstGeom>
          <a:noFill/>
          <a:ln w="76200" cap="flat" cmpd="sng" algn="ctr">
            <a:solidFill>
              <a:srgbClr val="0070C0"/>
            </a:solidFill>
            <a:prstDash val="solid"/>
            <a:miter lim="800000"/>
            <a:tailEnd type="triangle"/>
          </a:ln>
          <a:effectLst/>
        </p:spPr>
      </p:cxnSp>
      <p:cxnSp>
        <p:nvCxnSpPr>
          <p:cNvPr id="32" name="直線矢印コネクタ 31">
            <a:extLst>
              <a:ext uri="{FF2B5EF4-FFF2-40B4-BE49-F238E27FC236}">
                <a16:creationId xmlns:a16="http://schemas.microsoft.com/office/drawing/2014/main" id="{1563723B-AE55-1460-94D1-2EBD769BF708}"/>
              </a:ext>
            </a:extLst>
          </p:cNvPr>
          <p:cNvCxnSpPr>
            <a:cxnSpLocks/>
          </p:cNvCxnSpPr>
          <p:nvPr/>
        </p:nvCxnSpPr>
        <p:spPr>
          <a:xfrm flipV="1">
            <a:off x="4944367" y="3556000"/>
            <a:ext cx="1164333" cy="855683"/>
          </a:xfrm>
          <a:prstGeom prst="straightConnector1">
            <a:avLst/>
          </a:prstGeom>
          <a:noFill/>
          <a:ln w="76200" cap="flat" cmpd="sng" algn="ctr">
            <a:solidFill>
              <a:srgbClr val="AC353C"/>
            </a:solidFill>
            <a:prstDash val="sysDot"/>
            <a:miter lim="800000"/>
            <a:tailEnd type="triangle"/>
          </a:ln>
          <a:effectLst/>
        </p:spPr>
      </p:cxnSp>
      <p:cxnSp>
        <p:nvCxnSpPr>
          <p:cNvPr id="33" name="直線矢印コネクタ 32">
            <a:extLst>
              <a:ext uri="{FF2B5EF4-FFF2-40B4-BE49-F238E27FC236}">
                <a16:creationId xmlns:a16="http://schemas.microsoft.com/office/drawing/2014/main" id="{0C1E2854-C46C-7C22-FDD1-0018678B487F}"/>
              </a:ext>
            </a:extLst>
          </p:cNvPr>
          <p:cNvCxnSpPr>
            <a:cxnSpLocks/>
          </p:cNvCxnSpPr>
          <p:nvPr/>
        </p:nvCxnSpPr>
        <p:spPr>
          <a:xfrm flipV="1">
            <a:off x="3054350" y="3671913"/>
            <a:ext cx="0" cy="468000"/>
          </a:xfrm>
          <a:prstGeom prst="straightConnector1">
            <a:avLst/>
          </a:prstGeom>
          <a:noFill/>
          <a:ln w="76200" cap="flat" cmpd="sng" algn="ctr">
            <a:solidFill>
              <a:srgbClr val="AC353C"/>
            </a:solidFill>
            <a:prstDash val="sysDot"/>
            <a:miter lim="800000"/>
            <a:tailEnd type="triangle"/>
          </a:ln>
          <a:effectLst/>
        </p:spPr>
      </p:cxnSp>
      <p:cxnSp>
        <p:nvCxnSpPr>
          <p:cNvPr id="34" name="直線矢印コネクタ 33">
            <a:extLst>
              <a:ext uri="{FF2B5EF4-FFF2-40B4-BE49-F238E27FC236}">
                <a16:creationId xmlns:a16="http://schemas.microsoft.com/office/drawing/2014/main" id="{EDCCFC2D-1BD7-380C-7EA2-3E247DCA5E52}"/>
              </a:ext>
            </a:extLst>
          </p:cNvPr>
          <p:cNvCxnSpPr>
            <a:cxnSpLocks/>
          </p:cNvCxnSpPr>
          <p:nvPr/>
        </p:nvCxnSpPr>
        <p:spPr>
          <a:xfrm flipV="1">
            <a:off x="6838950" y="3461173"/>
            <a:ext cx="819150" cy="815552"/>
          </a:xfrm>
          <a:prstGeom prst="straightConnector1">
            <a:avLst/>
          </a:prstGeom>
          <a:noFill/>
          <a:ln w="76200" cap="flat" cmpd="sng" algn="ctr">
            <a:solidFill>
              <a:srgbClr val="AC353C"/>
            </a:solidFill>
            <a:prstDash val="sysDot"/>
            <a:miter lim="800000"/>
            <a:tailEnd type="triangle"/>
          </a:ln>
          <a:effectLst/>
        </p:spPr>
      </p:cxnSp>
      <p:cxnSp>
        <p:nvCxnSpPr>
          <p:cNvPr id="35" name="直線矢印コネクタ 34">
            <a:extLst>
              <a:ext uri="{FF2B5EF4-FFF2-40B4-BE49-F238E27FC236}">
                <a16:creationId xmlns:a16="http://schemas.microsoft.com/office/drawing/2014/main" id="{B069E905-213C-871A-E858-83A557BF47C1}"/>
              </a:ext>
            </a:extLst>
          </p:cNvPr>
          <p:cNvCxnSpPr>
            <a:cxnSpLocks/>
          </p:cNvCxnSpPr>
          <p:nvPr/>
        </p:nvCxnSpPr>
        <p:spPr>
          <a:xfrm flipV="1">
            <a:off x="4918967" y="4453907"/>
            <a:ext cx="1380233" cy="9466"/>
          </a:xfrm>
          <a:prstGeom prst="straightConnector1">
            <a:avLst/>
          </a:prstGeom>
          <a:noFill/>
          <a:ln w="76200" cap="flat" cmpd="sng" algn="ctr">
            <a:solidFill>
              <a:srgbClr val="AC353C"/>
            </a:solidFill>
            <a:prstDash val="sysDot"/>
            <a:miter lim="800000"/>
            <a:tailEnd type="triangle"/>
          </a:ln>
          <a:effectLst/>
        </p:spPr>
      </p:cxnSp>
      <p:sp>
        <p:nvSpPr>
          <p:cNvPr id="36" name="テキスト ボックス 35">
            <a:extLst>
              <a:ext uri="{FF2B5EF4-FFF2-40B4-BE49-F238E27FC236}">
                <a16:creationId xmlns:a16="http://schemas.microsoft.com/office/drawing/2014/main" id="{5D1FDD8C-05F8-D27E-0BAA-7F728CB03E84}"/>
              </a:ext>
            </a:extLst>
          </p:cNvPr>
          <p:cNvSpPr txBox="1"/>
          <p:nvPr/>
        </p:nvSpPr>
        <p:spPr>
          <a:xfrm>
            <a:off x="5125338" y="4131267"/>
            <a:ext cx="656391" cy="395974"/>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派遣調整結果報告</a:t>
            </a:r>
            <a:endParaRPr kumimoji="1" lang="en-US" altLang="ja-JP" sz="1200">
              <a:solidFill>
                <a:prstClr val="black"/>
              </a:solidFill>
              <a:latin typeface="Arial" pitchFamily="34" charset="0"/>
              <a:ea typeface="ＭＳ Ｐゴシック" pitchFamily="50" charset="-128"/>
            </a:endParaRPr>
          </a:p>
        </p:txBody>
      </p:sp>
      <p:cxnSp>
        <p:nvCxnSpPr>
          <p:cNvPr id="37" name="直線矢印コネクタ 36">
            <a:extLst>
              <a:ext uri="{FF2B5EF4-FFF2-40B4-BE49-F238E27FC236}">
                <a16:creationId xmlns:a16="http://schemas.microsoft.com/office/drawing/2014/main" id="{4A01FD8F-CCB3-4188-A046-1FE0185008BE}"/>
              </a:ext>
            </a:extLst>
          </p:cNvPr>
          <p:cNvCxnSpPr>
            <a:cxnSpLocks/>
          </p:cNvCxnSpPr>
          <p:nvPr/>
        </p:nvCxnSpPr>
        <p:spPr>
          <a:xfrm>
            <a:off x="8270252" y="3557051"/>
            <a:ext cx="0" cy="2483900"/>
          </a:xfrm>
          <a:prstGeom prst="straightConnector1">
            <a:avLst/>
          </a:prstGeom>
          <a:noFill/>
          <a:ln w="73025" cap="flat" cmpd="sng" algn="ctr">
            <a:solidFill>
              <a:schemeClr val="tx1"/>
            </a:solidFill>
            <a:prstDash val="solid"/>
            <a:miter lim="800000"/>
            <a:tailEnd type="triangle"/>
          </a:ln>
          <a:effectLst/>
        </p:spPr>
      </p:cxnSp>
      <p:cxnSp>
        <p:nvCxnSpPr>
          <p:cNvPr id="38" name="直線矢印コネクタ 37">
            <a:extLst>
              <a:ext uri="{FF2B5EF4-FFF2-40B4-BE49-F238E27FC236}">
                <a16:creationId xmlns:a16="http://schemas.microsoft.com/office/drawing/2014/main" id="{8B069DD0-27A9-BE9C-761D-08A08FEABF36}"/>
              </a:ext>
            </a:extLst>
          </p:cNvPr>
          <p:cNvCxnSpPr>
            <a:cxnSpLocks/>
          </p:cNvCxnSpPr>
          <p:nvPr/>
        </p:nvCxnSpPr>
        <p:spPr>
          <a:xfrm flipH="1">
            <a:off x="6292850" y="6004444"/>
            <a:ext cx="1944000" cy="0"/>
          </a:xfrm>
          <a:prstGeom prst="straightConnector1">
            <a:avLst/>
          </a:prstGeom>
          <a:noFill/>
          <a:ln w="73025" cap="flat" cmpd="sng" algn="ctr">
            <a:solidFill>
              <a:schemeClr val="tx1"/>
            </a:solidFill>
            <a:prstDash val="solid"/>
            <a:miter lim="800000"/>
            <a:tailEnd type="triangle"/>
          </a:ln>
          <a:effectLst/>
        </p:spPr>
      </p:cxnSp>
      <p:sp>
        <p:nvSpPr>
          <p:cNvPr id="39" name="テキスト ボックス 38">
            <a:extLst>
              <a:ext uri="{FF2B5EF4-FFF2-40B4-BE49-F238E27FC236}">
                <a16:creationId xmlns:a16="http://schemas.microsoft.com/office/drawing/2014/main" id="{2BB3A7A2-2E52-70B0-800A-E07D39097498}"/>
              </a:ext>
            </a:extLst>
          </p:cNvPr>
          <p:cNvSpPr txBox="1"/>
          <p:nvPr/>
        </p:nvSpPr>
        <p:spPr>
          <a:xfrm>
            <a:off x="7651303" y="5812542"/>
            <a:ext cx="857967" cy="276999"/>
          </a:xfrm>
          <a:prstGeom prst="rect">
            <a:avLst/>
          </a:prstGeom>
          <a:ln w="349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派遣依頼</a:t>
            </a:r>
            <a:endParaRPr kumimoji="1" lang="en-US" altLang="ja-JP" sz="1200">
              <a:solidFill>
                <a:prstClr val="black"/>
              </a:solidFill>
              <a:latin typeface="Arial" pitchFamily="34" charset="0"/>
              <a:ea typeface="ＭＳ Ｐゴシック" pitchFamily="50" charset="-128"/>
            </a:endParaRPr>
          </a:p>
        </p:txBody>
      </p:sp>
      <p:sp>
        <p:nvSpPr>
          <p:cNvPr id="40" name="テキスト ボックス 39">
            <a:extLst>
              <a:ext uri="{FF2B5EF4-FFF2-40B4-BE49-F238E27FC236}">
                <a16:creationId xmlns:a16="http://schemas.microsoft.com/office/drawing/2014/main" id="{2FC5B1C8-4021-39B2-C7D5-E5C883BDFAA3}"/>
              </a:ext>
            </a:extLst>
          </p:cNvPr>
          <p:cNvSpPr txBox="1"/>
          <p:nvPr/>
        </p:nvSpPr>
        <p:spPr>
          <a:xfrm>
            <a:off x="697707" y="4452241"/>
            <a:ext cx="501452" cy="276999"/>
          </a:xfrm>
          <a:prstGeom prst="rect">
            <a:avLst/>
          </a:prstGeom>
          <a:solidFill>
            <a:schemeClr val="bg1"/>
          </a:solidFill>
          <a:ln w="31750">
            <a:solidFill>
              <a:srgbClr val="0070C0"/>
            </a:solidFill>
          </a:ln>
        </p:spPr>
        <p:txBody>
          <a:bodyPr wrap="square" rtlCol="0">
            <a:spAutoFit/>
          </a:bodyP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派遣</a:t>
            </a:r>
            <a:endParaRPr kumimoji="1" lang="en-US" altLang="ja-JP" sz="1200">
              <a:solidFill>
                <a:prstClr val="black"/>
              </a:solidFill>
              <a:latin typeface="Arial" pitchFamily="34" charset="0"/>
              <a:ea typeface="ＭＳ Ｐゴシック" pitchFamily="50" charset="-128"/>
            </a:endParaRPr>
          </a:p>
        </p:txBody>
      </p:sp>
      <p:sp>
        <p:nvSpPr>
          <p:cNvPr id="41" name="四角形: 角を丸くする 40">
            <a:extLst>
              <a:ext uri="{FF2B5EF4-FFF2-40B4-BE49-F238E27FC236}">
                <a16:creationId xmlns:a16="http://schemas.microsoft.com/office/drawing/2014/main" id="{66B2A4C0-3D8F-933E-1F3E-0E834EC49832}"/>
              </a:ext>
            </a:extLst>
          </p:cNvPr>
          <p:cNvSpPr/>
          <p:nvPr/>
        </p:nvSpPr>
        <p:spPr>
          <a:xfrm>
            <a:off x="4527384" y="5733549"/>
            <a:ext cx="1656184" cy="559209"/>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kumimoji="1" lang="zh-TW" altLang="en-US" sz="1400">
                <a:solidFill>
                  <a:schemeClr val="tx1"/>
                </a:solidFill>
                <a:latin typeface="Meiryo UI" panose="020B0604030504040204" pitchFamily="50" charset="-128"/>
                <a:ea typeface="Meiryo UI" panose="020B0604030504040204" pitchFamily="50" charset="-128"/>
              </a:rPr>
              <a:t>応援職員短期派遣</a:t>
            </a:r>
            <a:r>
              <a:rPr kumimoji="1" lang="en-US" altLang="ja-JP" sz="1400" baseline="30000">
                <a:solidFill>
                  <a:schemeClr val="tx1"/>
                </a:solidFill>
                <a:latin typeface="Meiryo UI" panose="020B0604030504040204" pitchFamily="50" charset="-128"/>
                <a:ea typeface="Meiryo UI" panose="020B0604030504040204" pitchFamily="50" charset="-128"/>
              </a:rPr>
              <a:t>※</a:t>
            </a:r>
          </a:p>
        </p:txBody>
      </p:sp>
      <p:sp>
        <p:nvSpPr>
          <p:cNvPr id="42" name="テキスト ボックス 41">
            <a:extLst>
              <a:ext uri="{FF2B5EF4-FFF2-40B4-BE49-F238E27FC236}">
                <a16:creationId xmlns:a16="http://schemas.microsoft.com/office/drawing/2014/main" id="{25C459F3-4195-9FC3-6CFB-E032A5B7DF61}"/>
              </a:ext>
            </a:extLst>
          </p:cNvPr>
          <p:cNvSpPr txBox="1"/>
          <p:nvPr/>
        </p:nvSpPr>
        <p:spPr>
          <a:xfrm>
            <a:off x="4447223" y="6401573"/>
            <a:ext cx="3865926" cy="430887"/>
          </a:xfrm>
          <a:prstGeom prst="rect">
            <a:avLst/>
          </a:prstGeom>
          <a:noFill/>
        </p:spPr>
        <p:txBody>
          <a:bodyPr wrap="square" rtlCol="0">
            <a:spAutoFit/>
          </a:bodyPr>
          <a:lstStyle/>
          <a:p>
            <a:pPr defTabSz="914400" fontAlgn="base">
              <a:spcBef>
                <a:spcPct val="0"/>
              </a:spcBef>
              <a:spcAft>
                <a:spcPct val="0"/>
              </a:spcAft>
            </a:pPr>
            <a:r>
              <a:rPr kumimoji="1" lang="en-US" altLang="ja-JP" sz="1100">
                <a:solidFill>
                  <a:prstClr val="black"/>
                </a:solidFill>
                <a:latin typeface="Arial" pitchFamily="34" charset="0"/>
                <a:ea typeface="ＭＳ Ｐゴシック" pitchFamily="50" charset="-128"/>
              </a:rPr>
              <a:t>※</a:t>
            </a:r>
            <a:r>
              <a:rPr kumimoji="1" lang="ja-JP" altLang="en-US" sz="1100">
                <a:solidFill>
                  <a:prstClr val="black"/>
                </a:solidFill>
                <a:latin typeface="Arial" pitchFamily="34" charset="0"/>
                <a:ea typeface="ＭＳ Ｐゴシック" pitchFamily="50" charset="-128"/>
              </a:rPr>
              <a:t>地域ブロック協議会が策定する大規模災害発生時における災害廃棄物対策行動計画に基づく他自治体職員の派遣 </a:t>
            </a:r>
            <a:endParaRPr kumimoji="1" lang="ja-JP" altLang="en-US" sz="1200">
              <a:solidFill>
                <a:prstClr val="black"/>
              </a:solidFill>
              <a:latin typeface="Arial" pitchFamily="34" charset="0"/>
              <a:ea typeface="ＭＳ Ｐゴシック" pitchFamily="50" charset="-128"/>
            </a:endParaRPr>
          </a:p>
        </p:txBody>
      </p:sp>
      <p:sp>
        <p:nvSpPr>
          <p:cNvPr id="43" name="テキスト ボックス 42">
            <a:extLst>
              <a:ext uri="{FF2B5EF4-FFF2-40B4-BE49-F238E27FC236}">
                <a16:creationId xmlns:a16="http://schemas.microsoft.com/office/drawing/2014/main" id="{7C348D32-DC41-EB6D-5B88-168407043147}"/>
              </a:ext>
            </a:extLst>
          </p:cNvPr>
          <p:cNvSpPr txBox="1"/>
          <p:nvPr/>
        </p:nvSpPr>
        <p:spPr>
          <a:xfrm>
            <a:off x="5693475" y="883474"/>
            <a:ext cx="30808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年６月</a:t>
            </a:r>
            <a:r>
              <a:rPr lang="ja-JP" altLang="en-US" sz="1100">
                <a:latin typeface="Calibri" panose="020F0502020204030204"/>
                <a:ea typeface="メイリオ" panose="020B0604030504040204" pitchFamily="50" charset="-128"/>
              </a:rPr>
              <a:t>３</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災害廃棄物対策推進検討会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69802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EA5A-E2F1-5130-D7D6-1B1311AE7A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A5FB02E-4136-159F-684F-2AB3B96D9E95}"/>
              </a:ext>
            </a:extLst>
          </p:cNvPr>
          <p:cNvSpPr>
            <a:spLocks noGrp="1"/>
          </p:cNvSpPr>
          <p:nvPr>
            <p:ph type="title"/>
          </p:nvPr>
        </p:nvSpPr>
        <p:spPr>
          <a:xfrm>
            <a:off x="138485" y="374967"/>
            <a:ext cx="7943412" cy="554192"/>
          </a:xfrm>
        </p:spPr>
        <p:txBody>
          <a:bodyPr/>
          <a:lstStyle/>
          <a:p>
            <a:r>
              <a:rPr lang="ja-JP" altLang="en-US" sz="2052">
                <a:solidFill>
                  <a:prstClr val="white"/>
                </a:solidFill>
              </a:rPr>
              <a:t>（参考）</a:t>
            </a:r>
            <a:r>
              <a:rPr lang="ja-JP" altLang="en-US" sz="2052">
                <a:latin typeface="Meiryo UI"/>
                <a:ea typeface="Meiryo UI"/>
              </a:rPr>
              <a:t>専門支援機能・機関に求められる具備要件</a:t>
            </a:r>
            <a:endParaRPr lang="ja-JP" altLang="en-US" sz="2052"/>
          </a:p>
        </p:txBody>
      </p:sp>
      <p:sp>
        <p:nvSpPr>
          <p:cNvPr id="4" name="テキスト ボックス 3">
            <a:extLst>
              <a:ext uri="{FF2B5EF4-FFF2-40B4-BE49-F238E27FC236}">
                <a16:creationId xmlns:a16="http://schemas.microsoft.com/office/drawing/2014/main" id="{9E7BD6AA-E1C6-B94F-CC36-7B9C2E747920}"/>
              </a:ext>
            </a:extLst>
          </p:cNvPr>
          <p:cNvSpPr txBox="1"/>
          <p:nvPr/>
        </p:nvSpPr>
        <p:spPr>
          <a:xfrm>
            <a:off x="4695979" y="786727"/>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令和７年度災害廃棄物対策推進検討会資料から抜粋）</a:t>
            </a:r>
          </a:p>
        </p:txBody>
      </p:sp>
      <p:sp>
        <p:nvSpPr>
          <p:cNvPr id="5" name="テキスト ボックス 4">
            <a:extLst>
              <a:ext uri="{FF2B5EF4-FFF2-40B4-BE49-F238E27FC236}">
                <a16:creationId xmlns:a16="http://schemas.microsoft.com/office/drawing/2014/main" id="{D61A4597-F2F7-B116-5A5A-D66025D2CE70}"/>
              </a:ext>
            </a:extLst>
          </p:cNvPr>
          <p:cNvSpPr txBox="1"/>
          <p:nvPr/>
        </p:nvSpPr>
        <p:spPr>
          <a:xfrm>
            <a:off x="392361" y="1591755"/>
            <a:ext cx="8374752" cy="498598"/>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a:tabLst/>
              <a:defRPr/>
            </a:pPr>
            <a:r>
              <a:rPr kumimoji="0" lang="ja-JP" altLang="en-US" sz="1320" b="1" i="0" u="sng" strike="noStrike" kern="0" cap="none" spc="0" normalizeH="0" baseline="0" noProof="0">
                <a:ln>
                  <a:noFill/>
                </a:ln>
                <a:solidFill>
                  <a:prstClr val="black"/>
                </a:solidFill>
                <a:effectLst/>
                <a:uLnTx/>
                <a:uFillTx/>
                <a:latin typeface="Meiryo UI"/>
                <a:ea typeface="Meiryo UI"/>
                <a:cs typeface="+mn-cs"/>
              </a:rPr>
              <a:t>廃棄物処理・公費解体</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に関する</a:t>
            </a:r>
            <a:r>
              <a:rPr kumimoji="0" lang="ja-JP" altLang="en-US" sz="1320" b="1" i="0" u="sng" strike="noStrike" kern="0" cap="none" spc="0" normalizeH="0" baseline="0" noProof="0">
                <a:ln>
                  <a:noFill/>
                </a:ln>
                <a:solidFill>
                  <a:prstClr val="black"/>
                </a:solidFill>
                <a:effectLst/>
                <a:uLnTx/>
                <a:uFillTx/>
                <a:latin typeface="Meiryo UI"/>
                <a:ea typeface="Meiryo UI"/>
                <a:cs typeface="+mn-cs"/>
              </a:rPr>
              <a:t>技術的・専門的な知見・経験</a:t>
            </a:r>
            <a:r>
              <a:rPr kumimoji="0" lang="ja-JP" altLang="en-US" sz="1131" b="0" i="0" u="none" strike="noStrike" kern="0" cap="none" spc="0" normalizeH="0" baseline="0" noProof="0">
                <a:ln>
                  <a:noFill/>
                </a:ln>
                <a:solidFill>
                  <a:prstClr val="black"/>
                </a:solidFill>
                <a:effectLst/>
                <a:uLnTx/>
                <a:uFillTx/>
                <a:latin typeface="Meiryo UI"/>
                <a:ea typeface="Meiryo UI"/>
                <a:cs typeface="+mn-cs"/>
              </a:rPr>
              <a:t>（廃棄物処理に関する知見だけでなく、廃棄物処理・公費解体に関連する様々な知見（例えば建築、土木、環境、法務、財務、電気、</a:t>
            </a:r>
            <a:r>
              <a:rPr kumimoji="0" lang="en-US" altLang="ja-JP" sz="1131" b="0" i="0" u="none" strike="noStrike" kern="0" cap="none" spc="0" normalizeH="0" baseline="0" noProof="0">
                <a:ln>
                  <a:noFill/>
                </a:ln>
                <a:solidFill>
                  <a:prstClr val="black"/>
                </a:solidFill>
                <a:effectLst/>
                <a:uLnTx/>
                <a:uFillTx/>
                <a:latin typeface="Meiryo UI"/>
                <a:ea typeface="Meiryo UI"/>
                <a:cs typeface="+mn-cs"/>
              </a:rPr>
              <a:t>DX</a:t>
            </a:r>
            <a:r>
              <a:rPr kumimoji="0" lang="ja-JP" altLang="en-US" sz="1131" b="0" i="0" u="none" strike="noStrike" kern="0" cap="none" spc="0" normalizeH="0" baseline="0" noProof="0">
                <a:ln>
                  <a:noFill/>
                </a:ln>
                <a:solidFill>
                  <a:prstClr val="black"/>
                </a:solidFill>
                <a:effectLst/>
                <a:uLnTx/>
                <a:uFillTx/>
                <a:latin typeface="Meiryo UI"/>
                <a:ea typeface="Meiryo UI"/>
                <a:cs typeface="+mn-cs"/>
              </a:rPr>
              <a:t>等）が必要）</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がある。</a:t>
            </a:r>
          </a:p>
        </p:txBody>
      </p:sp>
      <p:sp>
        <p:nvSpPr>
          <p:cNvPr id="6" name="テキスト ボックス 5">
            <a:extLst>
              <a:ext uri="{FF2B5EF4-FFF2-40B4-BE49-F238E27FC236}">
                <a16:creationId xmlns:a16="http://schemas.microsoft.com/office/drawing/2014/main" id="{A769EABA-BC31-2136-477D-E618EB24E178}"/>
              </a:ext>
            </a:extLst>
          </p:cNvPr>
          <p:cNvSpPr txBox="1"/>
          <p:nvPr/>
        </p:nvSpPr>
        <p:spPr>
          <a:xfrm>
            <a:off x="384623" y="2193633"/>
            <a:ext cx="8374752" cy="295466"/>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startAt="2"/>
              <a:tabLst/>
              <a:defRPr/>
            </a:pPr>
            <a:r>
              <a:rPr kumimoji="0" lang="ja-JP" altLang="en-US" sz="1320" b="1" i="0" u="sng" strike="noStrike" kern="0" cap="none" spc="0" normalizeH="0" baseline="0" noProof="0">
                <a:ln>
                  <a:noFill/>
                </a:ln>
                <a:solidFill>
                  <a:prstClr val="black"/>
                </a:solidFill>
                <a:effectLst/>
                <a:uLnTx/>
                <a:uFillTx/>
                <a:latin typeface="Meiryo UI"/>
                <a:ea typeface="Meiryo UI"/>
                <a:cs typeface="+mn-cs"/>
              </a:rPr>
              <a:t>多様な関係者・関係機関</a:t>
            </a:r>
            <a:r>
              <a:rPr kumimoji="0" lang="ja-JP" altLang="en-US" sz="1131" b="1" i="0" u="sng" strike="noStrike" kern="0" cap="none" spc="0" normalizeH="0" baseline="0" noProof="0">
                <a:ln>
                  <a:noFill/>
                </a:ln>
                <a:solidFill>
                  <a:prstClr val="black"/>
                </a:solidFill>
                <a:effectLst/>
                <a:uLnTx/>
                <a:uFillTx/>
                <a:latin typeface="Meiryo UI"/>
                <a:ea typeface="Meiryo UI"/>
                <a:cs typeface="+mn-cs"/>
              </a:rPr>
              <a:t>（自治体、事業者等）</a:t>
            </a:r>
            <a:r>
              <a:rPr kumimoji="0" lang="ja-JP" altLang="en-US" sz="1320" b="1" i="0" u="sng" strike="noStrike" kern="0" cap="none" spc="0" normalizeH="0" baseline="0" noProof="0">
                <a:ln>
                  <a:noFill/>
                </a:ln>
                <a:solidFill>
                  <a:prstClr val="black"/>
                </a:solidFill>
                <a:effectLst/>
                <a:uLnTx/>
                <a:uFillTx/>
                <a:latin typeface="Meiryo UI"/>
                <a:ea typeface="Meiryo UI"/>
                <a:cs typeface="+mn-cs"/>
              </a:rPr>
              <a:t>との調整</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に関する</a:t>
            </a:r>
            <a:r>
              <a:rPr kumimoji="0" lang="ja-JP" altLang="en-US" sz="1320" b="1" i="0" u="sng" strike="noStrike" kern="0" cap="none" spc="0" normalizeH="0" baseline="0" noProof="0">
                <a:ln>
                  <a:noFill/>
                </a:ln>
                <a:solidFill>
                  <a:prstClr val="black"/>
                </a:solidFill>
                <a:effectLst/>
                <a:uLnTx/>
                <a:uFillTx/>
                <a:latin typeface="Meiryo UI"/>
                <a:ea typeface="Meiryo UI"/>
                <a:cs typeface="+mn-cs"/>
              </a:rPr>
              <a:t>知見・経験・能力・連携ネットワーク基盤</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がある。</a:t>
            </a:r>
          </a:p>
        </p:txBody>
      </p:sp>
      <p:sp>
        <p:nvSpPr>
          <p:cNvPr id="7" name="テキスト ボックス 6">
            <a:extLst>
              <a:ext uri="{FF2B5EF4-FFF2-40B4-BE49-F238E27FC236}">
                <a16:creationId xmlns:a16="http://schemas.microsoft.com/office/drawing/2014/main" id="{5A4A7B48-5B1A-4CA4-0E90-CF5D75EFEDFE}"/>
              </a:ext>
            </a:extLst>
          </p:cNvPr>
          <p:cNvSpPr txBox="1"/>
          <p:nvPr/>
        </p:nvSpPr>
        <p:spPr>
          <a:xfrm>
            <a:off x="384623" y="2626427"/>
            <a:ext cx="8374752" cy="469487"/>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startAt="3"/>
              <a:tabLst/>
              <a:defRPr/>
            </a:pPr>
            <a:r>
              <a:rPr kumimoji="0" lang="ja-JP" altLang="en-US" sz="1320" b="0" i="0" u="none" strike="noStrike" kern="0" cap="none" spc="0" normalizeH="0" baseline="0" noProof="0">
                <a:ln>
                  <a:noFill/>
                </a:ln>
                <a:solidFill>
                  <a:prstClr val="black"/>
                </a:solidFill>
                <a:effectLst/>
                <a:uLnTx/>
                <a:uFillTx/>
                <a:latin typeface="Meiryo UI"/>
                <a:ea typeface="Meiryo UI"/>
                <a:cs typeface="+mn-cs"/>
              </a:rPr>
              <a:t>現地支部を発災早期に設置するなど、</a:t>
            </a:r>
            <a:r>
              <a:rPr kumimoji="0" lang="ja-JP" altLang="en-US" sz="1320" b="1" i="0" u="sng" strike="noStrike" kern="0" cap="none" spc="0" normalizeH="0" baseline="0" noProof="0">
                <a:ln>
                  <a:noFill/>
                </a:ln>
                <a:solidFill>
                  <a:prstClr val="black"/>
                </a:solidFill>
                <a:effectLst/>
                <a:uLnTx/>
                <a:uFillTx/>
                <a:latin typeface="Meiryo UI"/>
                <a:ea typeface="Meiryo UI"/>
                <a:cs typeface="+mn-cs"/>
              </a:rPr>
              <a:t>全国的な対応が可能</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な組織である</a:t>
            </a:r>
            <a:r>
              <a:rPr kumimoji="0" lang="ja-JP" altLang="en-US" sz="1131" b="0" i="0" u="none" strike="noStrike" kern="0" cap="none" spc="0" normalizeH="0" baseline="0" noProof="0">
                <a:ln>
                  <a:noFill/>
                </a:ln>
                <a:solidFill>
                  <a:prstClr val="black"/>
                </a:solidFill>
                <a:effectLst/>
                <a:uLnTx/>
                <a:uFillTx/>
                <a:latin typeface="Meiryo UI"/>
                <a:ea typeface="Meiryo UI"/>
                <a:cs typeface="+mn-cs"/>
              </a:rPr>
              <a:t>（発災時の十分な人員確保の観点から、災害対応専門組織でない方が望ましい）。 　       　　　</a:t>
            </a:r>
            <a:endParaRPr kumimoji="0" lang="ja-JP" altLang="en-US" sz="1320" b="0" i="0" u="none" strike="noStrike" kern="0" cap="none" spc="0" normalizeH="0" baseline="0" noProof="0">
              <a:ln>
                <a:noFill/>
              </a:ln>
              <a:solidFill>
                <a:prstClr val="black"/>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15E90CDF-CD52-530E-889D-30DFC4BA0450}"/>
              </a:ext>
            </a:extLst>
          </p:cNvPr>
          <p:cNvSpPr txBox="1"/>
          <p:nvPr/>
        </p:nvSpPr>
        <p:spPr>
          <a:xfrm>
            <a:off x="384627" y="3182413"/>
            <a:ext cx="8374752" cy="498598"/>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startAt="4"/>
              <a:tabLst/>
              <a:defRPr/>
            </a:pPr>
            <a:r>
              <a:rPr kumimoji="0" lang="ja-JP" altLang="en-US" sz="1320" b="0" i="0" u="none" strike="noStrike" kern="0" cap="none" spc="0" normalizeH="0" baseline="0" noProof="0">
                <a:ln>
                  <a:noFill/>
                </a:ln>
                <a:solidFill>
                  <a:prstClr val="black"/>
                </a:solidFill>
                <a:effectLst/>
                <a:uLnTx/>
                <a:uFillTx/>
                <a:latin typeface="Meiryo UI"/>
                <a:ea typeface="Meiryo UI"/>
                <a:cs typeface="+mn-cs"/>
              </a:rPr>
              <a:t>国の施策の確実な遂行、各種データ・知見の蓄積やその情報の効果的な発信の観点から、</a:t>
            </a:r>
            <a:r>
              <a:rPr kumimoji="0" lang="ja-JP" altLang="en-US" sz="1320" b="1" i="0" u="sng" strike="noStrike" kern="0" cap="none" spc="0" normalizeH="0" baseline="0" noProof="0">
                <a:ln>
                  <a:noFill/>
                </a:ln>
                <a:solidFill>
                  <a:prstClr val="black"/>
                </a:solidFill>
                <a:effectLst/>
                <a:uLnTx/>
                <a:uFillTx/>
                <a:latin typeface="Meiryo UI"/>
                <a:ea typeface="Meiryo UI"/>
                <a:cs typeface="+mn-cs"/>
              </a:rPr>
              <a:t>国と一体となって事業を行うことができる</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a:t>
            </a:r>
            <a:endParaRPr kumimoji="0" lang="en-US" altLang="ja-JP" sz="1320" b="0" i="0" u="none" strike="noStrike" kern="0" cap="none" spc="-47" normalizeH="0" baseline="0" noProof="0">
              <a:ln>
                <a:noFill/>
              </a:ln>
              <a:solidFill>
                <a:prstClr val="black"/>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1AD7337B-1114-BBA2-074C-36B3CAD3E96E}"/>
              </a:ext>
            </a:extLst>
          </p:cNvPr>
          <p:cNvSpPr txBox="1"/>
          <p:nvPr/>
        </p:nvSpPr>
        <p:spPr>
          <a:xfrm>
            <a:off x="384624" y="4206456"/>
            <a:ext cx="8374752" cy="295466"/>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startAt="6"/>
              <a:tabLst/>
              <a:defRPr/>
            </a:pPr>
            <a:r>
              <a:rPr kumimoji="0" lang="ja-JP" altLang="en-US" sz="1320" b="1" i="0" u="sng" strike="noStrike" kern="0" cap="none" spc="0" normalizeH="0" baseline="0" noProof="0">
                <a:ln>
                  <a:noFill/>
                </a:ln>
                <a:solidFill>
                  <a:prstClr val="black"/>
                </a:solidFill>
                <a:effectLst/>
                <a:uLnTx/>
                <a:uFillTx/>
                <a:latin typeface="Meiryo UI"/>
                <a:ea typeface="Meiryo UI"/>
                <a:cs typeface="+mn-cs"/>
              </a:rPr>
              <a:t>廃棄物に関する情報一元管理システム</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の構築・運営実績がある。</a:t>
            </a:r>
          </a:p>
        </p:txBody>
      </p:sp>
      <p:sp>
        <p:nvSpPr>
          <p:cNvPr id="11" name="テキスト ボックス 10">
            <a:extLst>
              <a:ext uri="{FF2B5EF4-FFF2-40B4-BE49-F238E27FC236}">
                <a16:creationId xmlns:a16="http://schemas.microsoft.com/office/drawing/2014/main" id="{2D0757A0-998A-60FD-0C1F-7B64DE96EECE}"/>
              </a:ext>
            </a:extLst>
          </p:cNvPr>
          <p:cNvSpPr txBox="1"/>
          <p:nvPr/>
        </p:nvSpPr>
        <p:spPr>
          <a:xfrm>
            <a:off x="384626" y="3771226"/>
            <a:ext cx="8374752" cy="295466"/>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startAt="5"/>
              <a:tabLst/>
              <a:defRPr/>
            </a:pPr>
            <a:r>
              <a:rPr kumimoji="0" lang="ja-JP" altLang="en-US" sz="1320" b="0" i="0" u="none" strike="noStrike" kern="0" cap="none" spc="0" normalizeH="0" baseline="0" noProof="0">
                <a:ln>
                  <a:noFill/>
                </a:ln>
                <a:solidFill>
                  <a:prstClr val="black"/>
                </a:solidFill>
                <a:effectLst/>
                <a:uLnTx/>
                <a:uFillTx/>
                <a:latin typeface="Meiryo UI"/>
                <a:ea typeface="Meiryo UI"/>
                <a:cs typeface="+mn-cs"/>
              </a:rPr>
              <a:t>個人情報保護等の観点から、</a:t>
            </a:r>
            <a:r>
              <a:rPr kumimoji="0" lang="ja-JP" altLang="en-US" sz="1320" b="1" i="0" u="sng" strike="noStrike" kern="0" cap="none" spc="0" normalizeH="0" baseline="0" noProof="0">
                <a:ln>
                  <a:noFill/>
                </a:ln>
                <a:solidFill>
                  <a:prstClr val="black"/>
                </a:solidFill>
                <a:effectLst/>
                <a:uLnTx/>
                <a:uFillTx/>
                <a:latin typeface="Meiryo UI"/>
                <a:ea typeface="Meiryo UI"/>
                <a:cs typeface="+mn-cs"/>
              </a:rPr>
              <a:t>秘匿性の高い情報</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の取り扱いの実績がある。</a:t>
            </a:r>
            <a:endParaRPr kumimoji="0" lang="en-US" altLang="ja-JP" sz="1320" b="0" i="0" u="none" strike="noStrike" kern="0" cap="none" spc="-47" normalizeH="0" baseline="0" noProof="0">
              <a:ln>
                <a:noFill/>
              </a:ln>
              <a:solidFill>
                <a:prstClr val="black"/>
              </a:solidFill>
              <a:effectLst/>
              <a:uLnTx/>
              <a:uFillTx/>
              <a:latin typeface="Meiryo UI"/>
              <a:ea typeface="Meiryo UI"/>
              <a:cs typeface="+mn-cs"/>
            </a:endParaRPr>
          </a:p>
        </p:txBody>
      </p:sp>
      <p:sp>
        <p:nvSpPr>
          <p:cNvPr id="12" name="テキスト ボックス 11">
            <a:extLst>
              <a:ext uri="{FF2B5EF4-FFF2-40B4-BE49-F238E27FC236}">
                <a16:creationId xmlns:a16="http://schemas.microsoft.com/office/drawing/2014/main" id="{E9E12158-1FAD-E956-FE52-7E8C97AFBFDF}"/>
              </a:ext>
            </a:extLst>
          </p:cNvPr>
          <p:cNvSpPr txBox="1"/>
          <p:nvPr/>
        </p:nvSpPr>
        <p:spPr>
          <a:xfrm>
            <a:off x="384624" y="4641686"/>
            <a:ext cx="8374752" cy="295466"/>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startAt="7"/>
              <a:tabLst/>
              <a:defRPr/>
            </a:pPr>
            <a:r>
              <a:rPr kumimoji="0" lang="ja-JP" altLang="en-US" sz="1320" b="1" i="0" u="sng" strike="noStrike" kern="0" cap="none" spc="0" normalizeH="0" baseline="0" noProof="0">
                <a:ln>
                  <a:noFill/>
                </a:ln>
                <a:solidFill>
                  <a:prstClr val="black"/>
                </a:solidFill>
                <a:effectLst/>
                <a:uLnTx/>
                <a:uFillTx/>
                <a:latin typeface="Meiryo UI"/>
                <a:ea typeface="Meiryo UI"/>
                <a:cs typeface="+mn-cs"/>
              </a:rPr>
              <a:t>行政機関の発注代行支援</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実績や</a:t>
            </a:r>
            <a:r>
              <a:rPr kumimoji="0" lang="ja-JP" altLang="en-US" sz="1320" b="1" i="1" u="sng" strike="noStrike" kern="0" cap="none" spc="0" normalizeH="0" baseline="0" noProof="0">
                <a:ln>
                  <a:noFill/>
                </a:ln>
                <a:solidFill>
                  <a:prstClr val="black"/>
                </a:solidFill>
                <a:effectLst/>
                <a:uLnTx/>
                <a:uFillTx/>
                <a:latin typeface="Meiryo UI"/>
                <a:ea typeface="Meiryo UI"/>
                <a:cs typeface="+mn-cs"/>
              </a:rPr>
              <a:t>廃棄物処理施設に係る工事、維持管理運営に係る業務の発注</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実績がある。</a:t>
            </a:r>
          </a:p>
        </p:txBody>
      </p:sp>
      <p:sp>
        <p:nvSpPr>
          <p:cNvPr id="13" name="テキスト ボックス 12">
            <a:extLst>
              <a:ext uri="{FF2B5EF4-FFF2-40B4-BE49-F238E27FC236}">
                <a16:creationId xmlns:a16="http://schemas.microsoft.com/office/drawing/2014/main" id="{4271CF96-B1B8-E3DF-C588-199B530A60DC}"/>
              </a:ext>
            </a:extLst>
          </p:cNvPr>
          <p:cNvSpPr txBox="1"/>
          <p:nvPr/>
        </p:nvSpPr>
        <p:spPr>
          <a:xfrm>
            <a:off x="392359" y="1113276"/>
            <a:ext cx="8092041" cy="324576"/>
          </a:xfrm>
          <a:prstGeom prst="rect">
            <a:avLst/>
          </a:prstGeom>
          <a:solidFill>
            <a:sysClr val="window" lastClr="FFFFFF"/>
          </a:solidFill>
          <a:ln w="19050" cap="flat" cmpd="sng" algn="ctr">
            <a:solidFill>
              <a:srgbClr val="43B99A"/>
            </a:solidFill>
            <a:prstDash val="solid"/>
            <a:miter lim="800000"/>
          </a:ln>
          <a:effectLst/>
        </p:spPr>
        <p:txBody>
          <a:bodyPr wrap="square" rtlCol="0">
            <a:spAutoFit/>
          </a:bodyPr>
          <a:lstStyle/>
          <a:p>
            <a:pPr marL="0" marR="0" lvl="0" indent="0" algn="l" defTabSz="861993" rtl="0" eaLnBrk="1" fontAlgn="base" latinLnBrk="0" hangingPunct="1">
              <a:lnSpc>
                <a:spcPct val="100000"/>
              </a:lnSpc>
              <a:spcBef>
                <a:spcPct val="0"/>
              </a:spcBef>
              <a:spcAft>
                <a:spcPct val="0"/>
              </a:spcAft>
              <a:buClrTx/>
              <a:buSzTx/>
              <a:buFontTx/>
              <a:buNone/>
              <a:tabLst/>
              <a:defRPr/>
            </a:pPr>
            <a:r>
              <a:rPr kumimoji="0" lang="ja-JP" altLang="en-US" sz="1509" b="0" i="0" u="none" strike="noStrike" kern="0" cap="none" spc="0" normalizeH="0" baseline="0" noProof="0">
                <a:ln>
                  <a:noFill/>
                </a:ln>
                <a:solidFill>
                  <a:prstClr val="black"/>
                </a:solidFill>
                <a:effectLst/>
                <a:uLnTx/>
                <a:uFillTx/>
                <a:latin typeface="Meiryo UI"/>
                <a:ea typeface="Meiryo UI"/>
                <a:cs typeface="+mn-cs"/>
              </a:rPr>
              <a:t>・前述の役割・業務の具体化をもとに、専門支援機関に求められる</a:t>
            </a:r>
            <a:r>
              <a:rPr kumimoji="0" lang="ja-JP" altLang="en-US" sz="1509" b="1" i="0" u="sng" strike="noStrike" kern="0" cap="none" spc="0" normalizeH="0" baseline="0" noProof="0">
                <a:ln>
                  <a:noFill/>
                </a:ln>
                <a:solidFill>
                  <a:prstClr val="black"/>
                </a:solidFill>
                <a:effectLst/>
                <a:uLnTx/>
                <a:uFillTx/>
                <a:latin typeface="Meiryo UI"/>
                <a:ea typeface="Meiryo UI"/>
                <a:cs typeface="+mn-cs"/>
              </a:rPr>
              <a:t>具備要件</a:t>
            </a:r>
            <a:r>
              <a:rPr kumimoji="0" lang="ja-JP" altLang="en-US" sz="1509" b="0" i="0" u="none" strike="noStrike" kern="0" cap="none" spc="0" normalizeH="0" baseline="0" noProof="0">
                <a:ln>
                  <a:noFill/>
                </a:ln>
                <a:solidFill>
                  <a:prstClr val="black"/>
                </a:solidFill>
                <a:effectLst/>
                <a:uLnTx/>
                <a:uFillTx/>
                <a:latin typeface="Meiryo UI"/>
                <a:ea typeface="Meiryo UI"/>
                <a:cs typeface="+mn-cs"/>
              </a:rPr>
              <a:t>を以下のとおり整理</a:t>
            </a:r>
            <a:endParaRPr kumimoji="0" lang="en-US" altLang="ja-JP" sz="1509" b="0" i="0" u="none" strike="noStrike" kern="0" cap="none" spc="0" normalizeH="0" baseline="0" noProof="0">
              <a:ln>
                <a:noFill/>
              </a:ln>
              <a:solidFill>
                <a:prstClr val="black"/>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F063414D-9504-AC97-48BB-7D630DFBD9DB}"/>
              </a:ext>
            </a:extLst>
          </p:cNvPr>
          <p:cNvSpPr txBox="1"/>
          <p:nvPr/>
        </p:nvSpPr>
        <p:spPr>
          <a:xfrm>
            <a:off x="384623" y="5027394"/>
            <a:ext cx="8374752" cy="1311128"/>
          </a:xfrm>
          <a:prstGeom prst="rect">
            <a:avLst/>
          </a:prstGeom>
          <a:solidFill>
            <a:srgbClr val="43B99A">
              <a:lumMod val="20000"/>
              <a:lumOff val="80000"/>
            </a:srgbClr>
          </a:solidFill>
          <a:ln w="19050" cap="flat" cmpd="sng" algn="ctr">
            <a:solidFill>
              <a:srgbClr val="43B99A"/>
            </a:solidFill>
            <a:prstDash val="solid"/>
            <a:miter lim="800000"/>
          </a:ln>
          <a:effectLst/>
        </p:spPr>
        <p:txBody>
          <a:bodyPr wrap="square" rtlCol="0">
            <a:spAutoFit/>
          </a:bodyPr>
          <a:lstStyle/>
          <a:p>
            <a:pPr marL="377122" marR="0" lvl="0" indent="-377122" algn="l" defTabSz="861993" rtl="0" eaLnBrk="1" fontAlgn="base" latinLnBrk="0" hangingPunct="1">
              <a:lnSpc>
                <a:spcPct val="100000"/>
              </a:lnSpc>
              <a:spcBef>
                <a:spcPct val="0"/>
              </a:spcBef>
              <a:spcAft>
                <a:spcPct val="0"/>
              </a:spcAft>
              <a:buClrTx/>
              <a:buSzTx/>
              <a:buFont typeface="+mj-lt"/>
              <a:buAutoNum type="romanUcPeriod" startAt="8"/>
              <a:tabLst/>
              <a:defRPr/>
            </a:pPr>
            <a:r>
              <a:rPr kumimoji="0" lang="ja-JP" altLang="en-US" sz="1320" b="0" i="0" u="none" strike="noStrike" kern="0" cap="none" spc="0" normalizeH="0" baseline="0" noProof="0">
                <a:ln>
                  <a:noFill/>
                </a:ln>
                <a:solidFill>
                  <a:prstClr val="black"/>
                </a:solidFill>
                <a:effectLst/>
                <a:uLnTx/>
                <a:uFillTx/>
                <a:latin typeface="Meiryo UI"/>
                <a:ea typeface="Meiryo UI"/>
                <a:cs typeface="+mn-cs"/>
              </a:rPr>
              <a:t>以下の実績又は能力を有する。</a:t>
            </a:r>
            <a:endParaRPr kumimoji="0" lang="en-US" altLang="ja-JP" sz="1320" b="0" i="0" u="none" strike="noStrike" kern="0" cap="none" spc="0" normalizeH="0" baseline="0" noProof="0">
              <a:ln>
                <a:noFill/>
              </a:ln>
              <a:solidFill>
                <a:prstClr val="black"/>
              </a:solidFill>
              <a:effectLst/>
              <a:uLnTx/>
              <a:uFillTx/>
              <a:latin typeface="Meiryo UI"/>
              <a:ea typeface="Meiryo UI"/>
              <a:cs typeface="+mn-cs"/>
            </a:endParaRPr>
          </a:p>
          <a:p>
            <a:pPr marL="510312" marR="0" lvl="0" indent="-176589" algn="l" defTabSz="861993"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320" b="0" i="0" u="none" strike="noStrike" kern="0" cap="none" spc="0" normalizeH="0" baseline="0" noProof="0">
                <a:ln>
                  <a:noFill/>
                </a:ln>
                <a:solidFill>
                  <a:prstClr val="black"/>
                </a:solidFill>
                <a:effectLst/>
                <a:uLnTx/>
                <a:uFillTx/>
                <a:latin typeface="Meiryo UI"/>
                <a:ea typeface="Meiryo UI"/>
                <a:cs typeface="+mn-cs"/>
              </a:rPr>
              <a:t>全国を対象とした過去からの網羅的かつ連続したデータの蓄積が必要であり、</a:t>
            </a:r>
            <a:r>
              <a:rPr kumimoji="0" lang="ja-JP" altLang="en-US" sz="1320" b="1" i="0" u="sng" strike="noStrike" kern="0" cap="none" spc="0" normalizeH="0" baseline="0" noProof="0">
                <a:ln>
                  <a:noFill/>
                </a:ln>
                <a:solidFill>
                  <a:prstClr val="black"/>
                </a:solidFill>
                <a:effectLst/>
                <a:uLnTx/>
                <a:uFillTx/>
                <a:latin typeface="Meiryo UI"/>
                <a:ea typeface="Meiryo UI"/>
                <a:cs typeface="+mn-cs"/>
              </a:rPr>
              <a:t>膨大な量の情報</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の取り扱いの実績又は能力がある。</a:t>
            </a:r>
            <a:endParaRPr kumimoji="0" lang="en-US" altLang="ja-JP" sz="1320" b="0" i="0" u="none" strike="noStrike" kern="0" cap="none" spc="0" normalizeH="0" baseline="0" noProof="0">
              <a:ln>
                <a:noFill/>
              </a:ln>
              <a:solidFill>
                <a:prstClr val="black"/>
              </a:solidFill>
              <a:effectLst/>
              <a:uLnTx/>
              <a:uFillTx/>
              <a:latin typeface="Meiryo UI"/>
              <a:ea typeface="Meiryo UI"/>
              <a:cs typeface="+mn-cs"/>
            </a:endParaRPr>
          </a:p>
          <a:p>
            <a:pPr marL="510312" marR="0" lvl="0" indent="-176589" algn="l" defTabSz="861993"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320" b="1" i="0" u="sng" strike="noStrike" kern="0" cap="none" spc="0" normalizeH="0" baseline="0" noProof="0">
                <a:ln>
                  <a:noFill/>
                </a:ln>
                <a:solidFill>
                  <a:prstClr val="black"/>
                </a:solidFill>
                <a:effectLst/>
                <a:uLnTx/>
                <a:uFillTx/>
                <a:latin typeface="Meiryo UI"/>
                <a:ea typeface="Meiryo UI"/>
                <a:cs typeface="+mn-cs"/>
              </a:rPr>
              <a:t>自治体、民間事業者等向けの研修・訓練</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を実施した実績又は能力がある。</a:t>
            </a:r>
            <a:endParaRPr kumimoji="0" lang="en-US" altLang="ja-JP" sz="1320" b="0" i="0" u="none" strike="noStrike" kern="0" cap="none" spc="0" normalizeH="0" baseline="0" noProof="0">
              <a:ln>
                <a:noFill/>
              </a:ln>
              <a:solidFill>
                <a:prstClr val="black"/>
              </a:solidFill>
              <a:effectLst/>
              <a:uLnTx/>
              <a:uFillTx/>
              <a:latin typeface="Meiryo UI"/>
              <a:ea typeface="Meiryo UI"/>
              <a:cs typeface="+mn-cs"/>
            </a:endParaRPr>
          </a:p>
          <a:p>
            <a:pPr marL="510312" marR="0" lvl="0" indent="-176589" algn="l" defTabSz="861993"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320" b="1" i="0" u="sng" strike="noStrike" kern="0" cap="none" spc="0" normalizeH="0" baseline="0" noProof="0">
                <a:ln>
                  <a:noFill/>
                </a:ln>
                <a:solidFill>
                  <a:prstClr val="black"/>
                </a:solidFill>
                <a:effectLst/>
                <a:uLnTx/>
                <a:uFillTx/>
                <a:latin typeface="Meiryo UI"/>
                <a:ea typeface="Meiryo UI"/>
                <a:cs typeface="+mn-cs"/>
              </a:rPr>
              <a:t>廃棄物処理におけるデジタル技術活用</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実績又は能力がある。</a:t>
            </a:r>
            <a:endParaRPr kumimoji="0" lang="en-US" altLang="ja-JP" sz="1320" b="0" i="0" u="none" strike="noStrike" kern="0" cap="none" spc="0" normalizeH="0" baseline="0" noProof="0">
              <a:ln>
                <a:noFill/>
              </a:ln>
              <a:solidFill>
                <a:prstClr val="black"/>
              </a:solidFill>
              <a:effectLst/>
              <a:uLnTx/>
              <a:uFillTx/>
              <a:latin typeface="Meiryo UI"/>
              <a:ea typeface="Meiryo UI"/>
              <a:cs typeface="+mn-cs"/>
            </a:endParaRPr>
          </a:p>
          <a:p>
            <a:pPr marL="510312" marR="0" lvl="0" indent="-176589" algn="l" defTabSz="861993"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1320" b="1" i="0" u="sng" strike="noStrike" kern="0" cap="none" spc="0" normalizeH="0" baseline="0" noProof="0">
                <a:ln>
                  <a:noFill/>
                </a:ln>
                <a:solidFill>
                  <a:prstClr val="black"/>
                </a:solidFill>
                <a:effectLst/>
                <a:uLnTx/>
                <a:uFillTx/>
                <a:latin typeface="Meiryo UI"/>
                <a:ea typeface="Meiryo UI"/>
                <a:cs typeface="+mn-cs"/>
              </a:rPr>
              <a:t>大規模災害・複合災害における災害廃棄物処理</a:t>
            </a:r>
            <a:r>
              <a:rPr kumimoji="0" lang="ja-JP" altLang="en-US" sz="1320" b="0" i="0" u="none" strike="noStrike" kern="0" cap="none" spc="0" normalizeH="0" baseline="0" noProof="0">
                <a:ln>
                  <a:noFill/>
                </a:ln>
                <a:solidFill>
                  <a:prstClr val="black"/>
                </a:solidFill>
                <a:effectLst/>
                <a:uLnTx/>
                <a:uFillTx/>
                <a:latin typeface="Meiryo UI"/>
                <a:ea typeface="Meiryo UI"/>
                <a:cs typeface="+mn-cs"/>
              </a:rPr>
              <a:t>に関する実績又は能力がある。</a:t>
            </a:r>
            <a:endParaRPr kumimoji="0" lang="en-US" altLang="ja-JP" sz="1320" b="0" i="0" u="none" strike="noStrike" kern="0" cap="none" spc="0" normalizeH="0" baseline="0" noProof="0">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71B4B7BA-C768-A9E5-9BD5-CC918FE00F97}"/>
              </a:ext>
            </a:extLst>
          </p:cNvPr>
          <p:cNvSpPr txBox="1"/>
          <p:nvPr/>
        </p:nvSpPr>
        <p:spPr>
          <a:xfrm>
            <a:off x="138485" y="237608"/>
            <a:ext cx="8180315" cy="276551"/>
          </a:xfrm>
          <a:prstGeom prst="rect">
            <a:avLst/>
          </a:prstGeom>
          <a:noFill/>
        </p:spPr>
        <p:txBody>
          <a:bodyPr wrap="squar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制度的措置①　公費解体・災害廃棄物処理を横断的に調整支援する専門支援機能の確立</a:t>
            </a:r>
            <a:endParaRPr kumimoji="1" lang="en-US" altLang="ja-JP" sz="1197" b="0" i="0" u="none" strike="noStrike" kern="1200" cap="none" spc="0" normalizeH="0" baseline="0" noProof="0">
              <a:ln>
                <a:noFill/>
              </a:ln>
              <a:solidFill>
                <a:schemeClr val="bg1"/>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59BF444D-19EC-70A0-9DB5-AED386676EBC}"/>
              </a:ext>
            </a:extLst>
          </p:cNvPr>
          <p:cNvSpPr txBox="1"/>
          <p:nvPr/>
        </p:nvSpPr>
        <p:spPr>
          <a:xfrm>
            <a:off x="5292080"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41601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7B20D48-78F2-A645-3A35-0FF9A40B1943}"/>
              </a:ext>
            </a:extLst>
          </p:cNvPr>
          <p:cNvSpPr txBox="1"/>
          <p:nvPr/>
        </p:nvSpPr>
        <p:spPr>
          <a:xfrm>
            <a:off x="73084" y="237580"/>
            <a:ext cx="8404292" cy="618631"/>
          </a:xfrm>
          <a:prstGeom prst="rect">
            <a:avLst/>
          </a:prstGeom>
          <a:noFill/>
        </p:spPr>
        <p:txBody>
          <a:bodyPr wrap="square">
            <a:spAutoFit/>
          </a:bodyPr>
          <a:lstStyle/>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0" normalizeH="0" baseline="0" noProof="0">
                <a:ln>
                  <a:noFill/>
                </a:ln>
                <a:solidFill>
                  <a:prstClr val="white"/>
                </a:solidFill>
                <a:effectLst/>
                <a:uLnTx/>
                <a:uFillTx/>
                <a:latin typeface="Meiryo UI"/>
                <a:ea typeface="Meiryo UI"/>
                <a:cs typeface="+mn-cs"/>
              </a:rPr>
              <a:t>　制度的措置</a:t>
            </a: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②</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　　災害廃棄物処理計画・災害支援協定に基づく災害廃棄物処理に係る特例措置等の整備⑴</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p:txBody>
      </p:sp>
      <p:sp>
        <p:nvSpPr>
          <p:cNvPr id="5" name="四角形: 角を丸くする 4">
            <a:extLst>
              <a:ext uri="{FF2B5EF4-FFF2-40B4-BE49-F238E27FC236}">
                <a16:creationId xmlns:a16="http://schemas.microsoft.com/office/drawing/2014/main" id="{B46A15CB-C27A-B1F4-B395-A836695D4D55}"/>
              </a:ext>
            </a:extLst>
          </p:cNvPr>
          <p:cNvSpPr/>
          <p:nvPr/>
        </p:nvSpPr>
        <p:spPr>
          <a:xfrm>
            <a:off x="259545" y="1292986"/>
            <a:ext cx="8429401" cy="5267131"/>
          </a:xfrm>
          <a:prstGeom prst="roundRect">
            <a:avLst>
              <a:gd name="adj" fmla="val 6308"/>
            </a:avLst>
          </a:prstGeom>
          <a:solidFill>
            <a:sysClr val="window" lastClr="FFFFFF"/>
          </a:solidFill>
          <a:ln w="25400" cap="flat" cmpd="sng" algn="ctr">
            <a:solidFill>
              <a:srgbClr val="F79646"/>
            </a:solidFill>
            <a:prstDash val="solid"/>
          </a:ln>
          <a:effectLst/>
        </p:spPr>
        <p:txBody>
          <a:bodyPr tIns="169693" rtlCol="0" anchor="ct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0" lang="ja-JP" altLang="en-US" sz="1131" b="0" i="0" u="none" strike="noStrike" kern="0" cap="none" spc="0" normalizeH="0" baseline="0" noProof="0">
              <a:ln>
                <a:noFill/>
              </a:ln>
              <a:solidFill>
                <a:prstClr val="black"/>
              </a:solidFill>
              <a:effectLst/>
              <a:uLnTx/>
              <a:uFillTx/>
              <a:latin typeface="Meiryo UI"/>
              <a:ea typeface="Meiryo UI"/>
              <a:cs typeface="+mn-cs"/>
            </a:endParaRPr>
          </a:p>
        </p:txBody>
      </p:sp>
      <p:sp>
        <p:nvSpPr>
          <p:cNvPr id="6" name="四角形: 角を丸くする 5">
            <a:extLst>
              <a:ext uri="{FF2B5EF4-FFF2-40B4-BE49-F238E27FC236}">
                <a16:creationId xmlns:a16="http://schemas.microsoft.com/office/drawing/2014/main" id="{59F36E54-C471-FD8F-58C3-6CF10E093914}"/>
              </a:ext>
            </a:extLst>
          </p:cNvPr>
          <p:cNvSpPr/>
          <p:nvPr/>
        </p:nvSpPr>
        <p:spPr>
          <a:xfrm>
            <a:off x="4486800" y="1408727"/>
            <a:ext cx="4076471" cy="2722676"/>
          </a:xfrm>
          <a:prstGeom prst="roundRect">
            <a:avLst>
              <a:gd name="adj" fmla="val 3055"/>
            </a:avLst>
          </a:prstGeom>
          <a:solidFill>
            <a:srgbClr val="F79646">
              <a:lumMod val="20000"/>
              <a:lumOff val="80000"/>
            </a:srgbClr>
          </a:solidFill>
          <a:ln w="25400" cap="flat" cmpd="sng" algn="ctr">
            <a:noFill/>
            <a:prstDash val="solid"/>
          </a:ln>
          <a:effectLst/>
        </p:spPr>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0" lang="ja-JP" altLang="en-US" sz="1697" b="0" i="0" u="none" strike="noStrike" kern="0" cap="none" spc="0" normalizeH="0" baseline="0" noProof="0">
              <a:ln>
                <a:noFill/>
              </a:ln>
              <a:solidFill>
                <a:prstClr val="white"/>
              </a:solidFill>
              <a:effectLst/>
              <a:uLnTx/>
              <a:uFillTx/>
              <a:latin typeface="Meiryo UI"/>
              <a:ea typeface="Meiryo UI"/>
              <a:cs typeface="+mn-cs"/>
            </a:endParaRPr>
          </a:p>
        </p:txBody>
      </p:sp>
      <p:sp>
        <p:nvSpPr>
          <p:cNvPr id="9" name="四角形: 角を丸くする 8">
            <a:extLst>
              <a:ext uri="{FF2B5EF4-FFF2-40B4-BE49-F238E27FC236}">
                <a16:creationId xmlns:a16="http://schemas.microsoft.com/office/drawing/2014/main" id="{63D53CE4-931B-429D-F8A1-F9D7C1A6F362}"/>
              </a:ext>
            </a:extLst>
          </p:cNvPr>
          <p:cNvSpPr/>
          <p:nvPr/>
        </p:nvSpPr>
        <p:spPr>
          <a:xfrm>
            <a:off x="343817" y="1418261"/>
            <a:ext cx="4076471" cy="2722676"/>
          </a:xfrm>
          <a:prstGeom prst="roundRect">
            <a:avLst>
              <a:gd name="adj" fmla="val 3055"/>
            </a:avLst>
          </a:prstGeom>
          <a:solidFill>
            <a:srgbClr val="F79646">
              <a:lumMod val="20000"/>
              <a:lumOff val="80000"/>
            </a:srgbClr>
          </a:solidFill>
          <a:ln w="25400" cap="flat" cmpd="sng" algn="ctr">
            <a:noFill/>
            <a:prstDash val="solid"/>
          </a:ln>
          <a:effectLst/>
        </p:spPr>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0" lang="ja-JP" altLang="en-US" sz="1697" b="0" i="0" u="none" strike="noStrike" kern="0" cap="none" spc="0" normalizeH="0" baseline="0" noProof="0">
              <a:ln>
                <a:noFill/>
              </a:ln>
              <a:solidFill>
                <a:prstClr val="white"/>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0B8A645B-847A-7A57-4DD8-E68AD385E078}"/>
              </a:ext>
            </a:extLst>
          </p:cNvPr>
          <p:cNvSpPr txBox="1"/>
          <p:nvPr/>
        </p:nvSpPr>
        <p:spPr>
          <a:xfrm>
            <a:off x="259544" y="1062064"/>
            <a:ext cx="4690708" cy="324576"/>
          </a:xfrm>
          <a:prstGeom prst="rect">
            <a:avLst/>
          </a:prstGeom>
          <a:solidFill>
            <a:srgbClr val="F79646"/>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a:ea typeface="Meiryo UI"/>
                <a:cs typeface="+mn-cs"/>
              </a:rPr>
              <a:t>現状と課題等（災害廃棄物処理計画・</a:t>
            </a:r>
            <a:r>
              <a:rPr kumimoji="1" lang="ja-JP" altLang="en-US" sz="1509" b="1" i="0" u="none" strike="noStrike" kern="1200" cap="none" spc="0" normalizeH="0" baseline="0" noProof="0">
                <a:ln>
                  <a:noFill/>
                </a:ln>
                <a:solidFill>
                  <a:prstClr val="white"/>
                </a:solidFill>
                <a:effectLst/>
                <a:uLnTx/>
                <a:uFillTx/>
                <a:latin typeface="Meiryo UI"/>
                <a:ea typeface="Meiryo UI"/>
                <a:cs typeface="+mn-cs"/>
              </a:rPr>
              <a:t>災害支援協定</a:t>
            </a:r>
            <a:r>
              <a:rPr kumimoji="0" lang="ja-JP" altLang="en-US" sz="1509" b="1" i="0" u="none" strike="noStrike" kern="0" cap="none" spc="0" normalizeH="0" baseline="0" noProof="0">
                <a:ln>
                  <a:noFill/>
                </a:ln>
                <a:solidFill>
                  <a:prstClr val="white"/>
                </a:solidFill>
                <a:effectLst/>
                <a:uLnTx/>
                <a:uFillTx/>
                <a:latin typeface="Meiryo UI"/>
                <a:ea typeface="Meiryo UI"/>
                <a:cs typeface="+mn-cs"/>
              </a:rPr>
              <a:t>）</a:t>
            </a:r>
          </a:p>
        </p:txBody>
      </p:sp>
      <p:sp>
        <p:nvSpPr>
          <p:cNvPr id="11" name="テキスト ボックス 10">
            <a:extLst>
              <a:ext uri="{FF2B5EF4-FFF2-40B4-BE49-F238E27FC236}">
                <a16:creationId xmlns:a16="http://schemas.microsoft.com/office/drawing/2014/main" id="{B23D054B-E06F-76DF-7F9E-EF740DECFD53}"/>
              </a:ext>
            </a:extLst>
          </p:cNvPr>
          <p:cNvSpPr txBox="1"/>
          <p:nvPr/>
        </p:nvSpPr>
        <p:spPr>
          <a:xfrm>
            <a:off x="414540" y="1463335"/>
            <a:ext cx="3924926" cy="1348574"/>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26" b="0" i="0" u="none" strike="noStrike" kern="0" cap="none" spc="0" normalizeH="0" baseline="0" noProof="0">
                <a:ln>
                  <a:noFill/>
                </a:ln>
                <a:solidFill>
                  <a:prstClr val="black"/>
                </a:solidFill>
                <a:effectLst/>
                <a:uLnTx/>
                <a:uFillTx/>
                <a:latin typeface="Meiryo UI"/>
                <a:ea typeface="Meiryo UI"/>
                <a:cs typeface="+mn-cs"/>
              </a:rPr>
              <a:t>災害廃棄物処理計画策定率は、令和５年度末時点で、都道府県</a:t>
            </a:r>
            <a:r>
              <a:rPr kumimoji="0" lang="en-US" altLang="ja-JP" sz="1026" b="0" i="0" u="none" strike="noStrike" kern="0" cap="none" spc="0" normalizeH="0" baseline="0" noProof="0">
                <a:ln>
                  <a:noFill/>
                </a:ln>
                <a:solidFill>
                  <a:prstClr val="black"/>
                </a:solidFill>
                <a:effectLst/>
                <a:uLnTx/>
                <a:uFillTx/>
                <a:latin typeface="Meiryo UI"/>
                <a:ea typeface="Meiryo UI"/>
                <a:cs typeface="+mn-cs"/>
              </a:rPr>
              <a:t>100</a:t>
            </a:r>
            <a:r>
              <a:rPr kumimoji="0" lang="ja-JP" altLang="en-US" sz="1026" b="0" i="0" u="none" strike="noStrike" kern="0" cap="none" spc="0" normalizeH="0" baseline="0" noProof="0">
                <a:ln>
                  <a:noFill/>
                </a:ln>
                <a:solidFill>
                  <a:prstClr val="black"/>
                </a:solidFill>
                <a:effectLst/>
                <a:uLnTx/>
                <a:uFillTx/>
                <a:latin typeface="Meiryo UI"/>
                <a:ea typeface="Meiryo UI"/>
                <a:cs typeface="+mn-cs"/>
              </a:rPr>
              <a:t>％、市区町村</a:t>
            </a:r>
            <a:r>
              <a:rPr kumimoji="0" lang="en-US" altLang="ja-JP" sz="1026" b="0" i="0" u="none" strike="noStrike" kern="0" cap="none" spc="0" normalizeH="0" baseline="0" noProof="0">
                <a:ln>
                  <a:noFill/>
                </a:ln>
                <a:solidFill>
                  <a:prstClr val="black"/>
                </a:solidFill>
                <a:effectLst/>
                <a:uLnTx/>
                <a:uFillTx/>
                <a:latin typeface="Meiryo UI"/>
                <a:ea typeface="Meiryo UI"/>
                <a:cs typeface="+mn-cs"/>
              </a:rPr>
              <a:t>86</a:t>
            </a:r>
            <a:r>
              <a:rPr kumimoji="0" lang="ja-JP" altLang="en-US" sz="1026" b="0" i="0" u="none" strike="noStrike" kern="0" cap="none" spc="0" normalizeH="0" baseline="0" noProof="0">
                <a:ln>
                  <a:noFill/>
                </a:ln>
                <a:solidFill>
                  <a:prstClr val="black"/>
                </a:solidFill>
                <a:effectLst/>
                <a:uLnTx/>
                <a:uFillTx/>
                <a:latin typeface="Meiryo UI"/>
                <a:ea typeface="Meiryo UI"/>
                <a:cs typeface="+mn-cs"/>
              </a:rPr>
              <a:t>％</a:t>
            </a:r>
            <a:endParaRPr kumimoji="0" lang="en-US" altLang="zh-CN" sz="1026" b="0" i="0" u="none" strike="noStrike" kern="0" cap="none" spc="0" normalizeH="0" baseline="0" noProof="0">
              <a:ln>
                <a:noFill/>
              </a:ln>
              <a:solidFill>
                <a:prstClr val="black"/>
              </a:solidFill>
              <a:effectLst/>
              <a:uLnTx/>
              <a:uFillTx/>
              <a:latin typeface="Meiryo UI"/>
              <a:ea typeface="Meiryo UI"/>
              <a:cs typeface="+mn-cs"/>
            </a:endParaRPr>
          </a:p>
          <a:p>
            <a:pPr marL="0" marR="0" lvl="0" indent="0" algn="l" defTabSz="430997" rtl="0" eaLnBrk="1" fontAlgn="auto" latinLnBrk="0" hangingPunct="1">
              <a:lnSpc>
                <a:spcPct val="100000"/>
              </a:lnSpc>
              <a:spcBef>
                <a:spcPts val="0"/>
              </a:spcBef>
              <a:spcAft>
                <a:spcPts val="0"/>
              </a:spcAft>
              <a:buClrTx/>
              <a:buSzTx/>
              <a:buFontTx/>
              <a:buNone/>
              <a:tabLst/>
              <a:defRPr/>
            </a:pPr>
            <a:r>
              <a:rPr kumimoji="0" lang="ja-JP" altLang="en-US" sz="754" b="0" i="0" u="none" strike="noStrike" kern="0" cap="none" spc="0" normalizeH="0" baseline="0" noProof="0">
                <a:ln>
                  <a:noFill/>
                </a:ln>
                <a:solidFill>
                  <a:prstClr val="black"/>
                </a:solidFill>
                <a:effectLst/>
                <a:uLnTx/>
                <a:uFillTx/>
                <a:latin typeface="Meiryo UI"/>
                <a:ea typeface="Meiryo UI"/>
                <a:cs typeface="+mn-cs"/>
              </a:rPr>
              <a:t>　</a:t>
            </a:r>
            <a:r>
              <a:rPr kumimoji="0" lang="en-US" altLang="ja-JP" sz="754" b="0" i="0" u="none" strike="noStrike" kern="0" cap="none" spc="0" normalizeH="0" baseline="0" noProof="0">
                <a:ln>
                  <a:noFill/>
                </a:ln>
                <a:solidFill>
                  <a:prstClr val="black"/>
                </a:solidFill>
                <a:effectLst/>
                <a:uLnTx/>
                <a:uFillTx/>
                <a:latin typeface="Meiryo UI"/>
                <a:ea typeface="Meiryo UI"/>
                <a:cs typeface="+mn-cs"/>
              </a:rPr>
              <a:t>※</a:t>
            </a:r>
            <a:r>
              <a:rPr kumimoji="0" lang="ja-JP" altLang="en-US" sz="754" b="0" i="0" u="none" strike="noStrike" kern="0" cap="none" spc="0" normalizeH="0" baseline="0" noProof="0">
                <a:ln>
                  <a:noFill/>
                </a:ln>
                <a:solidFill>
                  <a:prstClr val="black"/>
                </a:solidFill>
                <a:effectLst/>
                <a:uLnTx/>
                <a:uFillTx/>
                <a:latin typeface="Meiryo UI"/>
                <a:ea typeface="Meiryo UI"/>
                <a:cs typeface="+mn-cs"/>
              </a:rPr>
              <a:t>第五次循環型社会形成推進基本計画（令和６年８月閣議決定）において</a:t>
            </a:r>
            <a:endParaRPr kumimoji="0" lang="en-US" altLang="ja-JP" sz="754" b="0" i="0" u="none" strike="noStrike" kern="0" cap="none" spc="0" normalizeH="0" baseline="0" noProof="0">
              <a:ln>
                <a:noFill/>
              </a:ln>
              <a:solidFill>
                <a:prstClr val="black"/>
              </a:solidFill>
              <a:effectLst/>
              <a:uLnTx/>
              <a:uFillTx/>
              <a:latin typeface="Meiryo UI"/>
              <a:ea typeface="Meiryo UI"/>
              <a:cs typeface="+mn-cs"/>
            </a:endParaRPr>
          </a:p>
          <a:p>
            <a:pPr marL="0" marR="0" lvl="0" indent="0" algn="l" defTabSz="430997" rtl="0" eaLnBrk="1" fontAlgn="auto" latinLnBrk="0" hangingPunct="1">
              <a:lnSpc>
                <a:spcPct val="100000"/>
              </a:lnSpc>
              <a:spcBef>
                <a:spcPts val="0"/>
              </a:spcBef>
              <a:spcAft>
                <a:spcPts val="0"/>
              </a:spcAft>
              <a:buClrTx/>
              <a:buSzTx/>
              <a:buFontTx/>
              <a:buNone/>
              <a:tabLst/>
              <a:defRPr/>
            </a:pPr>
            <a:r>
              <a:rPr kumimoji="0" lang="ja-JP" altLang="en-US" sz="754" b="0" i="0" u="none" strike="noStrike" kern="0" cap="none" spc="0" normalizeH="0" baseline="0" noProof="0">
                <a:ln>
                  <a:noFill/>
                </a:ln>
                <a:solidFill>
                  <a:prstClr val="black"/>
                </a:solidFill>
                <a:effectLst/>
                <a:uLnTx/>
                <a:uFillTx/>
                <a:latin typeface="Meiryo UI"/>
                <a:ea typeface="Meiryo UI"/>
                <a:cs typeface="+mn-cs"/>
              </a:rPr>
              <a:t>　　市町村の災害廃棄物処理計画策定率</a:t>
            </a:r>
            <a:r>
              <a:rPr kumimoji="0" lang="en-US" altLang="ja-JP" sz="754" b="0" i="0" u="none" strike="noStrike" kern="0" cap="none" spc="0" normalizeH="0" baseline="0" noProof="0">
                <a:ln>
                  <a:noFill/>
                </a:ln>
                <a:solidFill>
                  <a:prstClr val="black"/>
                </a:solidFill>
                <a:effectLst/>
                <a:uLnTx/>
                <a:uFillTx/>
                <a:latin typeface="Meiryo UI"/>
                <a:ea typeface="Meiryo UI"/>
                <a:cs typeface="+mn-cs"/>
              </a:rPr>
              <a:t>100</a:t>
            </a:r>
            <a:r>
              <a:rPr kumimoji="0" lang="ja-JP" altLang="en-US" sz="754" b="0" i="0" u="none" strike="noStrike" kern="0" cap="none" spc="0" normalizeH="0" baseline="0" noProof="0">
                <a:ln>
                  <a:noFill/>
                </a:ln>
                <a:solidFill>
                  <a:prstClr val="black"/>
                </a:solidFill>
                <a:effectLst/>
                <a:uLnTx/>
                <a:uFillTx/>
                <a:latin typeface="Meiryo UI"/>
                <a:ea typeface="Meiryo UI"/>
                <a:cs typeface="+mn-cs"/>
              </a:rPr>
              <a:t>％（</a:t>
            </a:r>
            <a:r>
              <a:rPr kumimoji="0" lang="en-US" altLang="ja-JP" sz="754" b="0" i="0" u="none" strike="noStrike" kern="0" cap="none" spc="0" normalizeH="0" baseline="0" noProof="0">
                <a:ln>
                  <a:noFill/>
                </a:ln>
                <a:solidFill>
                  <a:prstClr val="black"/>
                </a:solidFill>
                <a:effectLst/>
                <a:uLnTx/>
                <a:uFillTx/>
                <a:latin typeface="Meiryo UI"/>
                <a:ea typeface="Meiryo UI"/>
                <a:cs typeface="+mn-cs"/>
              </a:rPr>
              <a:t>2030</a:t>
            </a:r>
            <a:r>
              <a:rPr kumimoji="0" lang="ja-JP" altLang="en-US" sz="754" b="0" i="0" u="none" strike="noStrike" kern="0" cap="none" spc="0" normalizeH="0" baseline="0" noProof="0">
                <a:ln>
                  <a:noFill/>
                </a:ln>
                <a:solidFill>
                  <a:prstClr val="black"/>
                </a:solidFill>
                <a:effectLst/>
                <a:uLnTx/>
                <a:uFillTx/>
                <a:latin typeface="Meiryo UI"/>
                <a:ea typeface="Meiryo UI"/>
                <a:cs typeface="+mn-cs"/>
              </a:rPr>
              <a:t>年度）を設定</a:t>
            </a:r>
            <a:endParaRPr kumimoji="0" lang="en-US" altLang="ja-JP" sz="754" b="0"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1026" b="0" i="0" u="none" strike="noStrike" kern="0" cap="none" spc="0" normalizeH="0" baseline="0" noProof="0">
                <a:ln>
                  <a:noFill/>
                </a:ln>
                <a:solidFill>
                  <a:prstClr val="black"/>
                </a:solidFill>
                <a:effectLst/>
                <a:uLnTx/>
                <a:uFillTx/>
                <a:latin typeface="Meiryo UI"/>
                <a:ea typeface="Meiryo UI"/>
                <a:cs typeface="+mn-cs"/>
              </a:rPr>
              <a:t>災害廃棄物処理計画の</a:t>
            </a:r>
            <a:r>
              <a:rPr kumimoji="0" lang="ja-JP" altLang="en-US" sz="1026" b="0" i="0" u="none" strike="noStrike" kern="0" cap="none" spc="0" normalizeH="0" baseline="0" noProof="0">
                <a:ln>
                  <a:noFill/>
                </a:ln>
                <a:solidFill>
                  <a:srgbClr val="FF0000"/>
                </a:solidFill>
                <a:effectLst/>
                <a:uLnTx/>
                <a:uFillTx/>
                <a:latin typeface="Meiryo UI"/>
                <a:ea typeface="Meiryo UI"/>
                <a:cs typeface="+mn-cs"/>
              </a:rPr>
              <a:t>改定を行ったことのある自治体</a:t>
            </a:r>
            <a:r>
              <a:rPr kumimoji="0" lang="ja-JP" altLang="en-US" sz="1026" b="0" i="0" u="none" strike="noStrike" kern="0" cap="none" spc="0" normalizeH="0" baseline="0" noProof="0">
                <a:ln>
                  <a:noFill/>
                </a:ln>
                <a:solidFill>
                  <a:prstClr val="black"/>
                </a:solidFill>
                <a:effectLst/>
                <a:uLnTx/>
                <a:uFillTx/>
                <a:latin typeface="Meiryo UI"/>
                <a:ea typeface="Meiryo UI"/>
                <a:cs typeface="+mn-cs"/>
              </a:rPr>
              <a:t>は、都道府県で約５割、</a:t>
            </a:r>
            <a:r>
              <a:rPr kumimoji="0" lang="ja-JP" altLang="en-US" sz="1026" b="0" i="0" u="none" strike="noStrike" kern="0" cap="none" spc="0" normalizeH="0" baseline="0" noProof="0">
                <a:ln>
                  <a:noFill/>
                </a:ln>
                <a:solidFill>
                  <a:srgbClr val="FF0000"/>
                </a:solidFill>
                <a:effectLst/>
                <a:uLnTx/>
                <a:uFillTx/>
                <a:latin typeface="Meiryo UI"/>
                <a:ea typeface="Meiryo UI"/>
                <a:cs typeface="+mn-cs"/>
              </a:rPr>
              <a:t>市区町村で約２割</a:t>
            </a:r>
            <a:r>
              <a:rPr kumimoji="0" lang="ja-JP" altLang="en-US" sz="1026" b="0" i="0" u="none" strike="noStrike" kern="0" cap="none" spc="0" normalizeH="0" baseline="0" noProof="0">
                <a:ln>
                  <a:noFill/>
                </a:ln>
                <a:solidFill>
                  <a:prstClr val="black"/>
                </a:solidFill>
                <a:effectLst/>
                <a:uLnTx/>
                <a:uFillTx/>
                <a:latin typeface="Meiryo UI"/>
                <a:ea typeface="Meiryo UI"/>
                <a:cs typeface="+mn-cs"/>
              </a:rPr>
              <a:t>にとどまる</a:t>
            </a:r>
            <a:endParaRPr kumimoji="0" lang="en-US" altLang="ja-JP" sz="1026" b="0"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1026" b="0" i="0" u="none" strike="noStrike" kern="0" cap="none" spc="0" normalizeH="0" baseline="0" noProof="0">
                <a:ln>
                  <a:noFill/>
                </a:ln>
                <a:solidFill>
                  <a:prstClr val="black"/>
                </a:solidFill>
                <a:effectLst/>
                <a:uLnTx/>
                <a:uFillTx/>
                <a:latin typeface="Meiryo UI"/>
                <a:ea typeface="Meiryo UI"/>
                <a:cs typeface="+mn-cs"/>
              </a:rPr>
              <a:t>策定・改定における課題として、</a:t>
            </a:r>
            <a:r>
              <a:rPr kumimoji="0" lang="ja-JP" altLang="en-US" sz="1026" b="0" i="0" u="none" strike="noStrike" kern="0" cap="none" spc="0" normalizeH="0" baseline="0" noProof="0">
                <a:ln>
                  <a:noFill/>
                </a:ln>
                <a:solidFill>
                  <a:srgbClr val="FF0000"/>
                </a:solidFill>
                <a:effectLst/>
                <a:uLnTx/>
                <a:uFillTx/>
                <a:latin typeface="Meiryo UI"/>
                <a:ea typeface="Meiryo UI"/>
                <a:cs typeface="+mn-cs"/>
              </a:rPr>
              <a:t>マンパワーや知見の不足</a:t>
            </a:r>
            <a:r>
              <a:rPr kumimoji="0" lang="ja-JP" altLang="en-US" sz="1026" b="0" i="0" u="none" strike="noStrike" kern="0" cap="none" spc="0" normalizeH="0" baseline="0" noProof="0">
                <a:ln>
                  <a:noFill/>
                </a:ln>
                <a:solidFill>
                  <a:prstClr val="black"/>
                </a:solidFill>
                <a:effectLst/>
                <a:uLnTx/>
                <a:uFillTx/>
                <a:latin typeface="Meiryo UI"/>
                <a:ea typeface="Meiryo UI"/>
                <a:cs typeface="+mn-cs"/>
              </a:rPr>
              <a:t>が高い要因となっている</a:t>
            </a:r>
            <a:endParaRPr kumimoji="0" lang="en-US" altLang="ja-JP" sz="1026" b="0" i="0" u="none" strike="noStrike" kern="0" cap="none" spc="0" normalizeH="0" baseline="0" noProof="0">
              <a:ln>
                <a:noFill/>
              </a:ln>
              <a:solidFill>
                <a:prstClr val="black"/>
              </a:solidFill>
              <a:effectLst/>
              <a:uLnTx/>
              <a:uFillTx/>
              <a:latin typeface="Meiryo UI"/>
              <a:ea typeface="Meiryo UI"/>
              <a:cs typeface="+mn-cs"/>
            </a:endParaRPr>
          </a:p>
        </p:txBody>
      </p:sp>
      <p:sp>
        <p:nvSpPr>
          <p:cNvPr id="12" name="テキスト ボックス 11">
            <a:extLst>
              <a:ext uri="{FF2B5EF4-FFF2-40B4-BE49-F238E27FC236}">
                <a16:creationId xmlns:a16="http://schemas.microsoft.com/office/drawing/2014/main" id="{AFA98BFB-E905-E323-79BE-76A98EC86D12}"/>
              </a:ext>
            </a:extLst>
          </p:cNvPr>
          <p:cNvSpPr txBox="1"/>
          <p:nvPr/>
        </p:nvSpPr>
        <p:spPr>
          <a:xfrm>
            <a:off x="145116" y="3859385"/>
            <a:ext cx="2607985" cy="302903"/>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684" b="0" i="0" u="none" strike="noStrike" kern="1200" cap="none" spc="0" normalizeH="0" baseline="0" noProof="0">
                <a:ln>
                  <a:noFill/>
                </a:ln>
                <a:solidFill>
                  <a:prstClr val="black"/>
                </a:solidFill>
                <a:effectLst/>
                <a:uLnTx/>
                <a:uFillTx/>
                <a:latin typeface="Meiryo UI"/>
                <a:ea typeface="Meiryo UI"/>
                <a:cs typeface="+mn-cs"/>
              </a:rPr>
              <a:t>災害廃棄物処理計画を策定済みの場合、</a:t>
            </a:r>
            <a:endParaRPr kumimoji="0" lang="en-US" altLang="ja-JP" sz="684"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684" b="0" i="0" u="none" strike="noStrike" kern="1200" cap="none" spc="0" normalizeH="0" baseline="0" noProof="0">
                <a:ln>
                  <a:noFill/>
                </a:ln>
                <a:solidFill>
                  <a:prstClr val="black"/>
                </a:solidFill>
                <a:effectLst/>
                <a:uLnTx/>
                <a:uFillTx/>
                <a:latin typeface="Meiryo UI"/>
                <a:ea typeface="Meiryo UI"/>
                <a:cs typeface="+mn-cs"/>
              </a:rPr>
              <a:t>災害廃棄物処理計画の改定の有無（令和５年度末時点）</a:t>
            </a:r>
            <a:endParaRPr kumimoji="1" lang="en-US" altLang="ja-JP" sz="684" b="0" i="0" u="none" strike="noStrike" kern="1200" cap="none" spc="0" normalizeH="0" baseline="0" noProof="0">
              <a:ln>
                <a:noFill/>
              </a:ln>
              <a:solidFill>
                <a:prstClr val="black"/>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3F49958B-4688-8B7E-3CF4-6E82B19D4383}"/>
              </a:ext>
            </a:extLst>
          </p:cNvPr>
          <p:cNvSpPr txBox="1"/>
          <p:nvPr/>
        </p:nvSpPr>
        <p:spPr>
          <a:xfrm>
            <a:off x="4538508" y="1456403"/>
            <a:ext cx="3930259" cy="958596"/>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26" b="0" i="0" u="none" strike="noStrike" kern="0" cap="none" spc="0" normalizeH="0" baseline="0" noProof="0">
                <a:ln>
                  <a:noFill/>
                </a:ln>
                <a:solidFill>
                  <a:prstClr val="black"/>
                </a:solidFill>
                <a:effectLst/>
                <a:uLnTx/>
                <a:uFillTx/>
                <a:latin typeface="Meiryo UI"/>
                <a:ea typeface="Meiryo UI"/>
                <a:cs typeface="+mn-cs"/>
              </a:rPr>
              <a:t>災害廃棄物処理計画の中で、仮置場候補地を選定している自治体は、都道府県で約３割、市区町村で約７割</a:t>
            </a:r>
            <a:endParaRPr kumimoji="0" lang="en-US" altLang="ja-JP" sz="1026" b="0"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1026" b="0" i="0" u="none" strike="noStrike" kern="0" cap="none" spc="0" normalizeH="0" baseline="0" noProof="0">
                <a:ln>
                  <a:noFill/>
                </a:ln>
                <a:solidFill>
                  <a:prstClr val="black"/>
                </a:solidFill>
                <a:effectLst/>
                <a:uLnTx/>
                <a:uFillTx/>
                <a:latin typeface="Meiryo UI"/>
                <a:ea typeface="Meiryo UI"/>
                <a:cs typeface="+mn-cs"/>
              </a:rPr>
              <a:t>災害廃棄物処理計画における</a:t>
            </a:r>
            <a:r>
              <a:rPr kumimoji="0" lang="ja-JP" altLang="en-US" sz="1026" b="0" i="0" u="none" strike="noStrike" kern="0" cap="none" spc="0" normalizeH="0" baseline="0" noProof="0">
                <a:ln>
                  <a:noFill/>
                </a:ln>
                <a:solidFill>
                  <a:srgbClr val="FF0000"/>
                </a:solidFill>
                <a:effectLst/>
                <a:uLnTx/>
                <a:uFillTx/>
                <a:latin typeface="Meiryo UI"/>
                <a:ea typeface="Meiryo UI"/>
                <a:cs typeface="+mn-cs"/>
              </a:rPr>
              <a:t>水害の想定率は、都道府県で約４割、市区町村で約３割</a:t>
            </a:r>
            <a:r>
              <a:rPr kumimoji="0" lang="ja-JP" altLang="en-US" sz="1026" b="0" i="0" u="none" strike="noStrike" kern="0" cap="none" spc="0" normalizeH="0" baseline="0" noProof="0">
                <a:ln>
                  <a:noFill/>
                </a:ln>
                <a:solidFill>
                  <a:prstClr val="black"/>
                </a:solidFill>
                <a:effectLst/>
                <a:uLnTx/>
                <a:uFillTx/>
                <a:latin typeface="Meiryo UI"/>
                <a:ea typeface="Meiryo UI"/>
                <a:cs typeface="+mn-cs"/>
              </a:rPr>
              <a:t>にとどまる</a:t>
            </a:r>
            <a:endParaRPr kumimoji="0" lang="en-US" altLang="ja-JP" sz="1026" b="0"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1026" b="0" i="0" u="none" strike="noStrike" kern="0" cap="none" spc="-28" normalizeH="0" baseline="0" noProof="0">
                <a:ln>
                  <a:noFill/>
                </a:ln>
                <a:solidFill>
                  <a:prstClr val="black"/>
                </a:solidFill>
                <a:effectLst/>
                <a:uLnTx/>
                <a:uFillTx/>
                <a:latin typeface="Meiryo UI"/>
                <a:ea typeface="Meiryo UI"/>
                <a:cs typeface="+mn-cs"/>
              </a:rPr>
              <a:t>災害廃棄物処理計画内で</a:t>
            </a:r>
            <a:r>
              <a:rPr kumimoji="0" lang="ja-JP" altLang="en-US" sz="1026" b="0" i="0" u="none" strike="noStrike" kern="0" cap="none" spc="-28" normalizeH="0" baseline="0" noProof="0">
                <a:ln>
                  <a:noFill/>
                </a:ln>
                <a:solidFill>
                  <a:srgbClr val="FF0000"/>
                </a:solidFill>
                <a:effectLst/>
                <a:uLnTx/>
                <a:uFillTx/>
                <a:latin typeface="Meiryo UI"/>
                <a:ea typeface="Meiryo UI"/>
                <a:cs typeface="+mn-cs"/>
              </a:rPr>
              <a:t>想定すべき事項の反映が不十分</a:t>
            </a:r>
            <a:r>
              <a:rPr kumimoji="0" lang="ja-JP" altLang="en-US" sz="1026" b="0" i="0" u="none" strike="noStrike" kern="0" cap="none" spc="-28" normalizeH="0" baseline="0" noProof="0">
                <a:ln>
                  <a:noFill/>
                </a:ln>
                <a:solidFill>
                  <a:prstClr val="black"/>
                </a:solidFill>
                <a:effectLst/>
                <a:uLnTx/>
                <a:uFillTx/>
                <a:latin typeface="Meiryo UI"/>
                <a:ea typeface="Meiryo UI"/>
                <a:cs typeface="+mn-cs"/>
              </a:rPr>
              <a:t>である</a:t>
            </a:r>
          </a:p>
        </p:txBody>
      </p:sp>
      <p:sp>
        <p:nvSpPr>
          <p:cNvPr id="17" name="テキスト ボックス 16">
            <a:extLst>
              <a:ext uri="{FF2B5EF4-FFF2-40B4-BE49-F238E27FC236}">
                <a16:creationId xmlns:a16="http://schemas.microsoft.com/office/drawing/2014/main" id="{38FE627F-F268-43BD-F46D-68DE21458A10}"/>
              </a:ext>
            </a:extLst>
          </p:cNvPr>
          <p:cNvSpPr txBox="1"/>
          <p:nvPr/>
        </p:nvSpPr>
        <p:spPr>
          <a:xfrm>
            <a:off x="4864317" y="3825050"/>
            <a:ext cx="1382285" cy="447815"/>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70" b="0" i="0" u="none" strike="noStrike" kern="1200" cap="none" spc="0" normalizeH="0" baseline="0" noProof="0">
                <a:ln>
                  <a:noFill/>
                </a:ln>
                <a:solidFill>
                  <a:prstClr val="black"/>
                </a:solidFill>
                <a:effectLst/>
                <a:uLnTx/>
                <a:uFillTx/>
                <a:latin typeface="Meiryo UI"/>
                <a:ea typeface="Meiryo UI"/>
                <a:cs typeface="+mn-cs"/>
              </a:rPr>
              <a:t>仮置場候補地選定率</a:t>
            </a:r>
            <a:endParaRPr kumimoji="0" lang="en-US" altLang="ja-JP" sz="77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70" b="0" i="0" u="none" strike="noStrike" kern="1200" cap="none" spc="0" normalizeH="0" baseline="0" noProof="0">
                <a:ln>
                  <a:noFill/>
                </a:ln>
                <a:solidFill>
                  <a:prstClr val="black"/>
                </a:solidFill>
                <a:effectLst/>
                <a:uLnTx/>
                <a:uFillTx/>
                <a:latin typeface="Meiryo UI"/>
                <a:ea typeface="Meiryo UI"/>
                <a:cs typeface="+mn-cs"/>
              </a:rPr>
              <a:t>（令和５年度末時点）</a:t>
            </a:r>
            <a:endParaRPr kumimoji="1" lang="en-US" altLang="ja-JP" sz="77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70" b="0" i="0" u="none" strike="noStrike" kern="1200" cap="none" spc="0" normalizeH="0" baseline="0" noProof="0">
              <a:ln>
                <a:noFill/>
              </a:ln>
              <a:solidFill>
                <a:prstClr val="black"/>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7ACC6A4F-EF7A-3229-A3E0-C842713DE043}"/>
              </a:ext>
            </a:extLst>
          </p:cNvPr>
          <p:cNvSpPr txBox="1"/>
          <p:nvPr/>
        </p:nvSpPr>
        <p:spPr>
          <a:xfrm>
            <a:off x="2476196" y="3905712"/>
            <a:ext cx="1966371" cy="302903"/>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684" b="0" i="0" u="none" strike="noStrike" kern="1200" cap="none" spc="0" normalizeH="0" baseline="0" noProof="0">
                <a:ln>
                  <a:noFill/>
                </a:ln>
                <a:solidFill>
                  <a:prstClr val="black"/>
                </a:solidFill>
                <a:effectLst/>
                <a:uLnTx/>
                <a:uFillTx/>
                <a:latin typeface="Meiryo UI"/>
                <a:ea typeface="Meiryo UI"/>
                <a:cs typeface="+mn-cs"/>
              </a:rPr>
              <a:t>災害廃棄物処理計画の改定を行わない理由</a:t>
            </a:r>
            <a:endParaRPr kumimoji="0" lang="en-US" altLang="ja-JP" sz="684"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684" b="0" i="0" u="none" strike="noStrike" kern="1200" cap="none" spc="0" normalizeH="0" baseline="0" noProof="0">
                <a:ln>
                  <a:noFill/>
                </a:ln>
                <a:solidFill>
                  <a:prstClr val="black"/>
                </a:solidFill>
                <a:effectLst/>
                <a:uLnTx/>
                <a:uFillTx/>
                <a:latin typeface="Meiryo UI"/>
                <a:ea typeface="Meiryo UI"/>
                <a:cs typeface="+mn-cs"/>
              </a:rPr>
              <a:t>（令和５年度末時点）</a:t>
            </a:r>
            <a:endParaRPr kumimoji="1" lang="ja-JP" altLang="en-US" sz="684" b="0" i="0" u="none" strike="noStrike" kern="1200" cap="none" spc="0" normalizeH="0" baseline="0" noProof="0">
              <a:ln>
                <a:noFill/>
              </a:ln>
              <a:solidFill>
                <a:prstClr val="black"/>
              </a:solidFill>
              <a:effectLst/>
              <a:uLnTx/>
              <a:uFillTx/>
              <a:latin typeface="Meiryo UI"/>
              <a:ea typeface="Meiryo UI"/>
              <a:cs typeface="+mn-cs"/>
            </a:endParaRPr>
          </a:p>
        </p:txBody>
      </p:sp>
      <p:pic>
        <p:nvPicPr>
          <p:cNvPr id="19" name="図 18">
            <a:extLst>
              <a:ext uri="{FF2B5EF4-FFF2-40B4-BE49-F238E27FC236}">
                <a16:creationId xmlns:a16="http://schemas.microsoft.com/office/drawing/2014/main" id="{E7D43EFD-3A2F-94E1-96F2-444080E7B309}"/>
              </a:ext>
            </a:extLst>
          </p:cNvPr>
          <p:cNvPicPr>
            <a:picLocks noChangeAspect="1"/>
          </p:cNvPicPr>
          <p:nvPr/>
        </p:nvPicPr>
        <p:blipFill>
          <a:blip r:embed="rId2"/>
          <a:srcRect l="4751" b="6898"/>
          <a:stretch/>
        </p:blipFill>
        <p:spPr>
          <a:xfrm>
            <a:off x="414540" y="2818997"/>
            <a:ext cx="2063456" cy="1048724"/>
          </a:xfrm>
          <a:prstGeom prst="rect">
            <a:avLst/>
          </a:prstGeom>
        </p:spPr>
      </p:pic>
      <p:pic>
        <p:nvPicPr>
          <p:cNvPr id="20" name="図 19">
            <a:extLst>
              <a:ext uri="{FF2B5EF4-FFF2-40B4-BE49-F238E27FC236}">
                <a16:creationId xmlns:a16="http://schemas.microsoft.com/office/drawing/2014/main" id="{AF74576E-DD6A-7922-0A7F-6FAC947469F2}"/>
              </a:ext>
            </a:extLst>
          </p:cNvPr>
          <p:cNvPicPr>
            <a:picLocks noChangeAspect="1"/>
          </p:cNvPicPr>
          <p:nvPr/>
        </p:nvPicPr>
        <p:blipFill>
          <a:blip r:embed="rId3"/>
          <a:srcRect l="4002" r="2612"/>
          <a:stretch/>
        </p:blipFill>
        <p:spPr>
          <a:xfrm>
            <a:off x="4538507" y="2647278"/>
            <a:ext cx="2016595" cy="1194532"/>
          </a:xfrm>
          <a:prstGeom prst="rect">
            <a:avLst/>
          </a:prstGeom>
        </p:spPr>
      </p:pic>
      <p:pic>
        <p:nvPicPr>
          <p:cNvPr id="21" name="図 20">
            <a:extLst>
              <a:ext uri="{FF2B5EF4-FFF2-40B4-BE49-F238E27FC236}">
                <a16:creationId xmlns:a16="http://schemas.microsoft.com/office/drawing/2014/main" id="{D8E4F886-D8BF-4C1B-1594-D17079917C58}"/>
              </a:ext>
            </a:extLst>
          </p:cNvPr>
          <p:cNvPicPr>
            <a:picLocks noChangeAspect="1"/>
          </p:cNvPicPr>
          <p:nvPr/>
        </p:nvPicPr>
        <p:blipFill>
          <a:blip r:embed="rId4"/>
          <a:srcRect l="652" t="2087" r="2200" b="7222"/>
          <a:stretch/>
        </p:blipFill>
        <p:spPr>
          <a:xfrm>
            <a:off x="2540737" y="2823695"/>
            <a:ext cx="1816623" cy="1129543"/>
          </a:xfrm>
          <a:prstGeom prst="rect">
            <a:avLst/>
          </a:prstGeom>
        </p:spPr>
      </p:pic>
      <p:pic>
        <p:nvPicPr>
          <p:cNvPr id="22" name="図 21">
            <a:extLst>
              <a:ext uri="{FF2B5EF4-FFF2-40B4-BE49-F238E27FC236}">
                <a16:creationId xmlns:a16="http://schemas.microsoft.com/office/drawing/2014/main" id="{47F753CA-DD91-F16B-E6DE-43612354E8EE}"/>
              </a:ext>
            </a:extLst>
          </p:cNvPr>
          <p:cNvPicPr>
            <a:picLocks noChangeAspect="1"/>
          </p:cNvPicPr>
          <p:nvPr/>
        </p:nvPicPr>
        <p:blipFill>
          <a:blip r:embed="rId5"/>
          <a:srcRect l="3188" t="1151" r="3261" b="6946"/>
          <a:stretch/>
        </p:blipFill>
        <p:spPr>
          <a:xfrm>
            <a:off x="6584419" y="2647278"/>
            <a:ext cx="1949533" cy="1200620"/>
          </a:xfrm>
          <a:prstGeom prst="rect">
            <a:avLst/>
          </a:prstGeom>
        </p:spPr>
      </p:pic>
      <p:sp>
        <p:nvSpPr>
          <p:cNvPr id="23" name="テキスト ボックス 22">
            <a:extLst>
              <a:ext uri="{FF2B5EF4-FFF2-40B4-BE49-F238E27FC236}">
                <a16:creationId xmlns:a16="http://schemas.microsoft.com/office/drawing/2014/main" id="{9F6C74FB-7469-F650-E8B0-3C4E1451E75B}"/>
              </a:ext>
            </a:extLst>
          </p:cNvPr>
          <p:cNvSpPr txBox="1"/>
          <p:nvPr/>
        </p:nvSpPr>
        <p:spPr>
          <a:xfrm>
            <a:off x="6592724" y="3841810"/>
            <a:ext cx="1942887" cy="329321"/>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70" b="0" i="0" u="none" strike="noStrike" kern="1200" cap="none" spc="0" normalizeH="0" baseline="0" noProof="0">
                <a:ln>
                  <a:noFill/>
                </a:ln>
                <a:solidFill>
                  <a:prstClr val="black"/>
                </a:solidFill>
                <a:effectLst/>
                <a:uLnTx/>
                <a:uFillTx/>
                <a:latin typeface="Meiryo UI"/>
                <a:ea typeface="Meiryo UI"/>
                <a:cs typeface="+mn-cs"/>
              </a:rPr>
              <a:t>災害廃棄物処理計画における被害想定率</a:t>
            </a:r>
            <a:endParaRPr kumimoji="0" lang="en-US" altLang="ja-JP" sz="77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70" b="0" i="0" u="none" strike="noStrike" kern="1200" cap="none" spc="0" normalizeH="0" baseline="0" noProof="0">
                <a:ln>
                  <a:noFill/>
                </a:ln>
                <a:solidFill>
                  <a:prstClr val="black"/>
                </a:solidFill>
                <a:effectLst/>
                <a:uLnTx/>
                <a:uFillTx/>
                <a:latin typeface="Meiryo UI"/>
                <a:ea typeface="Meiryo UI"/>
                <a:cs typeface="+mn-cs"/>
              </a:rPr>
              <a:t>（令和５年度末時点）</a:t>
            </a:r>
            <a:endParaRPr kumimoji="1" lang="en-US" altLang="ja-JP" sz="770" b="0" i="0" u="none" strike="noStrike" kern="1200" cap="none" spc="0" normalizeH="0" baseline="0" noProof="0">
              <a:ln>
                <a:noFill/>
              </a:ln>
              <a:solidFill>
                <a:prstClr val="black"/>
              </a:solidFill>
              <a:effectLst/>
              <a:uLnTx/>
              <a:uFillTx/>
              <a:latin typeface="Meiryo UI"/>
              <a:ea typeface="Meiryo UI"/>
              <a:cs typeface="+mn-cs"/>
            </a:endParaRPr>
          </a:p>
        </p:txBody>
      </p:sp>
      <p:sp>
        <p:nvSpPr>
          <p:cNvPr id="4" name="四角形: 角を丸くする 3">
            <a:extLst>
              <a:ext uri="{FF2B5EF4-FFF2-40B4-BE49-F238E27FC236}">
                <a16:creationId xmlns:a16="http://schemas.microsoft.com/office/drawing/2014/main" id="{CAB21162-47AD-6001-16D6-1CC0BA0F8F31}"/>
              </a:ext>
            </a:extLst>
          </p:cNvPr>
          <p:cNvSpPr/>
          <p:nvPr/>
        </p:nvSpPr>
        <p:spPr>
          <a:xfrm>
            <a:off x="356544" y="4192544"/>
            <a:ext cx="8235399" cy="2253805"/>
          </a:xfrm>
          <a:prstGeom prst="roundRect">
            <a:avLst>
              <a:gd name="adj" fmla="val 3055"/>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1200" cap="none" spc="0" normalizeH="0" baseline="0" noProof="0">
              <a:ln>
                <a:noFill/>
              </a:ln>
              <a:solidFill>
                <a:prstClr val="white"/>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05B683D5-EA86-5F27-A5AE-375FACEF5990}"/>
              </a:ext>
            </a:extLst>
          </p:cNvPr>
          <p:cNvSpPr txBox="1"/>
          <p:nvPr/>
        </p:nvSpPr>
        <p:spPr>
          <a:xfrm>
            <a:off x="486847" y="4268991"/>
            <a:ext cx="8045734" cy="565924"/>
          </a:xfrm>
          <a:prstGeom prst="rec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都道府県、周辺市町村、民間事業者等と災害時の支援協定締結率は、都道府県では全て締結済、市区町村で約８割</a:t>
            </a:r>
            <a:endParaRPr kumimoji="1" lang="en-US" altLang="ja-JP" sz="1026" b="0" i="0" u="none" strike="noStrike" kern="120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協定を締結していても、</a:t>
            </a:r>
            <a:r>
              <a:rPr kumimoji="1" lang="ja-JP" altLang="en-US" sz="1026" b="0" i="0" u="none" strike="noStrike" kern="1200" cap="none" spc="0" normalizeH="0" baseline="0" noProof="0">
                <a:ln>
                  <a:noFill/>
                </a:ln>
                <a:solidFill>
                  <a:srgbClr val="FF0000"/>
                </a:solidFill>
                <a:effectLst/>
                <a:uLnTx/>
                <a:uFillTx/>
                <a:latin typeface="Meiryo UI"/>
                <a:ea typeface="Meiryo UI"/>
                <a:cs typeface="+mn-cs"/>
              </a:rPr>
              <a:t>協定内容の不足、締結先の候補不足が課題</a:t>
            </a:r>
            <a:endParaRPr kumimoji="1" lang="en-US" altLang="ja-JP" sz="1026" b="0" i="0" u="none" strike="noStrike" kern="1200" cap="none" spc="0" normalizeH="0" baseline="0" noProof="0">
              <a:ln>
                <a:noFill/>
              </a:ln>
              <a:solidFill>
                <a:srgbClr val="FF0000"/>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26" b="0" i="0" u="none" strike="noStrike" kern="1200" cap="none" spc="0" normalizeH="0" baseline="0" noProof="0">
                <a:ln>
                  <a:noFill/>
                </a:ln>
                <a:solidFill>
                  <a:prstClr val="black"/>
                </a:solidFill>
                <a:effectLst/>
                <a:uLnTx/>
                <a:uFillTx/>
                <a:latin typeface="Meiryo UI"/>
                <a:ea typeface="Meiryo UI"/>
                <a:cs typeface="+mn-cs"/>
              </a:rPr>
              <a:t>廃棄物処理事業者と協定締結済みの自治体が多い一方で、</a:t>
            </a:r>
            <a:r>
              <a:rPr kumimoji="1" lang="ja-JP" altLang="en-US" sz="1026" b="0" i="0" u="none" strike="noStrike" kern="1200" cap="none" spc="0" normalizeH="0" baseline="0" noProof="0">
                <a:ln>
                  <a:noFill/>
                </a:ln>
                <a:solidFill>
                  <a:srgbClr val="FF0000"/>
                </a:solidFill>
                <a:effectLst/>
                <a:uLnTx/>
                <a:uFillTx/>
                <a:latin typeface="Meiryo UI"/>
                <a:ea typeface="Meiryo UI"/>
                <a:cs typeface="+mn-cs"/>
              </a:rPr>
              <a:t>建設事業者や解体事業者等その他事業者との協定締結が進んでいない</a:t>
            </a:r>
            <a:endParaRPr kumimoji="1" lang="en-US" altLang="ja-JP" sz="1026" b="0" i="0" u="none" strike="noStrike" kern="1200" cap="none" spc="0" normalizeH="0" baseline="0" noProof="0">
              <a:ln>
                <a:noFill/>
              </a:ln>
              <a:solidFill>
                <a:srgbClr val="FF0000"/>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C36C0366-4C9A-1725-9D1F-D67A6FB3425D}"/>
              </a:ext>
            </a:extLst>
          </p:cNvPr>
          <p:cNvSpPr txBox="1"/>
          <p:nvPr/>
        </p:nvSpPr>
        <p:spPr>
          <a:xfrm>
            <a:off x="613171" y="6262159"/>
            <a:ext cx="2309238" cy="329321"/>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70" b="0" i="0" u="none" strike="noStrike" kern="1200" cap="none" spc="0" normalizeH="0" baseline="0" noProof="0">
                <a:ln>
                  <a:noFill/>
                </a:ln>
                <a:solidFill>
                  <a:prstClr val="black"/>
                </a:solidFill>
                <a:effectLst/>
                <a:uLnTx/>
                <a:uFillTx/>
                <a:latin typeface="Meiryo UI"/>
                <a:ea typeface="Meiryo UI"/>
                <a:cs typeface="+mn-cs"/>
              </a:rPr>
              <a:t>災害支援協定締結率（令和５年度末時点）</a:t>
            </a:r>
            <a:endParaRPr kumimoji="1" lang="en-US" altLang="ja-JP" sz="77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70" b="0" i="0" u="none" strike="noStrike" kern="1200" cap="none" spc="0" normalizeH="0" baseline="0" noProof="0">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69A9E273-9AD4-FA33-AFFF-C930F8994319}"/>
              </a:ext>
            </a:extLst>
          </p:cNvPr>
          <p:cNvSpPr txBox="1"/>
          <p:nvPr/>
        </p:nvSpPr>
        <p:spPr>
          <a:xfrm>
            <a:off x="5878366" y="6248020"/>
            <a:ext cx="2561074" cy="329321"/>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70" b="0" i="0" u="none" strike="noStrike" kern="1200" cap="none" spc="0" normalizeH="0" baseline="0" noProof="0">
                <a:ln>
                  <a:noFill/>
                </a:ln>
                <a:solidFill>
                  <a:prstClr val="black"/>
                </a:solidFill>
                <a:effectLst/>
                <a:uLnTx/>
                <a:uFillTx/>
                <a:latin typeface="Meiryo UI"/>
                <a:ea typeface="Meiryo UI"/>
                <a:cs typeface="+mn-cs"/>
              </a:rPr>
              <a:t>民間事業者との協定締結状況（令和５年度末時点）</a:t>
            </a:r>
            <a:endParaRPr kumimoji="1" lang="en-US" altLang="ja-JP" sz="77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70" b="0" i="0" u="none" strike="noStrike" kern="1200" cap="none" spc="0" normalizeH="0" baseline="0" noProof="0">
              <a:ln>
                <a:noFill/>
              </a:ln>
              <a:solidFill>
                <a:prstClr val="black"/>
              </a:solidFill>
              <a:effectLst/>
              <a:uLnTx/>
              <a:uFillTx/>
              <a:latin typeface="Meiryo UI"/>
              <a:ea typeface="Meiryo UI"/>
              <a:cs typeface="+mn-cs"/>
            </a:endParaRPr>
          </a:p>
        </p:txBody>
      </p:sp>
      <p:sp>
        <p:nvSpPr>
          <p:cNvPr id="26" name="テキスト ボックス 25">
            <a:extLst>
              <a:ext uri="{FF2B5EF4-FFF2-40B4-BE49-F238E27FC236}">
                <a16:creationId xmlns:a16="http://schemas.microsoft.com/office/drawing/2014/main" id="{C5A9D957-3FA3-0120-8CB2-4A78E4778384}"/>
              </a:ext>
            </a:extLst>
          </p:cNvPr>
          <p:cNvSpPr txBox="1"/>
          <p:nvPr/>
        </p:nvSpPr>
        <p:spPr>
          <a:xfrm>
            <a:off x="3104371" y="6258148"/>
            <a:ext cx="2281713" cy="329321"/>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70" b="0" i="0" u="none" strike="noStrike" kern="1200" cap="none" spc="0" normalizeH="0" baseline="0" noProof="0">
                <a:ln>
                  <a:noFill/>
                </a:ln>
                <a:solidFill>
                  <a:prstClr val="black"/>
                </a:solidFill>
                <a:effectLst/>
                <a:uLnTx/>
                <a:uFillTx/>
                <a:latin typeface="Meiryo UI"/>
                <a:ea typeface="Meiryo UI"/>
                <a:cs typeface="+mn-cs"/>
              </a:rPr>
              <a:t>協定締結における課題（令和５年度末時点）</a:t>
            </a:r>
            <a:endParaRPr kumimoji="1" lang="en-US" altLang="ja-JP" sz="77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7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8" name="図 27">
            <a:extLst>
              <a:ext uri="{FF2B5EF4-FFF2-40B4-BE49-F238E27FC236}">
                <a16:creationId xmlns:a16="http://schemas.microsoft.com/office/drawing/2014/main" id="{390EE8D9-BB10-736B-142B-C6978B3B00C2}"/>
              </a:ext>
            </a:extLst>
          </p:cNvPr>
          <p:cNvPicPr>
            <a:picLocks noChangeAspect="1"/>
          </p:cNvPicPr>
          <p:nvPr/>
        </p:nvPicPr>
        <p:blipFill>
          <a:blip r:embed="rId6"/>
          <a:stretch>
            <a:fillRect/>
          </a:stretch>
        </p:blipFill>
        <p:spPr>
          <a:xfrm>
            <a:off x="3069411" y="4869837"/>
            <a:ext cx="2411638" cy="1411006"/>
          </a:xfrm>
          <a:prstGeom prst="rect">
            <a:avLst/>
          </a:prstGeom>
        </p:spPr>
      </p:pic>
      <p:pic>
        <p:nvPicPr>
          <p:cNvPr id="29" name="図 28">
            <a:extLst>
              <a:ext uri="{FF2B5EF4-FFF2-40B4-BE49-F238E27FC236}">
                <a16:creationId xmlns:a16="http://schemas.microsoft.com/office/drawing/2014/main" id="{CA23F0E4-AD58-7D04-8EC2-A28CFA3AF491}"/>
              </a:ext>
            </a:extLst>
          </p:cNvPr>
          <p:cNvPicPr>
            <a:picLocks noChangeAspect="1"/>
          </p:cNvPicPr>
          <p:nvPr/>
        </p:nvPicPr>
        <p:blipFill>
          <a:blip r:embed="rId7"/>
          <a:srcRect l="729" t="2599" r="2230" b="12620"/>
          <a:stretch/>
        </p:blipFill>
        <p:spPr>
          <a:xfrm>
            <a:off x="5543766" y="4872333"/>
            <a:ext cx="2981682" cy="1398515"/>
          </a:xfrm>
          <a:prstGeom prst="rect">
            <a:avLst/>
          </a:prstGeom>
        </p:spPr>
      </p:pic>
      <p:pic>
        <p:nvPicPr>
          <p:cNvPr id="3" name="Picture 2">
            <a:extLst>
              <a:ext uri="{FF2B5EF4-FFF2-40B4-BE49-F238E27FC236}">
                <a16:creationId xmlns:a16="http://schemas.microsoft.com/office/drawing/2014/main" id="{BB777CB5-366B-4609-641C-74FB35E8A54F}"/>
              </a:ext>
            </a:extLst>
          </p:cNvPr>
          <p:cNvPicPr>
            <a:picLocks noChangeAspect="1"/>
          </p:cNvPicPr>
          <p:nvPr/>
        </p:nvPicPr>
        <p:blipFill>
          <a:blip r:embed="rId8"/>
          <a:stretch>
            <a:fillRect/>
          </a:stretch>
        </p:blipFill>
        <p:spPr>
          <a:xfrm>
            <a:off x="390368" y="4916572"/>
            <a:ext cx="2625530" cy="1302503"/>
          </a:xfrm>
          <a:prstGeom prst="rect">
            <a:avLst/>
          </a:prstGeom>
        </p:spPr>
      </p:pic>
      <p:sp>
        <p:nvSpPr>
          <p:cNvPr id="2" name="テキスト ボックス 1">
            <a:extLst>
              <a:ext uri="{FF2B5EF4-FFF2-40B4-BE49-F238E27FC236}">
                <a16:creationId xmlns:a16="http://schemas.microsoft.com/office/drawing/2014/main" id="{BCD335DE-3C86-723C-3D1E-9293C2D4F1EF}"/>
              </a:ext>
            </a:extLst>
          </p:cNvPr>
          <p:cNvSpPr txBox="1"/>
          <p:nvPr/>
        </p:nvSpPr>
        <p:spPr>
          <a:xfrm>
            <a:off x="5292080"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78045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DCFBE-4B21-CBB4-5A58-B8D997243CEE}"/>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31C491B-4D6B-5092-8457-B3ABE79A2EA0}"/>
              </a:ext>
            </a:extLst>
          </p:cNvPr>
          <p:cNvSpPr txBox="1"/>
          <p:nvPr/>
        </p:nvSpPr>
        <p:spPr>
          <a:xfrm>
            <a:off x="102686" y="244910"/>
            <a:ext cx="8404292" cy="618631"/>
          </a:xfrm>
          <a:prstGeom prst="rect">
            <a:avLst/>
          </a:prstGeom>
          <a:noFill/>
        </p:spPr>
        <p:txBody>
          <a:bodyPr wrap="square">
            <a:spAutoFit/>
          </a:bodyPr>
          <a:lstStyle/>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0" normalizeH="0" baseline="0" noProof="0">
                <a:ln>
                  <a:noFill/>
                </a:ln>
                <a:solidFill>
                  <a:prstClr val="white"/>
                </a:solidFill>
                <a:effectLst/>
                <a:uLnTx/>
                <a:uFillTx/>
                <a:latin typeface="Meiryo UI"/>
                <a:ea typeface="Meiryo UI"/>
                <a:cs typeface="+mn-cs"/>
              </a:rPr>
              <a:t>　制度的措置</a:t>
            </a: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②</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　　災害廃棄物処理計画・災害支援協定に基づく災害廃棄物処理に係る特例措置等の整備⑴</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p:txBody>
      </p:sp>
      <p:sp>
        <p:nvSpPr>
          <p:cNvPr id="5" name="四角形: 角を丸くする 4">
            <a:extLst>
              <a:ext uri="{FF2B5EF4-FFF2-40B4-BE49-F238E27FC236}">
                <a16:creationId xmlns:a16="http://schemas.microsoft.com/office/drawing/2014/main" id="{1A4507EB-9207-0029-7097-3C783699F563}"/>
              </a:ext>
            </a:extLst>
          </p:cNvPr>
          <p:cNvSpPr/>
          <p:nvPr/>
        </p:nvSpPr>
        <p:spPr>
          <a:xfrm>
            <a:off x="259545" y="1292986"/>
            <a:ext cx="8429401" cy="5267131"/>
          </a:xfrm>
          <a:prstGeom prst="roundRect">
            <a:avLst>
              <a:gd name="adj" fmla="val 6308"/>
            </a:avLst>
          </a:prstGeom>
          <a:solidFill>
            <a:sysClr val="window" lastClr="FFFFFF"/>
          </a:solidFill>
          <a:ln w="25400" cap="flat" cmpd="sng" algn="ctr">
            <a:solidFill>
              <a:srgbClr val="F79646"/>
            </a:solidFill>
            <a:prstDash val="solid"/>
          </a:ln>
          <a:effectLst/>
        </p:spPr>
        <p:txBody>
          <a:bodyPr tIns="169693" rtlCol="0" anchor="ct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0" lang="ja-JP" altLang="en-US" sz="1131" b="0" i="0" u="none" strike="noStrike" kern="0" cap="none" spc="0" normalizeH="0" baseline="0" noProof="0">
              <a:ln>
                <a:noFill/>
              </a:ln>
              <a:solidFill>
                <a:prstClr val="black"/>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AD623043-D0F0-7146-6C43-5F75DBB97C26}"/>
              </a:ext>
            </a:extLst>
          </p:cNvPr>
          <p:cNvSpPr txBox="1"/>
          <p:nvPr/>
        </p:nvSpPr>
        <p:spPr>
          <a:xfrm>
            <a:off x="259544" y="1062064"/>
            <a:ext cx="1476686" cy="324576"/>
          </a:xfrm>
          <a:prstGeom prst="rect">
            <a:avLst/>
          </a:prstGeom>
          <a:solidFill>
            <a:srgbClr val="F79646"/>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a:ea typeface="Meiryo UI"/>
                <a:cs typeface="+mn-cs"/>
              </a:rPr>
              <a:t>見直しの方向性</a:t>
            </a:r>
          </a:p>
        </p:txBody>
      </p:sp>
      <p:sp>
        <p:nvSpPr>
          <p:cNvPr id="2" name="テキスト ボックス 1">
            <a:extLst>
              <a:ext uri="{FF2B5EF4-FFF2-40B4-BE49-F238E27FC236}">
                <a16:creationId xmlns:a16="http://schemas.microsoft.com/office/drawing/2014/main" id="{AAACF3CD-D979-2870-A692-F19969A8AE19}"/>
              </a:ext>
            </a:extLst>
          </p:cNvPr>
          <p:cNvSpPr txBox="1"/>
          <p:nvPr/>
        </p:nvSpPr>
        <p:spPr>
          <a:xfrm>
            <a:off x="351154" y="1420009"/>
            <a:ext cx="8155824" cy="2248693"/>
          </a:xfrm>
          <a:prstGeom prst="rect">
            <a:avLst/>
          </a:prstGeom>
          <a:solidFill>
            <a:schemeClr val="accent6">
              <a:lumMod val="20000"/>
              <a:lumOff val="80000"/>
            </a:schemeClr>
          </a:solidFill>
          <a:ln w="3175" cap="flat" cmpd="sng" algn="ctr">
            <a:noFill/>
            <a:prstDash val="solid"/>
          </a:ln>
          <a:effectLst/>
        </p:spPr>
        <p:txBody>
          <a:bodyPr wrap="square" rtlCol="0">
            <a:spAutoFit/>
          </a:bodyPr>
          <a:lstStyle/>
          <a:p>
            <a:pPr marL="244373" marR="0" lvl="0" indent="-244373" algn="l" defTabSz="430997" rtl="0" eaLnBrk="1" fontAlgn="auto" latinLnBrk="0" hangingPunct="1">
              <a:lnSpc>
                <a:spcPct val="100000"/>
              </a:lnSpc>
              <a:spcBef>
                <a:spcPts val="0"/>
              </a:spcBef>
              <a:spcAft>
                <a:spcPts val="171"/>
              </a:spcAft>
              <a:buClrTx/>
              <a:buSzTx/>
              <a:buFont typeface="Wingdings" panose="05000000000000000000" pitchFamily="2" charset="2"/>
              <a:buChar char="l"/>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市町村における、平時の一般廃棄物処理と発災時の災害廃棄物処理の一体性と連動性を確保することにより、災害廃棄物処理計画の実効性をより高める観点から、</a:t>
            </a: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法定計画である一般廃棄物処理計画の規定事項へ、非常災害時の廃棄物処理に関する事項を追加すべき</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である。</a:t>
            </a:r>
            <a:endParaRPr kumimoji="0" lang="en-US" altLang="ja-JP" sz="1368" b="0" i="0" u="none" strike="noStrike" kern="0" cap="none" spc="0" normalizeH="0" baseline="0" noProof="0">
              <a:ln>
                <a:noFill/>
              </a:ln>
              <a:solidFill>
                <a:prstClr val="black"/>
              </a:solidFill>
              <a:effectLst/>
              <a:uLnTx/>
              <a:uFillTx/>
              <a:latin typeface="Meiryo UI"/>
              <a:ea typeface="Meiryo UI"/>
              <a:cs typeface="+mn-cs"/>
            </a:endParaRPr>
          </a:p>
          <a:p>
            <a:pPr marL="244373" marR="0" lvl="0" indent="-244373" algn="l" defTabSz="430997" rtl="0" eaLnBrk="1" fontAlgn="auto" latinLnBrk="0" hangingPunct="1">
              <a:lnSpc>
                <a:spcPct val="100000"/>
              </a:lnSpc>
              <a:spcBef>
                <a:spcPts val="0"/>
              </a:spcBef>
              <a:spcAft>
                <a:spcPts val="171"/>
              </a:spcAft>
              <a:buClrTx/>
              <a:buSzTx/>
              <a:buFont typeface="Wingdings" panose="05000000000000000000" pitchFamily="2" charset="2"/>
              <a:buChar char="l"/>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市町村だけでは対応が難しい災害廃棄物対応について、他の自治体はもとより民間事業者・団体等との連携を行うことで、より円滑な災害廃棄物対応が可能になることから、こうした自治体間及び民間事業者・団体との災害支援協定の締結･活用を促進する観点から、災害廃棄物処理計画に基づく</a:t>
            </a: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災害支援協定の締結を、自治体の努力義務とすべき</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である。</a:t>
            </a:r>
            <a:endParaRPr kumimoji="1" lang="en-US" altLang="ja-JP" sz="1368" b="0" i="0" u="none" strike="noStrike" kern="1200" cap="none" spc="0" normalizeH="0" baseline="0" noProof="0">
              <a:ln>
                <a:noFill/>
              </a:ln>
              <a:solidFill>
                <a:prstClr val="black"/>
              </a:solidFill>
              <a:effectLst/>
              <a:uLnTx/>
              <a:uFillTx/>
              <a:latin typeface="Meiryo UI"/>
              <a:ea typeface="Meiryo UI"/>
              <a:cs typeface="+mn-cs"/>
            </a:endParaRPr>
          </a:p>
          <a:p>
            <a:pPr marL="244373" marR="0" lvl="0" indent="-244373" algn="l" defTabSz="430997" rtl="0" eaLnBrk="1" fontAlgn="auto" latinLnBrk="0" hangingPunct="1">
              <a:lnSpc>
                <a:spcPct val="100000"/>
              </a:lnSpc>
              <a:spcBef>
                <a:spcPts val="0"/>
              </a:spcBef>
              <a:spcAft>
                <a:spcPts val="171"/>
              </a:spcAft>
              <a:buClrTx/>
              <a:buSzTx/>
              <a:buFont typeface="Wingdings" panose="05000000000000000000" pitchFamily="2" charset="2"/>
              <a:buChar char="l"/>
              <a:tabLst/>
              <a:defRPr/>
            </a:pPr>
            <a:r>
              <a:rPr kumimoji="0" lang="ja-JP" altLang="en-US" sz="1368" b="0" i="0" u="none" strike="noStrike" kern="0" cap="none" spc="0" normalizeH="0" baseline="0" noProof="0">
                <a:ln>
                  <a:noFill/>
                </a:ln>
                <a:solidFill>
                  <a:prstClr val="black"/>
                </a:solidFill>
                <a:effectLst/>
                <a:uLnTx/>
                <a:uFillTx/>
                <a:latin typeface="Meiryo UI"/>
                <a:ea typeface="Meiryo UI"/>
                <a:cs typeface="+mn-cs"/>
              </a:rPr>
              <a:t>なお、</a:t>
            </a:r>
            <a:r>
              <a:rPr kumimoji="0" lang="zh-TW" altLang="en-US" sz="1368" b="0" i="0" u="none" strike="noStrike" kern="0" cap="none" spc="0" normalizeH="0" baseline="0" noProof="0">
                <a:ln>
                  <a:noFill/>
                </a:ln>
                <a:solidFill>
                  <a:prstClr val="black"/>
                </a:solidFill>
                <a:effectLst/>
                <a:uLnTx/>
                <a:uFillTx/>
                <a:latin typeface="Meiryo UI"/>
                <a:ea typeface="Meiryo UI"/>
                <a:cs typeface="+mn-cs"/>
              </a:rPr>
              <a:t>一般廃棄物処理計画</a:t>
            </a:r>
            <a:r>
              <a:rPr kumimoji="0" lang="ja-JP" altLang="en-US" sz="1368" b="0" i="0" u="none" strike="noStrike" kern="0" cap="none" spc="0" normalizeH="0" baseline="0" noProof="0">
                <a:ln>
                  <a:noFill/>
                </a:ln>
                <a:solidFill>
                  <a:prstClr val="black"/>
                </a:solidFill>
                <a:effectLst/>
                <a:uLnTx/>
                <a:uFillTx/>
                <a:latin typeface="Meiryo UI"/>
                <a:ea typeface="Meiryo UI"/>
                <a:cs typeface="+mn-cs"/>
              </a:rPr>
              <a:t>への規定事項の追加については、令和５年３月に閣議決定された</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「計画策定等における地方分権改革の推進について～効率的・効果的な計画行政に向けたナビゲーション・ガイド～」</a:t>
            </a:r>
            <a:r>
              <a:rPr kumimoji="0" lang="ja-JP" altLang="en-US" sz="1368" b="0" i="0" u="none" strike="noStrike" kern="0" cap="none" spc="0" normalizeH="0" baseline="0" noProof="0">
                <a:ln>
                  <a:noFill/>
                </a:ln>
                <a:solidFill>
                  <a:prstClr val="black"/>
                </a:solidFill>
                <a:effectLst/>
                <a:uLnTx/>
                <a:uFillTx/>
                <a:latin typeface="Meiryo UI"/>
                <a:ea typeface="Meiryo UI"/>
                <a:cs typeface="+mn-cs"/>
              </a:rPr>
              <a:t>に沿って検証を行い、計画による手法が有効かつ最も効率的であることを確認した。</a:t>
            </a:r>
            <a:endParaRPr kumimoji="0" lang="en-US" altLang="ja-JP" sz="1368" b="0" i="0" u="none" strike="noStrike" kern="0" cap="none" spc="0" normalizeH="0" baseline="0" noProof="0">
              <a:ln>
                <a:noFill/>
              </a:ln>
              <a:solidFill>
                <a:prstClr val="black"/>
              </a:solidFill>
              <a:effectLst/>
              <a:uLnTx/>
              <a:uFillTx/>
              <a:latin typeface="Meiryo UI"/>
              <a:ea typeface="Meiryo UI"/>
              <a:cs typeface="+mn-cs"/>
            </a:endParaRPr>
          </a:p>
        </p:txBody>
      </p:sp>
      <p:sp>
        <p:nvSpPr>
          <p:cNvPr id="16" name="コンテンツ プレースホルダー 2">
            <a:extLst>
              <a:ext uri="{FF2B5EF4-FFF2-40B4-BE49-F238E27FC236}">
                <a16:creationId xmlns:a16="http://schemas.microsoft.com/office/drawing/2014/main" id="{9946B9E8-36FF-BF8A-2321-1B712D736786}"/>
              </a:ext>
            </a:extLst>
          </p:cNvPr>
          <p:cNvSpPr txBox="1">
            <a:spLocks/>
          </p:cNvSpPr>
          <p:nvPr/>
        </p:nvSpPr>
        <p:spPr>
          <a:xfrm>
            <a:off x="359516" y="3908961"/>
            <a:ext cx="8147462" cy="2455623"/>
          </a:xfrm>
          <a:prstGeom prst="rect">
            <a:avLst/>
          </a:prstGeom>
          <a:ln w="19050">
            <a:solidFill>
              <a:srgbClr val="009C89"/>
            </a:solidFill>
          </a:ln>
        </p:spPr>
        <p:txBody>
          <a:bodyPr anchor="ctr"/>
          <a:lstStyle>
            <a:lvl1pPr marL="0" indent="0" algn="ctr" defTabSz="986918" rtl="0" eaLnBrk="1" latinLnBrk="0" hangingPunct="1">
              <a:lnSpc>
                <a:spcPct val="90000"/>
              </a:lnSpc>
              <a:spcBef>
                <a:spcPts val="1079"/>
              </a:spcBef>
              <a:buFontTx/>
              <a:buNone/>
              <a:defRPr kumimoji="1" sz="3022" kern="1200">
                <a:solidFill>
                  <a:schemeClr val="tx1"/>
                </a:solidFill>
                <a:latin typeface="+mn-lt"/>
                <a:ea typeface="+mn-ea"/>
                <a:cs typeface="+mn-cs"/>
              </a:defRPr>
            </a:lvl1pPr>
            <a:lvl2pPr marL="0" indent="0" algn="l" defTabSz="986918" rtl="0" eaLnBrk="1" latinLnBrk="0" hangingPunct="1">
              <a:lnSpc>
                <a:spcPct val="90000"/>
              </a:lnSpc>
              <a:spcBef>
                <a:spcPts val="540"/>
              </a:spcBef>
              <a:buFontTx/>
              <a:buNone/>
              <a:defRPr kumimoji="1" sz="2590" kern="1200">
                <a:solidFill>
                  <a:schemeClr val="tx1"/>
                </a:solidFill>
                <a:latin typeface="+mn-lt"/>
                <a:ea typeface="+mn-ea"/>
                <a:cs typeface="+mn-cs"/>
              </a:defRPr>
            </a:lvl2pPr>
            <a:lvl3pPr marL="0" indent="0" algn="l" defTabSz="986918" rtl="0" eaLnBrk="1" latinLnBrk="0" hangingPunct="1">
              <a:lnSpc>
                <a:spcPct val="90000"/>
              </a:lnSpc>
              <a:spcBef>
                <a:spcPts val="540"/>
              </a:spcBef>
              <a:buFontTx/>
              <a:buNone/>
              <a:defRPr kumimoji="1" sz="2159" kern="1200">
                <a:solidFill>
                  <a:schemeClr val="tx1"/>
                </a:solidFill>
                <a:latin typeface="+mn-lt"/>
                <a:ea typeface="+mn-ea"/>
                <a:cs typeface="+mn-cs"/>
              </a:defRPr>
            </a:lvl3pPr>
            <a:lvl4pPr marL="0" indent="0" algn="l" defTabSz="986918" rtl="0" eaLnBrk="1" latinLnBrk="0" hangingPunct="1">
              <a:lnSpc>
                <a:spcPct val="90000"/>
              </a:lnSpc>
              <a:spcBef>
                <a:spcPts val="540"/>
              </a:spcBef>
              <a:buFontTx/>
              <a:buNone/>
              <a:defRPr kumimoji="1" sz="1943" kern="1200">
                <a:solidFill>
                  <a:schemeClr val="tx1"/>
                </a:solidFill>
                <a:latin typeface="+mn-lt"/>
                <a:ea typeface="+mn-ea"/>
                <a:cs typeface="+mn-cs"/>
              </a:defRPr>
            </a:lvl4pPr>
            <a:lvl5pPr marL="0" indent="0" algn="l" defTabSz="986918" rtl="0" eaLnBrk="1" latinLnBrk="0" hangingPunct="1">
              <a:lnSpc>
                <a:spcPct val="90000"/>
              </a:lnSpc>
              <a:spcBef>
                <a:spcPts val="540"/>
              </a:spcBef>
              <a:buFontTx/>
              <a:buNone/>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a:lstStyle>
          <a:p>
            <a:pPr marL="244373" marR="0" lvl="0" indent="-244373" algn="l" defTabSz="844012" rtl="0" eaLnBrk="1" fontAlgn="auto" latinLnBrk="0" hangingPunct="1">
              <a:lnSpc>
                <a:spcPct val="150000"/>
              </a:lnSpc>
              <a:spcBef>
                <a:spcPts val="923"/>
              </a:spcBef>
              <a:spcAft>
                <a:spcPts val="0"/>
              </a:spcAft>
              <a:buClrTx/>
              <a:buSzTx/>
              <a:buFont typeface="Wingdings" panose="05000000000000000000" pitchFamily="2" charset="2"/>
              <a:buChar char="n"/>
              <a:tabLst/>
              <a:defRPr/>
            </a:pPr>
            <a:r>
              <a:rPr kumimoji="1" lang="ja-JP" altLang="en-US" sz="1283" b="1" i="0" u="none" strike="noStrike" kern="1200" cap="none" spc="0" normalizeH="0" baseline="0" noProof="0">
                <a:ln>
                  <a:noFill/>
                </a:ln>
                <a:solidFill>
                  <a:prstClr val="black"/>
                </a:solidFill>
                <a:effectLst/>
                <a:uLnTx/>
                <a:uFillTx/>
                <a:latin typeface="メイリオ"/>
                <a:ea typeface="メイリオ"/>
                <a:cs typeface="+mn-cs"/>
              </a:rPr>
              <a:t>地域防災計画等の他の計画との一体策定等、一定の自由度を認める</a:t>
            </a:r>
            <a:endParaRPr kumimoji="1" lang="en-US" altLang="ja-JP" sz="1197" b="1" i="0" u="none" strike="noStrike" kern="1200" cap="none" spc="0" normalizeH="0" baseline="0" noProof="0">
              <a:ln>
                <a:noFill/>
              </a:ln>
              <a:solidFill>
                <a:prstClr val="black"/>
              </a:solidFill>
              <a:effectLst/>
              <a:uLnTx/>
              <a:uFillTx/>
              <a:latin typeface="メイリオ"/>
              <a:ea typeface="メイリオ"/>
              <a:cs typeface="+mn-cs"/>
            </a:endParaRPr>
          </a:p>
          <a:p>
            <a:pPr marL="244373" marR="0" lvl="0" indent="-244373" algn="l" defTabSz="844012" rtl="0" eaLnBrk="1" fontAlgn="auto" latinLnBrk="0" hangingPunct="1">
              <a:lnSpc>
                <a:spcPct val="150000"/>
              </a:lnSpc>
              <a:spcBef>
                <a:spcPts val="923"/>
              </a:spcBef>
              <a:spcAft>
                <a:spcPts val="0"/>
              </a:spcAft>
              <a:buClrTx/>
              <a:buSzTx/>
              <a:buFont typeface="Wingdings" panose="05000000000000000000" pitchFamily="2" charset="2"/>
              <a:buChar char="n"/>
              <a:tabLst/>
              <a:defRPr/>
            </a:pPr>
            <a:endParaRPr kumimoji="1" lang="en-US" altLang="ja-JP" sz="1283" b="0" i="0" u="none" strike="noStrike" kern="1200" cap="none" spc="0" normalizeH="0" baseline="0" noProof="0">
              <a:ln>
                <a:noFill/>
              </a:ln>
              <a:solidFill>
                <a:prstClr val="black"/>
              </a:solidFill>
              <a:effectLst/>
              <a:uLnTx/>
              <a:uFillTx/>
              <a:latin typeface="メイリオ"/>
              <a:ea typeface="メイリオ"/>
              <a:cs typeface="+mn-cs"/>
            </a:endParaRPr>
          </a:p>
          <a:p>
            <a:pPr marL="244373" marR="0" lvl="0" indent="-244373" algn="l" defTabSz="844012" rtl="0" eaLnBrk="1" fontAlgn="auto" latinLnBrk="0" hangingPunct="1">
              <a:lnSpc>
                <a:spcPct val="150000"/>
              </a:lnSpc>
              <a:spcBef>
                <a:spcPts val="923"/>
              </a:spcBef>
              <a:spcAft>
                <a:spcPts val="0"/>
              </a:spcAft>
              <a:buClrTx/>
              <a:buSzTx/>
              <a:buFont typeface="Wingdings" panose="05000000000000000000" pitchFamily="2" charset="2"/>
              <a:buChar char="n"/>
              <a:tabLst/>
              <a:defRPr/>
            </a:pPr>
            <a:endParaRPr kumimoji="1" lang="en-US" altLang="ja-JP" sz="1283" b="1" i="0" u="none" strike="noStrike" kern="1200" cap="none" spc="0" normalizeH="0" baseline="0" noProof="0">
              <a:ln>
                <a:noFill/>
              </a:ln>
              <a:solidFill>
                <a:prstClr val="black"/>
              </a:solidFill>
              <a:effectLst/>
              <a:uLnTx/>
              <a:uFillTx/>
              <a:latin typeface="Meiryo UI"/>
              <a:ea typeface="Meiryo UI"/>
              <a:cs typeface="+mn-cs"/>
            </a:endParaRPr>
          </a:p>
          <a:p>
            <a:pPr marL="244373" marR="0" lvl="0" indent="-244373" algn="l" defTabSz="844012" rtl="0" eaLnBrk="1" fontAlgn="auto" latinLnBrk="0" hangingPunct="1">
              <a:lnSpc>
                <a:spcPct val="150000"/>
              </a:lnSpc>
              <a:spcBef>
                <a:spcPts val="1026"/>
              </a:spcBef>
              <a:spcAft>
                <a:spcPts val="0"/>
              </a:spcAft>
              <a:buClrTx/>
              <a:buSzTx/>
              <a:buFont typeface="Wingdings" panose="05000000000000000000" pitchFamily="2" charset="2"/>
              <a:buChar char="n"/>
              <a:tabLst/>
              <a:defRPr/>
            </a:pPr>
            <a:r>
              <a:rPr kumimoji="1" lang="ja-JP" altLang="en-US" sz="1283" b="1" i="0" u="none" strike="noStrike" kern="1200" cap="none" spc="0" normalizeH="0" baseline="0" noProof="0">
                <a:ln>
                  <a:noFill/>
                </a:ln>
                <a:solidFill>
                  <a:prstClr val="black"/>
                </a:solidFill>
                <a:effectLst/>
                <a:uLnTx/>
                <a:uFillTx/>
                <a:latin typeface="Meiryo UI"/>
                <a:ea typeface="Meiryo UI"/>
                <a:cs typeface="+mn-cs"/>
              </a:rPr>
              <a:t>自治体の実情などを踏まえ、丁寧に支援等を行う</a:t>
            </a:r>
            <a:endParaRPr kumimoji="1" lang="en-US" altLang="ja-JP" sz="1283" b="1" i="0" u="none" strike="noStrike" kern="1200" cap="none" spc="0" normalizeH="0" baseline="0" noProof="0">
              <a:ln>
                <a:noFill/>
              </a:ln>
              <a:solidFill>
                <a:prstClr val="black"/>
              </a:solidFill>
              <a:effectLst/>
              <a:uLnTx/>
              <a:uFillTx/>
              <a:latin typeface="Meiryo UI"/>
              <a:ea typeface="Meiryo UI"/>
              <a:cs typeface="+mn-cs"/>
            </a:endParaRPr>
          </a:p>
          <a:p>
            <a:pPr marL="338659" marR="0" lvl="0" indent="-208532" algn="l" defTabSz="78201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197" b="0" i="0" u="none" strike="noStrike" kern="1200" cap="none" spc="0" normalizeH="0" baseline="0" noProof="0">
                <a:ln>
                  <a:noFill/>
                </a:ln>
                <a:solidFill>
                  <a:prstClr val="black"/>
                </a:solidFill>
                <a:effectLst/>
                <a:uLnTx/>
                <a:uFillTx/>
                <a:latin typeface="Meiryo UI"/>
                <a:ea typeface="Meiryo UI"/>
                <a:cs typeface="+mn-cs"/>
              </a:rPr>
              <a:t>令和</a:t>
            </a:r>
            <a:r>
              <a:rPr kumimoji="1" lang="en-US" altLang="ja-JP" sz="1197" b="0" i="0" u="none" strike="noStrike" kern="1200" cap="none" spc="0" normalizeH="0" baseline="0" noProof="0">
                <a:ln>
                  <a:noFill/>
                </a:ln>
                <a:solidFill>
                  <a:prstClr val="black"/>
                </a:solidFill>
                <a:effectLst/>
                <a:uLnTx/>
                <a:uFillTx/>
                <a:latin typeface="Meiryo UI"/>
                <a:ea typeface="Meiryo UI"/>
                <a:cs typeface="+mn-cs"/>
              </a:rPr>
              <a:t>5</a:t>
            </a:r>
            <a:r>
              <a:rPr kumimoji="1" lang="ja-JP" altLang="en-US" sz="1197" b="0" i="0" u="none" strike="noStrike" kern="1200" cap="none" spc="0" normalizeH="0" baseline="0" noProof="0">
                <a:ln>
                  <a:noFill/>
                </a:ln>
                <a:solidFill>
                  <a:prstClr val="black"/>
                </a:solidFill>
                <a:effectLst/>
                <a:uLnTx/>
                <a:uFillTx/>
                <a:latin typeface="Meiryo UI"/>
                <a:ea typeface="Meiryo UI"/>
                <a:cs typeface="+mn-cs"/>
              </a:rPr>
              <a:t>年度末時点で</a:t>
            </a:r>
            <a:r>
              <a:rPr kumimoji="1" lang="en-US" altLang="ja-JP" sz="1197" b="0" i="0" u="none" strike="noStrike" kern="1200" cap="none" spc="0" normalizeH="0" baseline="0" noProof="0">
                <a:ln>
                  <a:noFill/>
                </a:ln>
                <a:solidFill>
                  <a:prstClr val="black"/>
                </a:solidFill>
                <a:effectLst/>
                <a:uLnTx/>
                <a:uFillTx/>
                <a:latin typeface="Meiryo UI"/>
                <a:ea typeface="Meiryo UI"/>
                <a:cs typeface="+mn-cs"/>
              </a:rPr>
              <a:t>86</a:t>
            </a:r>
            <a:r>
              <a:rPr kumimoji="1" lang="ja-JP" altLang="en-US" sz="1197" b="0" i="0" u="none" strike="noStrike" kern="1200" cap="none" spc="0" normalizeH="0" baseline="0" noProof="0">
                <a:ln>
                  <a:noFill/>
                </a:ln>
                <a:solidFill>
                  <a:prstClr val="black"/>
                </a:solidFill>
                <a:effectLst/>
                <a:uLnTx/>
                <a:uFillTx/>
                <a:latin typeface="Meiryo UI"/>
                <a:ea typeface="Meiryo UI"/>
                <a:cs typeface="+mn-cs"/>
              </a:rPr>
              <a:t>％の市町村が記載済であり、記載済自治体の中には小規模自治体も含まれていることを確認しつつも、現時点で未記載の自治体ではマンパワー不足や専門知識の不足により記載が進まない実態があることから、こうした</a:t>
            </a:r>
            <a:r>
              <a:rPr kumimoji="1" lang="ja-JP" altLang="en-US" sz="1197" b="1" i="0" u="none" strike="noStrike" kern="1200" cap="none" spc="0" normalizeH="0" baseline="0" noProof="0">
                <a:ln>
                  <a:noFill/>
                </a:ln>
                <a:solidFill>
                  <a:prstClr val="black"/>
                </a:solidFill>
                <a:effectLst/>
                <a:uLnTx/>
                <a:uFillTx/>
                <a:latin typeface="Meiryo UI"/>
                <a:ea typeface="Meiryo UI"/>
                <a:cs typeface="+mn-cs"/>
              </a:rPr>
              <a:t>小規模自治体に対しては、各種支援施策を実施するとともに、本措置と同時に制度措置予定の専門支援機関により支援をしていく</a:t>
            </a:r>
            <a:r>
              <a:rPr kumimoji="1" lang="ja-JP" altLang="en-US" sz="1197" b="0" i="0" u="none" strike="noStrike" kern="1200" cap="none" spc="0" normalizeH="0" baseline="0" noProof="0">
                <a:ln>
                  <a:noFill/>
                </a:ln>
                <a:solidFill>
                  <a:prstClr val="black"/>
                </a:solidFill>
                <a:effectLst/>
                <a:uLnTx/>
                <a:uFillTx/>
                <a:latin typeface="Meiryo UI"/>
                <a:ea typeface="Meiryo UI"/>
                <a:cs typeface="+mn-cs"/>
              </a:rPr>
              <a:t>。</a:t>
            </a:r>
          </a:p>
        </p:txBody>
      </p:sp>
      <p:sp>
        <p:nvSpPr>
          <p:cNvPr id="24" name="四角形: 角を丸くする 23">
            <a:extLst>
              <a:ext uri="{FF2B5EF4-FFF2-40B4-BE49-F238E27FC236}">
                <a16:creationId xmlns:a16="http://schemas.microsoft.com/office/drawing/2014/main" id="{221595FD-02F1-ABD0-20A0-A25E2CC63BFD}"/>
              </a:ext>
            </a:extLst>
          </p:cNvPr>
          <p:cNvSpPr/>
          <p:nvPr/>
        </p:nvSpPr>
        <p:spPr>
          <a:xfrm>
            <a:off x="351155" y="3713429"/>
            <a:ext cx="3255940" cy="24401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r>
              <a:rPr kumimoji="1" lang="ja-JP" altLang="en-US" sz="1197"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柔軟な制度運用と国から自治体への周知・助言</a:t>
            </a:r>
          </a:p>
        </p:txBody>
      </p:sp>
      <p:sp>
        <p:nvSpPr>
          <p:cNvPr id="35" name="正方形/長方形 34">
            <a:extLst>
              <a:ext uri="{FF2B5EF4-FFF2-40B4-BE49-F238E27FC236}">
                <a16:creationId xmlns:a16="http://schemas.microsoft.com/office/drawing/2014/main" id="{C8DF2A2A-DBAD-B423-6EEA-435D13F19E9A}"/>
              </a:ext>
            </a:extLst>
          </p:cNvPr>
          <p:cNvSpPr/>
          <p:nvPr/>
        </p:nvSpPr>
        <p:spPr>
          <a:xfrm>
            <a:off x="786716" y="4339076"/>
            <a:ext cx="7596096" cy="88646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endParaRPr kumimoji="1" lang="ja-JP" altLang="en-US" sz="153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23">
            <a:extLst>
              <a:ext uri="{FF2B5EF4-FFF2-40B4-BE49-F238E27FC236}">
                <a16:creationId xmlns:a16="http://schemas.microsoft.com/office/drawing/2014/main" id="{BC102CBB-3E2D-5A15-0D08-ADCD0B9350F2}"/>
              </a:ext>
            </a:extLst>
          </p:cNvPr>
          <p:cNvSpPr txBox="1"/>
          <p:nvPr/>
        </p:nvSpPr>
        <p:spPr>
          <a:xfrm>
            <a:off x="870004" y="4519499"/>
            <a:ext cx="7487281" cy="762260"/>
          </a:xfrm>
          <a:prstGeom prst="rect">
            <a:avLst/>
          </a:prstGeom>
          <a:noFill/>
          <a:ln w="12700">
            <a:noFill/>
          </a:ln>
        </p:spPr>
        <p:txBody>
          <a:bodyPr wrap="square" rtlCol="0">
            <a:spAutoFit/>
          </a:bodyPr>
          <a:lstStyle>
            <a:defPPr>
              <a:defRPr lang="en-US"/>
            </a:defPPr>
            <a:lvl1pPr marL="285750" marR="0" lvl="0" indent="-285750" algn="just" defTabSz="914400" rtl="0" eaLnBrk="1" fontAlgn="auto" latinLnBrk="0" hangingPunct="1">
              <a:lnSpc>
                <a:spcPct val="100000"/>
              </a:lnSpc>
              <a:spcBef>
                <a:spcPts val="0"/>
              </a:spcBef>
              <a:spcAft>
                <a:spcPts val="300"/>
              </a:spcAft>
              <a:buClrTx/>
              <a:buSzTx/>
              <a:buFont typeface="Wingdings" panose="05000000000000000000" pitchFamily="2" charset="2"/>
              <a:buChar char="n"/>
              <a:tabLst/>
              <a:defRPr kumimoji="1" sz="1400" b="0" i="0" u="none" strike="noStrike" kern="1200" cap="none" spc="0" normalizeH="0" baseline="0">
                <a:ln>
                  <a:noFill/>
                </a:ln>
                <a:solidFill>
                  <a:prstClr val="black"/>
                </a:solidFill>
                <a:effectLst/>
                <a:uLnTx/>
                <a:uFillTx/>
                <a:latin typeface="Calibri" panose="020F0502020204030204"/>
                <a:ea typeface="メイリオ"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6027" marR="0" lvl="0" indent="-76027" algn="just" defTabSz="781995" rtl="0" eaLnBrk="1" fontAlgn="base" latinLnBrk="0" hangingPunct="1">
              <a:lnSpc>
                <a:spcPct val="100000"/>
              </a:lnSpc>
              <a:spcBef>
                <a:spcPts val="0"/>
              </a:spcBef>
              <a:spcAft>
                <a:spcPts val="257"/>
              </a:spcAft>
              <a:buClrTx/>
              <a:buSzTx/>
              <a:buFont typeface="Arial" panose="020B0604020202020204" pitchFamily="34" charset="0"/>
              <a:buChar char="•"/>
              <a:tabLst/>
              <a:defRPr/>
            </a:pPr>
            <a:r>
              <a:rPr kumimoji="1" lang="en-US" altLang="ja-JP" sz="102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2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福島県三春町（人口約</a:t>
            </a:r>
            <a:r>
              <a:rPr kumimoji="1" lang="en-US" altLang="ja-JP" sz="102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02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万人）では、</a:t>
            </a:r>
            <a:r>
              <a:rPr kumimoji="1" lang="ja-JP" altLang="en-US" sz="1026"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地域</a:t>
            </a:r>
            <a:r>
              <a:rPr kumimoji="1" lang="ja-JP" altLang="en-US" sz="1026" b="1" i="0" u="sng" strike="noStrike" kern="1200" cap="none" spc="0" normalizeH="0" baseline="0" noProof="0">
                <a:ln>
                  <a:noFill/>
                </a:ln>
                <a:solidFill>
                  <a:prstClr val="black"/>
                </a:solidFill>
                <a:effectLst/>
                <a:uLnTx/>
                <a:uFillTx/>
                <a:latin typeface="Calibri" panose="020F0502020204030204"/>
                <a:ea typeface="メイリオ"/>
                <a:cs typeface="+mn-cs"/>
              </a:rPr>
              <a:t>防災計画の資料編に災害廃棄物処理計画の節</a:t>
            </a:r>
            <a:r>
              <a:rPr kumimoji="1" lang="ja-JP" altLang="en-US" sz="1026" b="0" i="0" u="none" strike="noStrike" kern="1200" cap="none" spc="0" normalizeH="0" baseline="0" noProof="0">
                <a:ln>
                  <a:noFill/>
                </a:ln>
                <a:solidFill>
                  <a:prstClr val="black"/>
                </a:solidFill>
                <a:effectLst/>
                <a:uLnTx/>
                <a:uFillTx/>
                <a:latin typeface="Calibri" panose="020F0502020204030204"/>
                <a:ea typeface="メイリオ"/>
                <a:cs typeface="+mn-cs"/>
              </a:rPr>
              <a:t>を設け、</a:t>
            </a:r>
            <a:r>
              <a:rPr kumimoji="1" lang="ja-JP" altLang="en-US" sz="1026"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庁内体制や関係者との連絡体制に関する記述が充実しており、また、</a:t>
            </a:r>
            <a:r>
              <a:rPr kumimoji="1" lang="ja-JP" altLang="en-US" sz="1026" b="1"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災害廃棄物発生量、仮置場候補地等が示されている</a:t>
            </a:r>
            <a:r>
              <a:rPr kumimoji="1" lang="ja-JP" altLang="en-US" sz="1026"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endParaRPr kumimoji="1" lang="en-US" altLang="ja-JP" sz="1026"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156128" marR="0" lvl="0" indent="-156128" algn="just" defTabSz="781995" rtl="0" eaLnBrk="1" fontAlgn="base" latinLnBrk="0" hangingPunct="1">
              <a:lnSpc>
                <a:spcPct val="100000"/>
              </a:lnSpc>
              <a:spcBef>
                <a:spcPts val="0"/>
              </a:spcBef>
              <a:spcAft>
                <a:spcPts val="257"/>
              </a:spcAft>
              <a:buClrTx/>
              <a:buSzTx/>
              <a:buFont typeface="Wingdings" panose="05000000000000000000" pitchFamily="2" charset="2"/>
              <a:buNone/>
              <a:tabLst/>
              <a:defRPr/>
            </a:pPr>
            <a:r>
              <a:rPr kumimoji="1" lang="ja-JP" altLang="en-US" sz="1026"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⇒こうした場合は、一般廃棄物処理計画への再度の記載を求めることはせず（記載箇所の明示のみ等との対応）、意思表明にあたっての手法はある程度自由度を持たせることを想定。</a:t>
            </a:r>
            <a:endParaRPr kumimoji="1" lang="ja-JP" altLang="en-US" sz="102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テキスト ボックス 36">
            <a:extLst>
              <a:ext uri="{FF2B5EF4-FFF2-40B4-BE49-F238E27FC236}">
                <a16:creationId xmlns:a16="http://schemas.microsoft.com/office/drawing/2014/main" id="{45D09E8D-F954-71D6-8D56-7CBF5516FB3E}"/>
              </a:ext>
            </a:extLst>
          </p:cNvPr>
          <p:cNvSpPr txBox="1"/>
          <p:nvPr/>
        </p:nvSpPr>
        <p:spPr>
          <a:xfrm>
            <a:off x="761188" y="4260974"/>
            <a:ext cx="1821332" cy="250197"/>
          </a:xfrm>
          <a:prstGeom prst="rect">
            <a:avLst/>
          </a:prstGeom>
          <a:solidFill>
            <a:srgbClr val="43B99A"/>
          </a:solid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他の計画との一体策定の事例</a:t>
            </a:r>
          </a:p>
        </p:txBody>
      </p:sp>
      <p:sp>
        <p:nvSpPr>
          <p:cNvPr id="3" name="テキスト ボックス 2">
            <a:extLst>
              <a:ext uri="{FF2B5EF4-FFF2-40B4-BE49-F238E27FC236}">
                <a16:creationId xmlns:a16="http://schemas.microsoft.com/office/drawing/2014/main" id="{2F093237-4906-C4A3-AE40-6C71D5630442}"/>
              </a:ext>
            </a:extLst>
          </p:cNvPr>
          <p:cNvSpPr txBox="1"/>
          <p:nvPr/>
        </p:nvSpPr>
        <p:spPr>
          <a:xfrm>
            <a:off x="5292080"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68746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BC6CC-8695-FDA2-4AFC-144DA13C2515}"/>
              </a:ext>
            </a:extLst>
          </p:cNvPr>
          <p:cNvSpPr>
            <a:spLocks noGrp="1"/>
          </p:cNvSpPr>
          <p:nvPr>
            <p:ph type="title"/>
          </p:nvPr>
        </p:nvSpPr>
        <p:spPr>
          <a:xfrm>
            <a:off x="138484" y="346781"/>
            <a:ext cx="7943412" cy="587854"/>
          </a:xfrm>
        </p:spPr>
        <p:txBody>
          <a:bodyPr/>
          <a:lstStyle/>
          <a:p>
            <a:r>
              <a:rPr lang="ja-JP" altLang="en-US" sz="2000"/>
              <a:t>災害廃棄物に関する事項について未記載の自治体への支援</a:t>
            </a:r>
            <a:endParaRPr kumimoji="1" lang="ja-JP" altLang="en-US" sz="2000"/>
          </a:p>
        </p:txBody>
      </p:sp>
      <p:sp>
        <p:nvSpPr>
          <p:cNvPr id="4" name="テキスト ボックス 3">
            <a:extLst>
              <a:ext uri="{FF2B5EF4-FFF2-40B4-BE49-F238E27FC236}">
                <a16:creationId xmlns:a16="http://schemas.microsoft.com/office/drawing/2014/main" id="{681E8149-0F5C-F22C-BA2B-55CF2660B3CF}"/>
              </a:ext>
            </a:extLst>
          </p:cNvPr>
          <p:cNvSpPr txBox="1"/>
          <p:nvPr/>
        </p:nvSpPr>
        <p:spPr>
          <a:xfrm>
            <a:off x="138485" y="237608"/>
            <a:ext cx="8180315" cy="276999"/>
          </a:xfrm>
          <a:prstGeom prst="rect">
            <a:avLst/>
          </a:prstGeom>
          <a:noFill/>
        </p:spPr>
        <p:txBody>
          <a:bodyPr wrap="square" rtlCol="0">
            <a:spAutoFit/>
          </a:bodyPr>
          <a:lstStyle/>
          <a:p>
            <a:pPr lvl="0" defTabSz="781995"/>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制度的措置②　</a:t>
            </a:r>
            <a:r>
              <a:rPr kumimoji="0" lang="ja-JP" altLang="en-US" sz="1200" kern="0" spc="-60">
                <a:solidFill>
                  <a:prstClr val="white"/>
                </a:solidFill>
              </a:rPr>
              <a:t>災害廃棄物処理計画・災害支援協定に基づく災害廃棄物処理に係る特例措置等の整備</a:t>
            </a:r>
            <a:endParaRPr kumimoji="1" lang="en-US" altLang="ja-JP" sz="1197" i="0" u="none" strike="noStrike" kern="1200" cap="none" spc="0" normalizeH="0" baseline="0" noProof="0">
              <a:ln>
                <a:noFill/>
              </a:ln>
              <a:solidFill>
                <a:schemeClr val="bg1"/>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0F6CA455-427A-8527-D43D-E745CBAF5928}"/>
              </a:ext>
            </a:extLst>
          </p:cNvPr>
          <p:cNvSpPr/>
          <p:nvPr/>
        </p:nvSpPr>
        <p:spPr>
          <a:xfrm>
            <a:off x="4144273" y="3888857"/>
            <a:ext cx="4893846" cy="2884424"/>
          </a:xfrm>
          <a:prstGeom prst="rect">
            <a:avLst/>
          </a:prstGeom>
          <a:no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6A8FAF9F-D4B9-7BE9-0661-D6D299C3291E}"/>
              </a:ext>
            </a:extLst>
          </p:cNvPr>
          <p:cNvSpPr/>
          <p:nvPr/>
        </p:nvSpPr>
        <p:spPr>
          <a:xfrm>
            <a:off x="4144275" y="2628896"/>
            <a:ext cx="4893846" cy="978977"/>
          </a:xfrm>
          <a:prstGeom prst="rect">
            <a:avLst/>
          </a:prstGeom>
          <a:no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BE350320-1086-A1D6-B4B3-BB20129F7644}"/>
              </a:ext>
            </a:extLst>
          </p:cNvPr>
          <p:cNvSpPr/>
          <p:nvPr/>
        </p:nvSpPr>
        <p:spPr>
          <a:xfrm>
            <a:off x="105879" y="2671325"/>
            <a:ext cx="3967357" cy="4101956"/>
          </a:xfrm>
          <a:prstGeom prst="rect">
            <a:avLst/>
          </a:prstGeom>
          <a:noFill/>
          <a:ln w="190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四角形: 角を丸くする 56">
            <a:extLst>
              <a:ext uri="{FF2B5EF4-FFF2-40B4-BE49-F238E27FC236}">
                <a16:creationId xmlns:a16="http://schemas.microsoft.com/office/drawing/2014/main" id="{97DC60F9-8160-6A51-4A59-43D79DBD2FDB}"/>
              </a:ext>
            </a:extLst>
          </p:cNvPr>
          <p:cNvSpPr/>
          <p:nvPr/>
        </p:nvSpPr>
        <p:spPr>
          <a:xfrm>
            <a:off x="4134355" y="3672041"/>
            <a:ext cx="2647710" cy="290946"/>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モデル事業の実施</a:t>
            </a:r>
          </a:p>
        </p:txBody>
      </p:sp>
      <p:sp>
        <p:nvSpPr>
          <p:cNvPr id="58" name="四角形: 角を丸くする 57">
            <a:extLst>
              <a:ext uri="{FF2B5EF4-FFF2-40B4-BE49-F238E27FC236}">
                <a16:creationId xmlns:a16="http://schemas.microsoft.com/office/drawing/2014/main" id="{E3C48B6C-9096-360E-B208-95296D25DE82}"/>
              </a:ext>
            </a:extLst>
          </p:cNvPr>
          <p:cNvSpPr/>
          <p:nvPr/>
        </p:nvSpPr>
        <p:spPr>
          <a:xfrm>
            <a:off x="105226" y="2431765"/>
            <a:ext cx="2882598" cy="304414"/>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グッドプラクティス等の情報発信</a:t>
            </a:r>
          </a:p>
        </p:txBody>
      </p:sp>
      <p:sp>
        <p:nvSpPr>
          <p:cNvPr id="59" name="テキスト ボックス 58">
            <a:extLst>
              <a:ext uri="{FF2B5EF4-FFF2-40B4-BE49-F238E27FC236}">
                <a16:creationId xmlns:a16="http://schemas.microsoft.com/office/drawing/2014/main" id="{EDCE10B3-6408-D2E9-9572-0348C76B35D6}"/>
              </a:ext>
            </a:extLst>
          </p:cNvPr>
          <p:cNvSpPr txBox="1"/>
          <p:nvPr/>
        </p:nvSpPr>
        <p:spPr>
          <a:xfrm>
            <a:off x="126134" y="2736179"/>
            <a:ext cx="3864914" cy="1831271"/>
          </a:xfrm>
          <a:prstGeom prst="rect">
            <a:avLst/>
          </a:prstGeom>
          <a:noFill/>
        </p:spPr>
        <p:txBody>
          <a:bodyPr wrap="square" rtlCol="0">
            <a:spAutoFit/>
          </a:bodyPr>
          <a:lstStyle/>
          <a:p>
            <a:pPr marL="171450" indent="-171450">
              <a:spcAft>
                <a:spcPts val="600"/>
              </a:spcAft>
              <a:buFont typeface="Arial" panose="020B0604020202020204" pitchFamily="34" charset="0"/>
              <a:buChar char="•"/>
              <a:defRPr/>
            </a:pPr>
            <a:r>
              <a:rPr lang="ja-JP" altLang="en-US" sz="1200">
                <a:solidFill>
                  <a:prstClr val="black"/>
                </a:solidFill>
                <a:latin typeface="メイリオ" panose="020B0604030504040204" pitchFamily="50" charset="-128"/>
                <a:ea typeface="メイリオ" panose="020B0604030504040204" pitchFamily="50" charset="-128"/>
              </a:rPr>
              <a:t>規定項目について最新の知見を提供するとともに、計画での記載例を示すなど自治体にとって利用しやすい技術資料とすべく、「災害廃棄物対策指針」や「災害廃棄物処理計画策定・点検ガイドライン」等を改定する。</a:t>
            </a:r>
            <a:endParaRPr lang="en-US" altLang="ja-JP" sz="1200">
              <a:solidFill>
                <a:prstClr val="black"/>
              </a:solidFill>
              <a:latin typeface="メイリオ" panose="020B0604030504040204" pitchFamily="50" charset="-128"/>
              <a:ea typeface="メイリオ" panose="020B0604030504040204" pitchFamily="50" charset="-128"/>
            </a:endParaRPr>
          </a:p>
          <a:p>
            <a:pPr>
              <a:defRPr/>
            </a:pPr>
            <a:r>
              <a:rPr lang="ja-JP" altLang="en-US" sz="1200">
                <a:solidFill>
                  <a:prstClr val="black"/>
                </a:solidFill>
                <a:latin typeface="メイリオ" panose="020B0604030504040204" pitchFamily="50" charset="-128"/>
                <a:ea typeface="メイリオ" panose="020B0604030504040204" pitchFamily="50" charset="-128"/>
              </a:rPr>
              <a:t>＜グッドプラクティス例＞</a:t>
            </a:r>
            <a:endParaRPr lang="en-US" altLang="ja-JP" sz="1200">
              <a:solidFill>
                <a:prstClr val="black"/>
              </a:solidFill>
              <a:latin typeface="メイリオ" panose="020B0604030504040204" pitchFamily="50" charset="-128"/>
              <a:ea typeface="メイリオ" panose="020B0604030504040204" pitchFamily="50" charset="-128"/>
            </a:endParaRPr>
          </a:p>
          <a:p>
            <a:pPr>
              <a:defRPr/>
            </a:pPr>
            <a:r>
              <a:rPr lang="ja-JP" altLang="en-US" sz="1200" spc="-100">
                <a:solidFill>
                  <a:prstClr val="black"/>
                </a:solidFill>
                <a:latin typeface="メイリオ" panose="020B0604030504040204" pitchFamily="50" charset="-128"/>
                <a:ea typeface="メイリオ" panose="020B0604030504040204" pitchFamily="50" charset="-128"/>
              </a:rPr>
              <a:t>常陸大宮市（人口約</a:t>
            </a:r>
            <a:r>
              <a:rPr lang="en-US" altLang="ja-JP" sz="1200" spc="-100">
                <a:solidFill>
                  <a:prstClr val="black"/>
                </a:solidFill>
                <a:latin typeface="メイリオ" panose="020B0604030504040204" pitchFamily="50" charset="-128"/>
                <a:ea typeface="メイリオ" panose="020B0604030504040204" pitchFamily="50" charset="-128"/>
              </a:rPr>
              <a:t>3.5</a:t>
            </a:r>
            <a:r>
              <a:rPr lang="ja-JP" altLang="en-US" sz="1200" spc="-100">
                <a:solidFill>
                  <a:prstClr val="black"/>
                </a:solidFill>
                <a:latin typeface="メイリオ" panose="020B0604030504040204" pitchFamily="50" charset="-128"/>
                <a:ea typeface="メイリオ" panose="020B0604030504040204" pitchFamily="50" charset="-128"/>
              </a:rPr>
              <a:t>万人）災害廃棄物処理計画</a:t>
            </a:r>
            <a:endParaRPr lang="en-US" altLang="ja-JP" sz="1200" spc="-100">
              <a:solidFill>
                <a:prstClr val="black"/>
              </a:solidFill>
              <a:latin typeface="メイリオ" panose="020B0604030504040204" pitchFamily="50" charset="-128"/>
              <a:ea typeface="メイリオ" panose="020B0604030504040204" pitchFamily="50" charset="-128"/>
            </a:endParaRPr>
          </a:p>
          <a:p>
            <a:pPr>
              <a:defRPr/>
            </a:pPr>
            <a:r>
              <a:rPr lang="ja-JP" altLang="en-US" sz="1200" spc="-100">
                <a:solidFill>
                  <a:prstClr val="black"/>
                </a:solidFill>
                <a:latin typeface="メイリオ" panose="020B0604030504040204" pitchFamily="50" charset="-128"/>
                <a:ea typeface="メイリオ" panose="020B0604030504040204" pitchFamily="50" charset="-128"/>
              </a:rPr>
              <a:t>（令和４年２月）</a:t>
            </a:r>
            <a:endParaRPr lang="en-US" altLang="ja-JP" sz="1200" spc="-100">
              <a:solidFill>
                <a:prstClr val="black"/>
              </a:solidFill>
              <a:latin typeface="メイリオ" panose="020B0604030504040204" pitchFamily="50" charset="-128"/>
              <a:ea typeface="メイリオ" panose="020B0604030504040204" pitchFamily="50" charset="-128"/>
            </a:endParaRPr>
          </a:p>
          <a:p>
            <a:pPr marL="93663" indent="4763">
              <a:buFont typeface="Wingdings" panose="05000000000000000000" pitchFamily="2" charset="2"/>
              <a:buChar char="Ø"/>
              <a:defRPr/>
            </a:pPr>
            <a:r>
              <a:rPr lang="en-US" altLang="ja-JP" sz="1200">
                <a:solidFill>
                  <a:prstClr val="black"/>
                </a:solidFill>
                <a:latin typeface="メイリオ" panose="020B0604030504040204" pitchFamily="50" charset="-128"/>
                <a:ea typeface="メイリオ" panose="020B0604030504040204" pitchFamily="50" charset="-128"/>
              </a:rPr>
              <a:t> </a:t>
            </a:r>
            <a:r>
              <a:rPr lang="ja-JP" altLang="en-US" sz="1200">
                <a:solidFill>
                  <a:prstClr val="black"/>
                </a:solidFill>
                <a:latin typeface="メイリオ" panose="020B0604030504040204" pitchFamily="50" charset="-128"/>
                <a:ea typeface="メイリオ" panose="020B0604030504040204" pitchFamily="50" charset="-128"/>
              </a:rPr>
              <a:t>支援内容を一覧化した上で、支援主体を整理</a:t>
            </a:r>
            <a:endParaRPr lang="en-US" altLang="ja-JP" sz="1200">
              <a:solidFill>
                <a:prstClr val="black"/>
              </a:solidFill>
              <a:latin typeface="メイリオ" panose="020B0604030504040204" pitchFamily="50" charset="-128"/>
              <a:ea typeface="メイリオ" panose="020B0604030504040204" pitchFamily="50" charset="-128"/>
            </a:endParaRPr>
          </a:p>
        </p:txBody>
      </p:sp>
      <p:pic>
        <p:nvPicPr>
          <p:cNvPr id="60" name="図 59">
            <a:extLst>
              <a:ext uri="{FF2B5EF4-FFF2-40B4-BE49-F238E27FC236}">
                <a16:creationId xmlns:a16="http://schemas.microsoft.com/office/drawing/2014/main" id="{F1530CC9-7176-1828-A458-69AF8B171C33}"/>
              </a:ext>
            </a:extLst>
          </p:cNvPr>
          <p:cNvPicPr>
            <a:picLocks noChangeAspect="1"/>
          </p:cNvPicPr>
          <p:nvPr/>
        </p:nvPicPr>
        <p:blipFill>
          <a:blip r:embed="rId2"/>
          <a:stretch>
            <a:fillRect/>
          </a:stretch>
        </p:blipFill>
        <p:spPr>
          <a:xfrm>
            <a:off x="167228" y="4546652"/>
            <a:ext cx="3864914" cy="2037239"/>
          </a:xfrm>
          <a:prstGeom prst="rect">
            <a:avLst/>
          </a:prstGeom>
        </p:spPr>
      </p:pic>
      <p:sp>
        <p:nvSpPr>
          <p:cNvPr id="61" name="四角形: 角を丸くする 60">
            <a:extLst>
              <a:ext uri="{FF2B5EF4-FFF2-40B4-BE49-F238E27FC236}">
                <a16:creationId xmlns:a16="http://schemas.microsoft.com/office/drawing/2014/main" id="{CE3B1098-EADC-7B67-EF96-557A603F96AE}"/>
              </a:ext>
            </a:extLst>
          </p:cNvPr>
          <p:cNvSpPr/>
          <p:nvPr/>
        </p:nvSpPr>
        <p:spPr>
          <a:xfrm>
            <a:off x="4133827" y="2448991"/>
            <a:ext cx="2669020" cy="290946"/>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協定に係るひな形等の提供</a:t>
            </a:r>
          </a:p>
        </p:txBody>
      </p:sp>
      <p:sp>
        <p:nvSpPr>
          <p:cNvPr id="62" name="テキスト ボックス 61">
            <a:extLst>
              <a:ext uri="{FF2B5EF4-FFF2-40B4-BE49-F238E27FC236}">
                <a16:creationId xmlns:a16="http://schemas.microsoft.com/office/drawing/2014/main" id="{FC133117-2051-C2EE-879E-73B94D3EDE76}"/>
              </a:ext>
            </a:extLst>
          </p:cNvPr>
          <p:cNvSpPr txBox="1"/>
          <p:nvPr/>
        </p:nvSpPr>
        <p:spPr>
          <a:xfrm>
            <a:off x="4144274" y="2776876"/>
            <a:ext cx="4873591" cy="830997"/>
          </a:xfrm>
          <a:prstGeom prst="rect">
            <a:avLst/>
          </a:prstGeom>
          <a:noFill/>
        </p:spPr>
        <p:txBody>
          <a:bodyPr wrap="square" rtlCol="0">
            <a:spAutoFit/>
          </a:bodyPr>
          <a:lstStyle/>
          <a:p>
            <a:pPr marL="171450" indent="-171450">
              <a:buFont typeface="Arial" panose="020B0604020202020204" pitchFamily="34" charset="0"/>
              <a:buChar char="•"/>
              <a:defRPr/>
            </a:pPr>
            <a:r>
              <a:rPr lang="ja-JP" altLang="en-US" sz="1200" spc="-30">
                <a:solidFill>
                  <a:prstClr val="black"/>
                </a:solidFill>
                <a:latin typeface="メイリオ" panose="020B0604030504040204" pitchFamily="50" charset="-128"/>
                <a:ea typeface="メイリオ" panose="020B0604030504040204" pitchFamily="50" charset="-128"/>
              </a:rPr>
              <a:t>協定の締結に向けて必要な情報、自治体の実際の協定をもとに、協定書、要請書、報告書等のひな形、情報管理フォーマットを作成。</a:t>
            </a:r>
            <a:endParaRPr lang="en-US" altLang="ja-JP" sz="1200" spc="-30">
              <a:solidFill>
                <a:prstClr val="black"/>
              </a:solidFill>
              <a:latin typeface="メイリオ" panose="020B0604030504040204" pitchFamily="50" charset="-128"/>
              <a:ea typeface="メイリオ" panose="020B0604030504040204" pitchFamily="50" charset="-128"/>
            </a:endParaRPr>
          </a:p>
          <a:p>
            <a:pPr marL="171450" indent="-171450">
              <a:spcAft>
                <a:spcPts val="300"/>
              </a:spcAft>
              <a:buFont typeface="Arial" panose="020B0604020202020204" pitchFamily="34" charset="0"/>
              <a:buChar char="•"/>
              <a:defRPr/>
            </a:pPr>
            <a:r>
              <a:rPr lang="ja-JP" altLang="en-US" sz="1200" spc="-60">
                <a:solidFill>
                  <a:prstClr val="black"/>
                </a:solidFill>
                <a:latin typeface="メイリオ" panose="020B0604030504040204" pitchFamily="50" charset="-128"/>
                <a:ea typeface="メイリオ" panose="020B0604030504040204" pitchFamily="50" charset="-128"/>
              </a:rPr>
              <a:t>協定の内容等に応じた協定の締結主体についても整理し、上記と合わせて、災害廃棄物処理計画策定・点検ガイドライン等の改定を行う。</a:t>
            </a:r>
            <a:endParaRPr lang="en-US" altLang="ja-JP" sz="1200" spc="-60">
              <a:solidFill>
                <a:prstClr val="black"/>
              </a:solidFill>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8D5E096D-3D4C-CE5B-E077-54E6A74D60B3}"/>
              </a:ext>
            </a:extLst>
          </p:cNvPr>
          <p:cNvSpPr txBox="1"/>
          <p:nvPr/>
        </p:nvSpPr>
        <p:spPr>
          <a:xfrm>
            <a:off x="4154137" y="3954992"/>
            <a:ext cx="4873591" cy="1384995"/>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prstClr val="black"/>
                </a:solidFill>
                <a:effectLst/>
                <a:uLnTx/>
                <a:uFillTx/>
              </a:rPr>
              <a:t>都道府県が中心となり、都道府県内の全市区町村で災害廃棄物に関する事項を記載。</a:t>
            </a:r>
            <a:endParaRPr kumimoji="0" lang="en-US" altLang="ja-JP" sz="12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prstClr val="black"/>
                </a:solidFill>
                <a:effectLst/>
                <a:uLnTx/>
                <a:uFillTx/>
              </a:rPr>
              <a:t>都道府県を中心に、市町村や県内関係団体等の参加する協議会を開催し、発災時の都道府県の役割や近隣市区町村との連携、仮置場候補地の選定や民間事業者との協定等を検討。それを踏まえ、都道府県内全体で実効性の高い災害廃棄物処理体制を構築。</a:t>
            </a:r>
            <a:endParaRPr kumimoji="0" lang="en-US" altLang="ja-JP" sz="12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200" b="0" i="0" u="none" strike="noStrike" kern="0" cap="none" spc="0" normalizeH="0" baseline="0" noProof="0">
              <a:ln>
                <a:noFill/>
              </a:ln>
              <a:solidFill>
                <a:prstClr val="black"/>
              </a:solidFill>
              <a:effectLst/>
              <a:uLnTx/>
              <a:uFillTx/>
            </a:endParaRPr>
          </a:p>
        </p:txBody>
      </p:sp>
      <p:sp>
        <p:nvSpPr>
          <p:cNvPr id="64" name="正方形/長方形 63">
            <a:extLst>
              <a:ext uri="{FF2B5EF4-FFF2-40B4-BE49-F238E27FC236}">
                <a16:creationId xmlns:a16="http://schemas.microsoft.com/office/drawing/2014/main" id="{73B40A05-D4B9-2ABB-5879-A329C3FBD871}"/>
              </a:ext>
            </a:extLst>
          </p:cNvPr>
          <p:cNvSpPr/>
          <p:nvPr/>
        </p:nvSpPr>
        <p:spPr>
          <a:xfrm>
            <a:off x="4186473" y="5111907"/>
            <a:ext cx="4489983" cy="1610678"/>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D97B210B-307E-674A-3099-DE79D1D0F48F}"/>
              </a:ext>
            </a:extLst>
          </p:cNvPr>
          <p:cNvSpPr txBox="1"/>
          <p:nvPr/>
        </p:nvSpPr>
        <p:spPr>
          <a:xfrm>
            <a:off x="6684097" y="5103333"/>
            <a:ext cx="1703273" cy="246221"/>
          </a:xfrm>
          <a:prstGeom prst="rect">
            <a:avLst/>
          </a:prstGeom>
          <a:noFill/>
        </p:spPr>
        <p:txBody>
          <a:bodyPr wrap="square" rtlCol="0">
            <a:spAutoFit/>
          </a:bodyPr>
          <a:lstStyle/>
          <a:p>
            <a:r>
              <a:rPr lang="en-US" altLang="ja-JP" sz="1000">
                <a:solidFill>
                  <a:prstClr val="black"/>
                </a:solidFill>
                <a:latin typeface="Calibri" panose="020F0502020204030204"/>
                <a:ea typeface="游ゴシック" panose="020B0400000000000000" pitchFamily="50" charset="-128"/>
              </a:rPr>
              <a:t>【</a:t>
            </a:r>
            <a:r>
              <a:rPr lang="ja-JP" altLang="en-US" sz="1000">
                <a:solidFill>
                  <a:prstClr val="black"/>
                </a:solidFill>
                <a:latin typeface="Calibri" panose="020F0502020204030204"/>
                <a:ea typeface="游ゴシック" panose="020B0400000000000000" pitchFamily="50" charset="-128"/>
              </a:rPr>
              <a:t>新たなモデル事業</a:t>
            </a:r>
            <a:r>
              <a:rPr lang="en-US" altLang="ja-JP" sz="1000">
                <a:solidFill>
                  <a:prstClr val="black"/>
                </a:solidFill>
                <a:latin typeface="Calibri" panose="020F0502020204030204"/>
                <a:ea typeface="游ゴシック" panose="020B0400000000000000" pitchFamily="50" charset="-128"/>
              </a:rPr>
              <a:t>】</a:t>
            </a:r>
          </a:p>
        </p:txBody>
      </p:sp>
      <p:pic>
        <p:nvPicPr>
          <p:cNvPr id="66" name="図 65">
            <a:extLst>
              <a:ext uri="{FF2B5EF4-FFF2-40B4-BE49-F238E27FC236}">
                <a16:creationId xmlns:a16="http://schemas.microsoft.com/office/drawing/2014/main" id="{0CFC588B-8307-E6BD-709F-7BF5646A0BE1}"/>
              </a:ext>
            </a:extLst>
          </p:cNvPr>
          <p:cNvPicPr>
            <a:picLocks noChangeAspect="1"/>
          </p:cNvPicPr>
          <p:nvPr/>
        </p:nvPicPr>
        <p:blipFill>
          <a:blip r:embed="rId3"/>
          <a:stretch>
            <a:fillRect/>
          </a:stretch>
        </p:blipFill>
        <p:spPr>
          <a:xfrm>
            <a:off x="6852470" y="5253412"/>
            <a:ext cx="1703273" cy="1469174"/>
          </a:xfrm>
          <a:prstGeom prst="rect">
            <a:avLst/>
          </a:prstGeom>
        </p:spPr>
      </p:pic>
      <p:sp>
        <p:nvSpPr>
          <p:cNvPr id="67" name="テキスト ボックス 66">
            <a:extLst>
              <a:ext uri="{FF2B5EF4-FFF2-40B4-BE49-F238E27FC236}">
                <a16:creationId xmlns:a16="http://schemas.microsoft.com/office/drawing/2014/main" id="{8BCDF287-A2EE-7E51-ECD9-77CCC11DE29B}"/>
              </a:ext>
            </a:extLst>
          </p:cNvPr>
          <p:cNvSpPr txBox="1"/>
          <p:nvPr/>
        </p:nvSpPr>
        <p:spPr>
          <a:xfrm>
            <a:off x="4186472" y="5145192"/>
            <a:ext cx="1703273" cy="246221"/>
          </a:xfrm>
          <a:prstGeom prst="rect">
            <a:avLst/>
          </a:prstGeom>
          <a:noFill/>
        </p:spPr>
        <p:txBody>
          <a:bodyPr wrap="square" rtlCol="0">
            <a:spAutoFit/>
          </a:bodyPr>
          <a:lstStyle/>
          <a:p>
            <a:r>
              <a:rPr lang="en-US" altLang="ja-JP" sz="1000">
                <a:solidFill>
                  <a:prstClr val="black"/>
                </a:solidFill>
                <a:latin typeface="Calibri" panose="020F0502020204030204"/>
                <a:ea typeface="游ゴシック" panose="020B0400000000000000" pitchFamily="50" charset="-128"/>
              </a:rPr>
              <a:t>【</a:t>
            </a:r>
            <a:r>
              <a:rPr lang="ja-JP" altLang="en-US" sz="1000">
                <a:solidFill>
                  <a:prstClr val="black"/>
                </a:solidFill>
                <a:latin typeface="Calibri" panose="020F0502020204030204"/>
                <a:ea typeface="游ゴシック" panose="020B0400000000000000" pitchFamily="50" charset="-128"/>
              </a:rPr>
              <a:t>従来のモデル事業</a:t>
            </a:r>
            <a:r>
              <a:rPr lang="en-US" altLang="ja-JP" sz="1000">
                <a:solidFill>
                  <a:prstClr val="black"/>
                </a:solidFill>
                <a:latin typeface="Calibri" panose="020F0502020204030204"/>
                <a:ea typeface="游ゴシック" panose="020B0400000000000000" pitchFamily="50" charset="-128"/>
              </a:rPr>
              <a:t>】</a:t>
            </a:r>
          </a:p>
        </p:txBody>
      </p:sp>
      <p:pic>
        <p:nvPicPr>
          <p:cNvPr id="68" name="図 67">
            <a:extLst>
              <a:ext uri="{FF2B5EF4-FFF2-40B4-BE49-F238E27FC236}">
                <a16:creationId xmlns:a16="http://schemas.microsoft.com/office/drawing/2014/main" id="{F00F68CF-156D-99BC-4F17-DF637C84E87F}"/>
              </a:ext>
            </a:extLst>
          </p:cNvPr>
          <p:cNvPicPr>
            <a:picLocks noChangeAspect="1"/>
          </p:cNvPicPr>
          <p:nvPr/>
        </p:nvPicPr>
        <p:blipFill>
          <a:blip r:embed="rId4"/>
          <a:stretch>
            <a:fillRect/>
          </a:stretch>
        </p:blipFill>
        <p:spPr>
          <a:xfrm>
            <a:off x="4354821" y="5420598"/>
            <a:ext cx="2125627" cy="1272071"/>
          </a:xfrm>
          <a:prstGeom prst="rect">
            <a:avLst/>
          </a:prstGeom>
        </p:spPr>
      </p:pic>
      <p:sp>
        <p:nvSpPr>
          <p:cNvPr id="69" name="正方形/長方形 68">
            <a:extLst>
              <a:ext uri="{FF2B5EF4-FFF2-40B4-BE49-F238E27FC236}">
                <a16:creationId xmlns:a16="http://schemas.microsoft.com/office/drawing/2014/main" id="{12CA59C7-FE5D-F446-103B-4BC085A58761}"/>
              </a:ext>
            </a:extLst>
          </p:cNvPr>
          <p:cNvSpPr/>
          <p:nvPr/>
        </p:nvSpPr>
        <p:spPr>
          <a:xfrm>
            <a:off x="167228" y="912548"/>
            <a:ext cx="8850637" cy="1479122"/>
          </a:xfrm>
          <a:prstGeom prst="rect">
            <a:avLst/>
          </a:prstGeom>
          <a:noFill/>
          <a:ln w="19050">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42888" marR="0" lvl="0" indent="-153988" algn="l" defTabSz="914418"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災害廃棄物に関する事項については、</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令和</a:t>
            </a:r>
            <a:r>
              <a:rPr kumimoji="1" lang="en-US" altLang="ja-JP"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5</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年度末時点で</a:t>
            </a:r>
            <a:r>
              <a:rPr kumimoji="1" lang="en-US" altLang="ja-JP"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86</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％の市町村が記載済</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であり、記載済自治体の中には小規模自治体も含まれている。</a:t>
            </a:r>
          </a:p>
          <a:p>
            <a:pPr marL="242888" marR="0" lvl="0" indent="-153988" algn="l" defTabSz="914418"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しかしながら、現時点で未記載の自治体のうち、</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約９割が人口３万人未満の自治体</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であり、</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マンパワー不足や専門知識の不足</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により</a:t>
            </a:r>
            <a:r>
              <a:rPr kumimoji="1" lang="en-US" altLang="ja-JP" sz="1400" b="0" i="0" u="none" strike="noStrike" kern="1200" cap="none" spc="0" normalizeH="0" baseline="3000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記載が進まない実態がある</a:t>
            </a:r>
            <a:r>
              <a:rPr kumimoji="1" lang="ja-JP" altLang="en-US" sz="11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ja-JP" altLang="en-US" sz="11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一般廃棄物処理実態調査より</a:t>
            </a:r>
            <a:endPar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242888" marR="0" lvl="0" indent="-153988" algn="l" defTabSz="914418"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こうした小規模自治体に対しては、</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地域間協調</a:t>
            </a:r>
            <a:r>
              <a:rPr kumimoji="1" lang="en-US" altLang="ja-JP"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WG</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等で検討中の下記の各種支援施策を実施</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するとともに、本措置と同時に制度措置予定の</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専門支援機能・機関により支援</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を予定。</a:t>
            </a:r>
          </a:p>
        </p:txBody>
      </p:sp>
      <p:sp>
        <p:nvSpPr>
          <p:cNvPr id="70" name="テキスト ボックス 69">
            <a:extLst>
              <a:ext uri="{FF2B5EF4-FFF2-40B4-BE49-F238E27FC236}">
                <a16:creationId xmlns:a16="http://schemas.microsoft.com/office/drawing/2014/main" id="{AFDEF589-F4D8-A421-3185-4BFF55BE4B09}"/>
              </a:ext>
            </a:extLst>
          </p:cNvPr>
          <p:cNvSpPr txBox="1"/>
          <p:nvPr/>
        </p:nvSpPr>
        <p:spPr>
          <a:xfrm>
            <a:off x="6599198" y="425264"/>
            <a:ext cx="30808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15</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日</a:t>
            </a:r>
            <a:endPar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bg1"/>
                </a:solidFill>
                <a:latin typeface="Calibri" panose="020F0502020204030204"/>
                <a:ea typeface="メイリオ" panose="020B0604030504040204" pitchFamily="50" charset="-128"/>
              </a:rPr>
              <a:t>　災害廃棄物対策推進検討会</a:t>
            </a:r>
            <a:endParaRPr kumimoji="1" lang="en-US" altLang="ja-JP" sz="10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8387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770B8E-BA6A-CCA5-03C2-C5ACFBA9F4CC}"/>
              </a:ext>
            </a:extLst>
          </p:cNvPr>
          <p:cNvSpPr>
            <a:spLocks noGrp="1"/>
          </p:cNvSpPr>
          <p:nvPr>
            <p:ph type="title"/>
          </p:nvPr>
        </p:nvSpPr>
        <p:spPr>
          <a:xfrm>
            <a:off x="138484" y="334081"/>
            <a:ext cx="7943412" cy="587854"/>
          </a:xfrm>
        </p:spPr>
        <p:txBody>
          <a:bodyPr/>
          <a:lstStyle/>
          <a:p>
            <a:r>
              <a:rPr lang="ja-JP" altLang="en-US" sz="2000"/>
              <a:t>記載を求める事項のうち、特に優先度の高い項目</a:t>
            </a:r>
            <a:endParaRPr kumimoji="1" lang="ja-JP" altLang="en-US" sz="2000"/>
          </a:p>
        </p:txBody>
      </p:sp>
      <p:sp>
        <p:nvSpPr>
          <p:cNvPr id="4" name="テキスト ボックス 3">
            <a:extLst>
              <a:ext uri="{FF2B5EF4-FFF2-40B4-BE49-F238E27FC236}">
                <a16:creationId xmlns:a16="http://schemas.microsoft.com/office/drawing/2014/main" id="{3C3077CD-9C6A-83D1-316F-B092EFBF865F}"/>
              </a:ext>
            </a:extLst>
          </p:cNvPr>
          <p:cNvSpPr txBox="1"/>
          <p:nvPr/>
        </p:nvSpPr>
        <p:spPr>
          <a:xfrm>
            <a:off x="138485" y="237608"/>
            <a:ext cx="8180315" cy="276999"/>
          </a:xfrm>
          <a:prstGeom prst="rect">
            <a:avLst/>
          </a:prstGeom>
          <a:noFill/>
        </p:spPr>
        <p:txBody>
          <a:bodyPr wrap="square" rtlCol="0">
            <a:spAutoFit/>
          </a:bodyPr>
          <a:lstStyle/>
          <a:p>
            <a:pPr lvl="0" defTabSz="781995"/>
            <a:r>
              <a:rPr kumimoji="1" lang="ja-JP" altLang="en-US" sz="1197" b="0" i="0" u="none" strike="noStrike" kern="1200" cap="none" spc="0" normalizeH="0" baseline="0" noProof="0">
                <a:ln>
                  <a:noFill/>
                </a:ln>
                <a:solidFill>
                  <a:schemeClr val="bg1"/>
                </a:solidFill>
                <a:effectLst/>
                <a:uLnTx/>
                <a:uFillTx/>
                <a:latin typeface="Meiryo UI"/>
                <a:ea typeface="Meiryo UI"/>
                <a:cs typeface="+mn-cs"/>
              </a:rPr>
              <a:t>制度的措置②　</a:t>
            </a:r>
            <a:r>
              <a:rPr kumimoji="0" lang="ja-JP" altLang="en-US" sz="1200" kern="0" spc="-60">
                <a:solidFill>
                  <a:prstClr val="white"/>
                </a:solidFill>
              </a:rPr>
              <a:t>災害廃棄物処理計画・災害支援協定に基づく災害廃棄物処理に係る特例措置等の整備</a:t>
            </a:r>
            <a:endParaRPr kumimoji="1" lang="en-US" altLang="ja-JP" sz="1197" i="0" u="none" strike="noStrike" kern="1200" cap="none" spc="0" normalizeH="0" baseline="0" noProof="0">
              <a:ln>
                <a:noFill/>
              </a:ln>
              <a:solidFill>
                <a:schemeClr val="bg1"/>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45DBBFD8-73AD-C33B-6C9E-3B0EC40898D0}"/>
              </a:ext>
            </a:extLst>
          </p:cNvPr>
          <p:cNvSpPr txBox="1"/>
          <p:nvPr/>
        </p:nvSpPr>
        <p:spPr>
          <a:xfrm>
            <a:off x="5508104" y="587466"/>
            <a:ext cx="30808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15</a:t>
            </a:r>
            <a:r>
              <a:rPr kumimoji="1" lang="ja-JP" altLang="en-US" sz="11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rPr>
              <a:t>日</a:t>
            </a:r>
            <a:r>
              <a:rPr lang="ja-JP" altLang="en-US" sz="1100">
                <a:solidFill>
                  <a:schemeClr val="bg1"/>
                </a:solidFill>
                <a:latin typeface="Calibri" panose="020F0502020204030204"/>
                <a:ea typeface="メイリオ" panose="020B0604030504040204" pitchFamily="50" charset="-128"/>
              </a:rPr>
              <a:t>災害廃棄物対策推進検討会</a:t>
            </a:r>
            <a:endParaRPr kumimoji="1" lang="en-US" altLang="ja-JP" sz="1000" b="0" i="0" u="none" strike="noStrike" kern="1200" cap="none" spc="0" normalizeH="0" baseline="0" noProof="0">
              <a:ln>
                <a:noFill/>
              </a:ln>
              <a:solidFill>
                <a:schemeClr val="bg1"/>
              </a:solidFill>
              <a:effectLst/>
              <a:uLnTx/>
              <a:uFillTx/>
              <a:latin typeface="Calibri" panose="020F0502020204030204"/>
              <a:ea typeface="メイリオ" panose="020B0604030504040204" pitchFamily="50" charset="-128"/>
              <a:cs typeface="+mn-cs"/>
            </a:endParaRPr>
          </a:p>
        </p:txBody>
      </p:sp>
      <p:sp>
        <p:nvSpPr>
          <p:cNvPr id="17" name="コンテンツ プレースホルダー 2">
            <a:extLst>
              <a:ext uri="{FF2B5EF4-FFF2-40B4-BE49-F238E27FC236}">
                <a16:creationId xmlns:a16="http://schemas.microsoft.com/office/drawing/2014/main" id="{D91E1D5F-559B-FAC1-8058-29579A275AC0}"/>
              </a:ext>
            </a:extLst>
          </p:cNvPr>
          <p:cNvSpPr txBox="1">
            <a:spLocks/>
          </p:cNvSpPr>
          <p:nvPr/>
        </p:nvSpPr>
        <p:spPr>
          <a:xfrm>
            <a:off x="262928" y="955045"/>
            <a:ext cx="8642350" cy="1244942"/>
          </a:xfrm>
          <a:prstGeom prst="rect">
            <a:avLst/>
          </a:prstGeom>
          <a:ln w="19050">
            <a:solidFill>
              <a:srgbClr val="009C89"/>
            </a:solidFill>
          </a:ln>
        </p:spPr>
        <p:txBody>
          <a:bodyPr vert="horz" wrap="square" lIns="180000" tIns="180000" rIns="180000" bIns="144000" rtlCol="0" anchor="ctr" anchorCtr="0">
            <a:spAutoFit/>
          </a:bodyPr>
          <a:lstStyle>
            <a:lvl1pPr marL="244378" indent="-244378" algn="l" defTabSz="914418" rtl="0" eaLnBrk="1" latinLnBrk="0" hangingPunct="1">
              <a:lnSpc>
                <a:spcPct val="100000"/>
              </a:lnSpc>
              <a:spcBef>
                <a:spcPts val="513"/>
              </a:spcBef>
              <a:spcAft>
                <a:spcPts val="0"/>
              </a:spcAft>
              <a:buFont typeface="Wingdings" panose="05000000000000000000" pitchFamily="2" charset="2"/>
              <a:buChar char="n"/>
              <a:defRPr kumimoji="1" sz="1800" b="0" kern="1200">
                <a:solidFill>
                  <a:schemeClr val="tx1"/>
                </a:solidFill>
                <a:latin typeface="メイリオ" panose="020B0604030504040204" pitchFamily="50" charset="-128"/>
                <a:ea typeface="メイリオ" panose="020B0604030504040204" pitchFamily="50" charset="-128"/>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44378" marR="0" lvl="0" indent="-244378" algn="l" defTabSz="914418"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災害廃棄物処理計画策定・点検ガイドラインにおいて記載を求めている又は実効性向上のため重要と示している事項は、全</a:t>
            </a: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11</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項目。</a:t>
            </a:r>
            <a:endPar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244378" marR="0" lvl="0" indent="-244378" algn="l" defTabSz="914418"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一方で、いつ起こるかわからない災害に、全国いずれの自治体でも対応できるよう速やかに準備しておく必要があることから、本措置にあたっては、</a:t>
            </a:r>
            <a:r>
              <a:rPr kumimoji="1" lang="ja-JP" altLang="en-US" sz="1400" b="1" i="0" u="sng"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被災自治体の受援体制構築及び受援にあたって必要となる情報について、特に優先度高い記載事項</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としていく。</a:t>
            </a:r>
          </a:p>
        </p:txBody>
      </p:sp>
      <p:sp>
        <p:nvSpPr>
          <p:cNvPr id="18" name="テキスト ボックス 7">
            <a:extLst>
              <a:ext uri="{FF2B5EF4-FFF2-40B4-BE49-F238E27FC236}">
                <a16:creationId xmlns:a16="http://schemas.microsoft.com/office/drawing/2014/main" id="{63AB8D05-DDD4-8A18-A8CD-CBCB82F2AA2D}"/>
              </a:ext>
            </a:extLst>
          </p:cNvPr>
          <p:cNvSpPr txBox="1"/>
          <p:nvPr/>
        </p:nvSpPr>
        <p:spPr>
          <a:xfrm>
            <a:off x="3636817" y="2637793"/>
            <a:ext cx="4675910" cy="1107996"/>
          </a:xfrm>
          <a:prstGeom prst="rect">
            <a:avLst/>
          </a:prstGeom>
          <a:solidFill>
            <a:srgbClr val="FFC000">
              <a:lumMod val="20000"/>
              <a:lumOff val="80000"/>
            </a:srgbClr>
          </a:solidFill>
        </p:spPr>
        <p:txBody>
          <a:bodyPr wrap="square" lIns="91440" tIns="45720" rIns="91440" bIns="45720" anchor="t">
            <a:spAutoFit/>
          </a:bodyPr>
          <a:lstStyle>
            <a:defPPr>
              <a:defRPr lang="ja-JP"/>
            </a:defPPr>
            <a:lvl1pPr marL="0" algn="l" defTabSz="914400" rtl="0" eaLnBrk="1" fontAlgn="base" latinLnBrk="0" hangingPunct="1">
              <a:spcBef>
                <a:spcPct val="0"/>
              </a:spcBef>
              <a:spcAft>
                <a:spcPct val="0"/>
              </a:spcAft>
              <a:defRPr kumimoji="1" sz="1800" kern="1200">
                <a:solidFill>
                  <a:sysClr val="windowText" lastClr="000000"/>
                </a:solidFill>
                <a:latin typeface="Arial" pitchFamily="34" charset="0"/>
                <a:ea typeface="ＭＳ Ｐゴシック" pitchFamily="50" charset="-128"/>
              </a:defRPr>
            </a:lvl1pPr>
            <a:lvl2pPr marL="457200" algn="l" defTabSz="914400" rtl="0" eaLnBrk="1" fontAlgn="base" latinLnBrk="0" hangingPunct="1">
              <a:spcBef>
                <a:spcPct val="0"/>
              </a:spcBef>
              <a:spcAft>
                <a:spcPct val="0"/>
              </a:spcAft>
              <a:defRPr kumimoji="1" sz="1800" kern="1200">
                <a:solidFill>
                  <a:sysClr val="windowText" lastClr="000000"/>
                </a:solidFill>
                <a:latin typeface="Arial" pitchFamily="34" charset="0"/>
                <a:ea typeface="ＭＳ Ｐゴシック" pitchFamily="50" charset="-128"/>
              </a:defRPr>
            </a:lvl2pPr>
            <a:lvl3pPr marL="914400" algn="l" defTabSz="914400" rtl="0" eaLnBrk="1" fontAlgn="base" latinLnBrk="0" hangingPunct="1">
              <a:spcBef>
                <a:spcPct val="0"/>
              </a:spcBef>
              <a:spcAft>
                <a:spcPct val="0"/>
              </a:spcAft>
              <a:defRPr kumimoji="1" sz="1800" kern="1200">
                <a:solidFill>
                  <a:sysClr val="windowText" lastClr="000000"/>
                </a:solidFill>
                <a:latin typeface="Arial" pitchFamily="34" charset="0"/>
                <a:ea typeface="ＭＳ Ｐゴシック" pitchFamily="50" charset="-128"/>
              </a:defRPr>
            </a:lvl3pPr>
            <a:lvl4pPr marL="1371600" algn="l" defTabSz="914400" rtl="0" eaLnBrk="1" fontAlgn="base" latinLnBrk="0" hangingPunct="1">
              <a:spcBef>
                <a:spcPct val="0"/>
              </a:spcBef>
              <a:spcAft>
                <a:spcPct val="0"/>
              </a:spcAft>
              <a:defRPr kumimoji="1" sz="1800" kern="1200">
                <a:solidFill>
                  <a:sysClr val="windowText" lastClr="000000"/>
                </a:solidFill>
                <a:latin typeface="Arial" pitchFamily="34" charset="0"/>
                <a:ea typeface="ＭＳ Ｐゴシック" pitchFamily="50" charset="-128"/>
              </a:defRPr>
            </a:lvl4pPr>
            <a:lvl5pPr marL="1828800" algn="l" defTabSz="914400" rtl="0" eaLnBrk="1" fontAlgn="base" latinLnBrk="0" hangingPunct="1">
              <a:spcBef>
                <a:spcPct val="0"/>
              </a:spcBef>
              <a:spcAft>
                <a:spcPct val="0"/>
              </a:spcAft>
              <a:defRPr kumimoji="1" sz="1800" kern="1200">
                <a:solidFill>
                  <a:sysClr val="windowText" lastClr="000000"/>
                </a:solidFill>
                <a:latin typeface="Arial" pitchFamily="34" charset="0"/>
                <a:ea typeface="ＭＳ Ｐゴシック" pitchFamily="50" charset="-128"/>
              </a:defRPr>
            </a:lvl5pPr>
            <a:lvl6pPr marL="2286000" algn="l" defTabSz="914400" rtl="0" eaLnBrk="1" latinLnBrk="0" hangingPunct="1">
              <a:defRPr kumimoji="1" sz="1800" kern="1200">
                <a:solidFill>
                  <a:sysClr val="windowText" lastClr="000000"/>
                </a:solidFill>
                <a:latin typeface="Arial" pitchFamily="34" charset="0"/>
                <a:ea typeface="ＭＳ Ｐゴシック" pitchFamily="50" charset="-128"/>
              </a:defRPr>
            </a:lvl6pPr>
            <a:lvl7pPr marL="2743200" algn="l" defTabSz="914400" rtl="0" eaLnBrk="1" latinLnBrk="0" hangingPunct="1">
              <a:defRPr kumimoji="1" sz="1800" kern="1200">
                <a:solidFill>
                  <a:sysClr val="windowText" lastClr="000000"/>
                </a:solidFill>
                <a:latin typeface="Arial" pitchFamily="34" charset="0"/>
                <a:ea typeface="ＭＳ Ｐゴシック" pitchFamily="50" charset="-128"/>
              </a:defRPr>
            </a:lvl7pPr>
            <a:lvl8pPr marL="3200400" algn="l" defTabSz="914400" rtl="0" eaLnBrk="1" latinLnBrk="0" hangingPunct="1">
              <a:defRPr kumimoji="1" sz="1800" kern="1200">
                <a:solidFill>
                  <a:sysClr val="windowText" lastClr="000000"/>
                </a:solidFill>
                <a:latin typeface="Arial" pitchFamily="34" charset="0"/>
                <a:ea typeface="ＭＳ Ｐゴシック" pitchFamily="50" charset="-128"/>
              </a:defRPr>
            </a:lvl8pPr>
            <a:lvl9pPr marL="3657600" algn="l" defTabSz="914400" rtl="0" eaLnBrk="1" latinLnBrk="0" hangingPunct="1">
              <a:defRPr kumimoji="1" sz="1800" kern="1200">
                <a:solidFill>
                  <a:sysClr val="windowText" lastClr="00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1" lang="ja-JP" altLang="en-US" sz="1400" b="1" i="0" u="none" strike="noStrike" kern="1200" cap="none" spc="0" normalizeH="0" baseline="0" noProof="0">
                <a:ln>
                  <a:noFill/>
                </a:ln>
                <a:solidFill>
                  <a:sysClr val="windowText" lastClr="000000"/>
                </a:solidFill>
                <a:effectLst/>
                <a:uLnTx/>
                <a:uFillTx/>
                <a:latin typeface="メイリオ"/>
                <a:ea typeface="メイリオ"/>
              </a:rPr>
              <a:t>＜被災自治体の受援体制構築に係る情報＞</a:t>
            </a:r>
            <a:endParaRPr kumimoji="1" lang="en-US" altLang="ja-JP" sz="1400" b="1" i="0" u="none" strike="noStrike" kern="1200" cap="none" spc="0" normalizeH="0" baseline="0" noProof="0">
              <a:ln>
                <a:noFill/>
              </a:ln>
              <a:solidFill>
                <a:sysClr val="windowText" lastClr="000000"/>
              </a:solidFill>
              <a:effectLst/>
              <a:uLnTx/>
              <a:uFillTx/>
              <a:latin typeface="メイリオ"/>
              <a:ea typeface="メイリオ"/>
            </a:endParaRPr>
          </a:p>
          <a:p>
            <a:pPr marL="361950" marR="0" lvl="0" indent="-180975" algn="l" defTabSz="914400" rtl="0" eaLnBrk="1" fontAlgn="base" latinLnBrk="0" hangingPunct="1">
              <a:lnSpc>
                <a:spcPct val="100000"/>
              </a:lnSpc>
              <a:spcBef>
                <a:spcPct val="0"/>
              </a:spcBef>
              <a:spcAft>
                <a:spcPts val="600"/>
              </a:spcAft>
              <a:buClrTx/>
              <a:buSzTx/>
              <a:buFont typeface="Wingdings" panose="05000000000000000000" pitchFamily="2" charset="2"/>
              <a:buChar char="p"/>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rPr>
              <a:t>応援を要請する業務内容、業務遂行に必要な機材等</a:t>
            </a:r>
            <a:endParaRPr kumimoji="1" lang="en-US" altLang="ja-JP" sz="1400" b="0" i="0" u="none" strike="noStrike" kern="1200" cap="none" spc="0" normalizeH="0" baseline="0" noProof="0">
              <a:ln>
                <a:noFill/>
              </a:ln>
              <a:solidFill>
                <a:sysClr val="windowText" lastClr="000000"/>
              </a:solidFill>
              <a:effectLst/>
              <a:uLnTx/>
              <a:uFillTx/>
              <a:latin typeface="メイリオ"/>
              <a:ea typeface="メイリオ"/>
            </a:endParaRPr>
          </a:p>
          <a:p>
            <a:pPr marL="361950" marR="0" lvl="0" indent="-180975" algn="l" defTabSz="914400" rtl="0" eaLnBrk="1" fontAlgn="base" latinLnBrk="0" hangingPunct="1">
              <a:lnSpc>
                <a:spcPct val="100000"/>
              </a:lnSpc>
              <a:spcBef>
                <a:spcPct val="0"/>
              </a:spcBef>
              <a:spcAft>
                <a:spcPts val="300"/>
              </a:spcAft>
              <a:buClrTx/>
              <a:buSzTx/>
              <a:buFont typeface="Wingdings" panose="05000000000000000000" pitchFamily="2" charset="2"/>
              <a:buChar char="p"/>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rPr>
              <a:t>災害廃棄物処理に係る災害支援協定締結先等の支援要請先・支援内容に関する情報</a:t>
            </a:r>
            <a:endParaRPr kumimoji="1" lang="en-US" altLang="ja-JP" sz="1400" b="0" i="0" u="none" strike="noStrike" kern="1200" cap="none" spc="0" normalizeH="0" baseline="0" noProof="0">
              <a:ln>
                <a:noFill/>
              </a:ln>
              <a:solidFill>
                <a:sysClr val="windowText" lastClr="000000"/>
              </a:solidFill>
              <a:effectLst/>
              <a:uLnTx/>
              <a:uFillTx/>
              <a:latin typeface="メイリオ"/>
              <a:ea typeface="メイリオ"/>
            </a:endParaRPr>
          </a:p>
        </p:txBody>
      </p:sp>
      <p:sp>
        <p:nvSpPr>
          <p:cNvPr id="19" name="テキスト ボックス 3">
            <a:extLst>
              <a:ext uri="{FF2B5EF4-FFF2-40B4-BE49-F238E27FC236}">
                <a16:creationId xmlns:a16="http://schemas.microsoft.com/office/drawing/2014/main" id="{325C2D1C-847B-3EA7-7579-73C009275E25}"/>
              </a:ext>
            </a:extLst>
          </p:cNvPr>
          <p:cNvSpPr txBox="1"/>
          <p:nvPr/>
        </p:nvSpPr>
        <p:spPr>
          <a:xfrm>
            <a:off x="3636816" y="3802992"/>
            <a:ext cx="4675910" cy="1477328"/>
          </a:xfrm>
          <a:prstGeom prst="rect">
            <a:avLst/>
          </a:prstGeom>
          <a:solidFill>
            <a:srgbClr val="FFC000">
              <a:lumMod val="20000"/>
              <a:lumOff val="80000"/>
            </a:srgbClr>
          </a:solidFill>
        </p:spPr>
        <p:txBody>
          <a:bodyPr wrap="square">
            <a:spAutoFit/>
          </a:bodyPr>
          <a:lstStyle>
            <a:defPPr>
              <a:defRPr lang="ja-JP"/>
            </a:defPPr>
            <a:lvl1pPr marL="0" algn="l" defTabSz="914400" rtl="0" eaLnBrk="1" latinLnBrk="0" hangingPunct="1">
              <a:defRPr kumimoji="1" sz="1800" kern="1200">
                <a:solidFill>
                  <a:sysClr val="windowText" lastClr="000000"/>
                </a:solidFill>
                <a:latin typeface="Calibri" panose="020F0502020204030204"/>
              </a:defRPr>
            </a:lvl1pPr>
            <a:lvl2pPr marL="457200" algn="l" defTabSz="914400" rtl="0" eaLnBrk="1" latinLnBrk="0" hangingPunct="1">
              <a:defRPr kumimoji="1" sz="1800" kern="1200">
                <a:solidFill>
                  <a:sysClr val="windowText" lastClr="000000"/>
                </a:solidFill>
                <a:latin typeface="Calibri" panose="020F0502020204030204"/>
              </a:defRPr>
            </a:lvl2pPr>
            <a:lvl3pPr marL="914400" algn="l" defTabSz="914400" rtl="0" eaLnBrk="1" latinLnBrk="0" hangingPunct="1">
              <a:defRPr kumimoji="1" sz="1800" kern="1200">
                <a:solidFill>
                  <a:sysClr val="windowText" lastClr="000000"/>
                </a:solidFill>
                <a:latin typeface="Calibri" panose="020F0502020204030204"/>
              </a:defRPr>
            </a:lvl3pPr>
            <a:lvl4pPr marL="1371600" algn="l" defTabSz="914400" rtl="0" eaLnBrk="1" latinLnBrk="0" hangingPunct="1">
              <a:defRPr kumimoji="1" sz="1800" kern="1200">
                <a:solidFill>
                  <a:sysClr val="windowText" lastClr="000000"/>
                </a:solidFill>
                <a:latin typeface="Calibri" panose="020F0502020204030204"/>
              </a:defRPr>
            </a:lvl4pPr>
            <a:lvl5pPr marL="1828800" algn="l" defTabSz="914400" rtl="0" eaLnBrk="1" latinLnBrk="0" hangingPunct="1">
              <a:defRPr kumimoji="1" sz="1800" kern="1200">
                <a:solidFill>
                  <a:sysClr val="windowText" lastClr="000000"/>
                </a:solidFill>
                <a:latin typeface="Calibri" panose="020F0502020204030204"/>
              </a:defRPr>
            </a:lvl5pPr>
            <a:lvl6pPr marL="2286000" algn="l" defTabSz="914400" rtl="0" eaLnBrk="1" latinLnBrk="0" hangingPunct="1">
              <a:defRPr kumimoji="1" sz="1800" kern="1200">
                <a:solidFill>
                  <a:sysClr val="windowText" lastClr="000000"/>
                </a:solidFill>
                <a:latin typeface="Calibri" panose="020F0502020204030204"/>
              </a:defRPr>
            </a:lvl6pPr>
            <a:lvl7pPr marL="2743200" algn="l" defTabSz="914400" rtl="0" eaLnBrk="1" latinLnBrk="0" hangingPunct="1">
              <a:defRPr kumimoji="1" sz="1800" kern="1200">
                <a:solidFill>
                  <a:sysClr val="windowText" lastClr="000000"/>
                </a:solidFill>
                <a:latin typeface="Calibri" panose="020F0502020204030204"/>
              </a:defRPr>
            </a:lvl7pPr>
            <a:lvl8pPr marL="3200400" algn="l" defTabSz="914400" rtl="0" eaLnBrk="1" latinLnBrk="0" hangingPunct="1">
              <a:defRPr kumimoji="1" sz="1800" kern="1200">
                <a:solidFill>
                  <a:sysClr val="windowText" lastClr="000000"/>
                </a:solidFill>
                <a:latin typeface="Calibri" panose="020F0502020204030204"/>
              </a:defRPr>
            </a:lvl8pPr>
            <a:lvl9pPr marL="3657600" algn="l" defTabSz="914400" rtl="0" eaLnBrk="1" latinLnBrk="0" hangingPunct="1">
              <a:defRPr kumimoji="1" sz="1800" kern="1200">
                <a:solidFill>
                  <a:sysClr val="windowText" lastClr="000000"/>
                </a:solidFill>
                <a:latin typeface="Calibri" panose="020F0502020204030204"/>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400" b="1" i="0" u="none" strike="noStrike" kern="1200" cap="none" spc="0" normalizeH="0" baseline="0" noProof="0">
                <a:ln>
                  <a:noFill/>
                </a:ln>
                <a:solidFill>
                  <a:sysClr val="windowText" lastClr="000000"/>
                </a:solidFill>
                <a:effectLst/>
                <a:uLnTx/>
                <a:uFillTx/>
                <a:latin typeface="メイリオ"/>
                <a:ea typeface="メイリオ"/>
              </a:rPr>
              <a:t>＜受援にあたって必要となる情報＞</a:t>
            </a:r>
            <a:endParaRPr kumimoji="1" lang="en-US" altLang="ja-JP" sz="1400" b="0" i="0" u="none" strike="noStrike" kern="1200" cap="none" spc="0" normalizeH="0" baseline="0" noProof="0">
              <a:ln>
                <a:noFill/>
              </a:ln>
              <a:solidFill>
                <a:sysClr val="windowText" lastClr="000000"/>
              </a:solidFill>
              <a:effectLst/>
              <a:uLnTx/>
              <a:uFillTx/>
              <a:latin typeface="メイリオ"/>
              <a:ea typeface="メイリオ"/>
            </a:endParaRPr>
          </a:p>
          <a:p>
            <a:pPr marL="361950"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rPr>
              <a:t>仮置場候補地</a:t>
            </a:r>
            <a:r>
              <a:rPr kumimoji="1" lang="en-US" altLang="ja-JP" sz="1400" b="0" i="0" u="none" strike="noStrike" kern="1200" cap="none" spc="0" normalizeH="0" baseline="30000" noProof="0">
                <a:ln>
                  <a:noFill/>
                </a:ln>
                <a:solidFill>
                  <a:sysClr val="windowText" lastClr="000000"/>
                </a:solidFill>
                <a:effectLst/>
                <a:uLnTx/>
                <a:uFillTx/>
                <a:latin typeface="メイリオ"/>
                <a:ea typeface="メイリオ"/>
              </a:rPr>
              <a:t>※</a:t>
            </a: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rPr>
              <a:t>、仮置場の管理・運営方法　</a:t>
            </a:r>
            <a:endParaRPr kumimoji="1" lang="en-US" altLang="ja-JP" sz="1400" b="0" i="0" u="none" strike="noStrike" kern="1200" cap="none" spc="0" normalizeH="0" baseline="0" noProof="0">
              <a:ln>
                <a:noFill/>
              </a:ln>
              <a:solidFill>
                <a:sysClr val="windowText" lastClr="000000"/>
              </a:solidFill>
              <a:effectLst/>
              <a:uLnTx/>
              <a:uFillTx/>
              <a:latin typeface="メイリオ"/>
              <a:ea typeface="メイリオ"/>
            </a:endParaRPr>
          </a:p>
          <a:p>
            <a:pPr marL="180975"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rPr>
              <a:t>　</a:t>
            </a:r>
            <a:r>
              <a:rPr kumimoji="1" lang="en-US" altLang="ja-JP" sz="1200" b="0" i="0" u="none" strike="noStrike" kern="1200" cap="none" spc="0" normalizeH="0" baseline="0" noProof="0">
                <a:ln>
                  <a:noFill/>
                </a:ln>
                <a:solidFill>
                  <a:sysClr val="windowText" lastClr="000000"/>
                </a:solidFill>
                <a:effectLst/>
                <a:uLnTx/>
                <a:uFillTx/>
                <a:latin typeface="メイリオ"/>
                <a:ea typeface="メイリオ"/>
              </a:rPr>
              <a:t>※</a:t>
            </a:r>
            <a:r>
              <a:rPr kumimoji="1" lang="ja-JP" altLang="en-US" sz="1200" b="0" i="0" u="none" strike="noStrike" kern="1200" cap="none" spc="0" normalizeH="0" baseline="0" noProof="0">
                <a:ln>
                  <a:noFill/>
                </a:ln>
                <a:solidFill>
                  <a:sysClr val="windowText" lastClr="000000"/>
                </a:solidFill>
                <a:effectLst/>
                <a:uLnTx/>
                <a:uFillTx/>
                <a:latin typeface="メイリオ"/>
                <a:ea typeface="メイリオ"/>
              </a:rPr>
              <a:t>計画に明記するか否かは地域の実情による</a:t>
            </a:r>
            <a:endParaRPr kumimoji="1" lang="en-US" altLang="ja-JP" sz="1400" b="0" i="0" u="none" strike="noStrike" kern="1200" cap="none" spc="0" normalizeH="0" baseline="0" noProof="0">
              <a:ln>
                <a:noFill/>
              </a:ln>
              <a:solidFill>
                <a:sysClr val="windowText" lastClr="000000"/>
              </a:solidFill>
              <a:effectLst/>
              <a:uLnTx/>
              <a:uFillTx/>
              <a:latin typeface="メイリオ"/>
              <a:ea typeface="メイリオ"/>
            </a:endParaRPr>
          </a:p>
          <a:p>
            <a:pPr marL="361950" marR="0" lvl="0" indent="-180975" algn="l" defTabSz="914400" rtl="0" eaLnBrk="1" fontAlgn="auto" latinLnBrk="0" hangingPunct="1">
              <a:lnSpc>
                <a:spcPct val="100000"/>
              </a:lnSpc>
              <a:spcBef>
                <a:spcPts val="0"/>
              </a:spcBef>
              <a:spcAft>
                <a:spcPts val="30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rPr>
              <a:t>災害廃棄物処理に関する情報</a:t>
            </a:r>
            <a:endParaRPr kumimoji="1" lang="en-US" altLang="ja-JP" sz="1400" b="0" i="0" u="none" strike="noStrike" kern="1200" cap="none" spc="0" normalizeH="0" baseline="0" noProof="0">
              <a:ln>
                <a:noFill/>
              </a:ln>
              <a:solidFill>
                <a:sysClr val="windowText" lastClr="000000"/>
              </a:solidFill>
              <a:effectLst/>
              <a:uLnTx/>
              <a:uFillTx/>
              <a:latin typeface="メイリオ"/>
              <a:ea typeface="メイリオ"/>
            </a:endParaRPr>
          </a:p>
          <a:p>
            <a:pPr marL="542925" marR="0" lvl="0" indent="-180975"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ysClr val="windowText" lastClr="000000"/>
                </a:solidFill>
                <a:effectLst/>
                <a:uLnTx/>
                <a:uFillTx/>
                <a:latin typeface="メイリオ"/>
                <a:ea typeface="メイリオ"/>
              </a:rPr>
              <a:t>処理体制・既存廃棄物処理施設の情報（事業者、処理能力、処理対象物、平時処理量等）</a:t>
            </a:r>
            <a:endParaRPr kumimoji="1" lang="en-US" altLang="ja-JP" sz="1100" b="0" i="0" u="none" strike="noStrike" kern="1200" cap="none" spc="0" normalizeH="0" baseline="0" noProof="0">
              <a:ln>
                <a:noFill/>
              </a:ln>
              <a:solidFill>
                <a:sysClr val="windowText" lastClr="000000"/>
              </a:solidFill>
              <a:effectLst/>
              <a:uLnTx/>
              <a:uFillTx/>
              <a:latin typeface="メイリオ"/>
              <a:ea typeface="メイリオ"/>
            </a:endParaRPr>
          </a:p>
        </p:txBody>
      </p:sp>
      <p:sp>
        <p:nvSpPr>
          <p:cNvPr id="20" name="テキスト ボックス 23">
            <a:extLst>
              <a:ext uri="{FF2B5EF4-FFF2-40B4-BE49-F238E27FC236}">
                <a16:creationId xmlns:a16="http://schemas.microsoft.com/office/drawing/2014/main" id="{D5035035-4FD5-904C-1AB2-36BBC9722CF7}"/>
              </a:ext>
            </a:extLst>
          </p:cNvPr>
          <p:cNvSpPr txBox="1"/>
          <p:nvPr/>
        </p:nvSpPr>
        <p:spPr>
          <a:xfrm>
            <a:off x="262928" y="2818120"/>
            <a:ext cx="2542617" cy="3862596"/>
          </a:xfrm>
          <a:prstGeom prst="rect">
            <a:avLst/>
          </a:prstGeom>
          <a:solidFill>
            <a:srgbClr val="4472C4">
              <a:lumMod val="20000"/>
              <a:lumOff val="80000"/>
            </a:srgbClr>
          </a:solidFill>
          <a:ln w="12700">
            <a:solidFill>
              <a:sysClr val="windowText" lastClr="000000"/>
            </a:solidFill>
          </a:ln>
        </p:spPr>
        <p:txBody>
          <a:bodyPr wrap="square" rtlCol="0">
            <a:spAutoFit/>
          </a:bodyPr>
          <a:lstStyle>
            <a:defPPr>
              <a:defRPr lang="en-US"/>
            </a:defPPr>
            <a:lvl1pPr marL="285750" marR="0" lvl="0" indent="-285750" algn="just" defTabSz="914400" rtl="0" eaLnBrk="1" fontAlgn="auto" latinLnBrk="0" hangingPunct="1">
              <a:lnSpc>
                <a:spcPct val="100000"/>
              </a:lnSpc>
              <a:spcBef>
                <a:spcPts val="0"/>
              </a:spcBef>
              <a:spcAft>
                <a:spcPts val="300"/>
              </a:spcAft>
              <a:buClrTx/>
              <a:buSzTx/>
              <a:buFont typeface="Wingdings" panose="05000000000000000000" pitchFamily="2" charset="2"/>
              <a:buChar char="n"/>
              <a:tabLst/>
              <a:defRPr kumimoji="1" sz="1400" b="0" i="0" u="none" strike="noStrike" kern="1200" cap="none" spc="0" normalizeH="0" baseline="0">
                <a:ln>
                  <a:noFill/>
                </a:ln>
                <a:solidFill>
                  <a:prstClr val="black"/>
                </a:solidFill>
                <a:effectLst/>
                <a:uLnTx/>
                <a:uFillTx/>
                <a:latin typeface="Calibri" panose="020F0502020204030204"/>
                <a:ea typeface="メイリオ"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災害廃棄物処理計画を策定・点検する際のチェックリスト</a:t>
            </a:r>
            <a:r>
              <a:rPr kumimoji="1" lang="ja-JP" altLang="en-US" sz="1200" b="0" i="0" u="none" strike="noStrike" kern="1200" cap="none" spc="-5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（災害廃棄物処理計画策定・点検ガイドライン（環境省）より抜粋）</a:t>
            </a:r>
            <a:endParaRPr kumimoji="1" lang="en-US" altLang="ja-JP" sz="1200" b="0" i="0" u="none" strike="noStrike" kern="1200" cap="none" spc="-5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①庁内体制の確立</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②スケジュール検討　</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③発生量推計</a:t>
            </a:r>
            <a:endParaRPr kumimoji="1" lang="en-US" altLang="ja-JP"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④広報</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⑤片付けごみ対応</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⑥仮置場の確保・設置</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⑦仮置場の管理・運営</a:t>
            </a:r>
            <a:endParaRPr kumimoji="1" lang="en-US" altLang="ja-JP"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⑧処理・処分</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⑨計画の点検・共有・改定</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⑩関係者との連携</a:t>
            </a:r>
            <a:endParaRPr kumimoji="1" lang="en-US" altLang="ja-JP"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⑪人材育成</a:t>
            </a:r>
            <a:endParaRPr kumimoji="1" lang="en-US" altLang="ja-JP" sz="18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 name="矢印: 右 20">
            <a:extLst>
              <a:ext uri="{FF2B5EF4-FFF2-40B4-BE49-F238E27FC236}">
                <a16:creationId xmlns:a16="http://schemas.microsoft.com/office/drawing/2014/main" id="{4334F87A-B651-0040-4EA3-2BBB50F80244}"/>
              </a:ext>
            </a:extLst>
          </p:cNvPr>
          <p:cNvSpPr/>
          <p:nvPr/>
        </p:nvSpPr>
        <p:spPr>
          <a:xfrm>
            <a:off x="2878185" y="3191791"/>
            <a:ext cx="675410" cy="1672936"/>
          </a:xfrm>
          <a:prstGeom prst="rightArrow">
            <a:avLst/>
          </a:prstGeom>
          <a:solidFill>
            <a:srgbClr val="5B9BD5"/>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BAD4D863-D1F0-F79D-0707-A54F19EC4BD8}"/>
              </a:ext>
            </a:extLst>
          </p:cNvPr>
          <p:cNvSpPr/>
          <p:nvPr/>
        </p:nvSpPr>
        <p:spPr>
          <a:xfrm>
            <a:off x="3626235" y="2296776"/>
            <a:ext cx="3394037" cy="263014"/>
          </a:xfrm>
          <a:prstGeom prst="roundRect">
            <a:avLst/>
          </a:prstGeom>
          <a:solidFill>
            <a:srgbClr val="ED7D31">
              <a:lumMod val="60000"/>
              <a:lumOff val="40000"/>
            </a:srgbClr>
          </a:solidFill>
          <a:ln w="12700" cap="flat" cmpd="sng" algn="ctr">
            <a:solidFill>
              <a:srgbClr val="ED7D31">
                <a:shade val="15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本措置にあたり優先的に規定する事項</a:t>
            </a:r>
          </a:p>
        </p:txBody>
      </p:sp>
      <p:sp>
        <p:nvSpPr>
          <p:cNvPr id="23" name="四角形: 角を丸くする 22">
            <a:extLst>
              <a:ext uri="{FF2B5EF4-FFF2-40B4-BE49-F238E27FC236}">
                <a16:creationId xmlns:a16="http://schemas.microsoft.com/office/drawing/2014/main" id="{DD867F63-F8FD-0CA3-557D-531BB814B2E0}"/>
              </a:ext>
            </a:extLst>
          </p:cNvPr>
          <p:cNvSpPr/>
          <p:nvPr/>
        </p:nvSpPr>
        <p:spPr>
          <a:xfrm>
            <a:off x="231756" y="2345087"/>
            <a:ext cx="2646429" cy="418472"/>
          </a:xfrm>
          <a:prstGeom prst="roundRect">
            <a:avLst/>
          </a:prstGeom>
          <a:solidFill>
            <a:srgbClr val="4472C4">
              <a:lumMod val="60000"/>
              <a:lumOff val="40000"/>
            </a:srgbClr>
          </a:solidFill>
          <a:ln w="12700" cap="flat" cmpd="sng" algn="ctr">
            <a:solidFill>
              <a:srgbClr val="ED7D31">
                <a:shade val="15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従来示している記載すべき事項・実効性向上のために重要な事項</a:t>
            </a:r>
            <a:endParaRPr kumimoji="0" lang="ja-JP" altLang="en-US" sz="1400" b="1"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A80CFB8B-8816-3F26-8D96-EAF3AA7DEDCC}"/>
              </a:ext>
            </a:extLst>
          </p:cNvPr>
          <p:cNvSpPr txBox="1"/>
          <p:nvPr/>
        </p:nvSpPr>
        <p:spPr>
          <a:xfrm>
            <a:off x="2990624" y="5365758"/>
            <a:ext cx="6099586" cy="1369606"/>
          </a:xfrm>
          <a:prstGeom prst="rect">
            <a:avLst/>
          </a:prstGeom>
          <a:solidFill>
            <a:srgbClr val="5B9BD5">
              <a:lumMod val="20000"/>
              <a:lumOff val="80000"/>
            </a:srgbClr>
          </a:solidFill>
          <a:ln>
            <a:solidFill>
              <a:sysClr val="windowText" lastClr="000000"/>
            </a:solidFill>
          </a:ln>
        </p:spPr>
        <p:txBody>
          <a:bodyPr wrap="square" rtlCol="0">
            <a:spAutoFit/>
          </a:bodyPr>
          <a:lstStyle/>
          <a:p>
            <a:pPr marL="0" marR="0" lvl="0" indent="0" defTabSz="914400" eaLnBrk="1" fontAlgn="base" latinLnBrk="0" hangingPunct="1">
              <a:lnSpc>
                <a:spcPct val="100000"/>
              </a:lnSpc>
              <a:spcBef>
                <a:spcPct val="0"/>
              </a:spcBef>
              <a:spcAft>
                <a:spcPts val="600"/>
              </a:spcAft>
              <a:buClrTx/>
              <a:buSzTx/>
              <a:buFontTx/>
              <a:buNone/>
              <a:tabLst/>
              <a:defRPr/>
            </a:pPr>
            <a:r>
              <a:rPr kumimoji="0" lang="ja-JP" altLang="en-US" sz="1200" b="1" i="0" u="none" strike="noStrike" kern="0" cap="none" spc="0" normalizeH="0" baseline="0" noProof="0">
                <a:ln>
                  <a:noFill/>
                </a:ln>
                <a:solidFill>
                  <a:prstClr val="black"/>
                </a:solidFill>
                <a:effectLst/>
                <a:uLnTx/>
                <a:uFillTx/>
              </a:rPr>
              <a:t>一般廃棄物処理計画で規定すべき事項</a:t>
            </a:r>
            <a:r>
              <a:rPr kumimoji="0" lang="ja-JP" altLang="en-US" sz="1100" b="0" i="0" u="none" strike="noStrike" kern="0" cap="none" spc="-80" normalizeH="0" baseline="0" noProof="0">
                <a:ln>
                  <a:noFill/>
                </a:ln>
                <a:solidFill>
                  <a:prstClr val="black"/>
                </a:solidFill>
                <a:effectLst/>
                <a:uLnTx/>
                <a:uFillTx/>
              </a:rPr>
              <a:t>（「ごみ処理基本計画策定指針」（環境省　廃棄物対策課））</a:t>
            </a:r>
            <a:endParaRPr kumimoji="0" lang="en-US" altLang="ja-JP" sz="1100" b="0" i="0" u="none" strike="noStrike" kern="0" cap="none" spc="-80" normalizeH="0" baseline="0" noProof="0">
              <a:ln>
                <a:noFill/>
              </a:ln>
              <a:solidFill>
                <a:prstClr val="black"/>
              </a:solidFill>
              <a:effectLst/>
              <a:uLnTx/>
              <a:uFillTx/>
            </a:endParaRPr>
          </a:p>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（１）ごみの発生量及び処理量の見込</a:t>
            </a:r>
            <a:endParaRPr kumimoji="0"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（２）ごみの排出の抑制のための方策に関する事項</a:t>
            </a:r>
            <a:endParaRPr kumimoji="0"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（３）分別して収集するものとしたごみの種類及び分別の区分 </a:t>
            </a:r>
            <a:endParaRPr kumimoji="0"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（４）ごみの適正な処理及びこれを実施する者に関する基本的事項 </a:t>
            </a:r>
            <a:endParaRPr kumimoji="0" lang="en-US" altLang="ja-JP" sz="1100" b="0" i="0" u="none" strike="noStrike" kern="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（５）ごみの処理施設の整備に関する事項</a:t>
            </a:r>
            <a:endParaRPr kumimoji="0"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（６）その他ごみの処理に関し必要な事項 </a:t>
            </a:r>
            <a:endParaRPr kumimoji="0" lang="en-US" altLang="ja-JP" sz="1100" b="0" i="0" u="none" strike="noStrike" kern="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cxnSp>
        <p:nvCxnSpPr>
          <p:cNvPr id="25" name="コネクタ: カギ線 24">
            <a:extLst>
              <a:ext uri="{FF2B5EF4-FFF2-40B4-BE49-F238E27FC236}">
                <a16:creationId xmlns:a16="http://schemas.microsoft.com/office/drawing/2014/main" id="{C76B9397-01B0-D23C-ED98-32441A2EE695}"/>
              </a:ext>
            </a:extLst>
          </p:cNvPr>
          <p:cNvCxnSpPr>
            <a:cxnSpLocks/>
          </p:cNvCxnSpPr>
          <p:nvPr/>
        </p:nvCxnSpPr>
        <p:spPr>
          <a:xfrm rot="16200000" flipV="1">
            <a:off x="8035313" y="4824291"/>
            <a:ext cx="717928" cy="350135"/>
          </a:xfrm>
          <a:prstGeom prst="bentConnector3">
            <a:avLst>
              <a:gd name="adj1" fmla="val 99210"/>
            </a:avLst>
          </a:prstGeom>
          <a:noFill/>
          <a:ln w="28575" cap="flat" cmpd="sng" algn="ctr">
            <a:solidFill>
              <a:srgbClr val="FF0000"/>
            </a:solidFill>
            <a:prstDash val="solid"/>
            <a:miter lim="800000"/>
            <a:tailEnd type="triangle"/>
          </a:ln>
          <a:effectLst/>
        </p:spPr>
      </p:cxnSp>
      <p:sp>
        <p:nvSpPr>
          <p:cNvPr id="26" name="正方形/長方形 25">
            <a:extLst>
              <a:ext uri="{FF2B5EF4-FFF2-40B4-BE49-F238E27FC236}">
                <a16:creationId xmlns:a16="http://schemas.microsoft.com/office/drawing/2014/main" id="{7B62BD30-F6D9-3E1A-062E-4CE3F61D026A}"/>
              </a:ext>
            </a:extLst>
          </p:cNvPr>
          <p:cNvSpPr/>
          <p:nvPr/>
        </p:nvSpPr>
        <p:spPr>
          <a:xfrm>
            <a:off x="3854981" y="4541656"/>
            <a:ext cx="4322618" cy="717929"/>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4D2A9244-B85B-1897-076F-7EEF29BBAE99}"/>
              </a:ext>
            </a:extLst>
          </p:cNvPr>
          <p:cNvSpPr txBox="1"/>
          <p:nvPr/>
        </p:nvSpPr>
        <p:spPr>
          <a:xfrm>
            <a:off x="8058047" y="4079991"/>
            <a:ext cx="118611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FF0000"/>
                </a:solidFill>
                <a:effectLst/>
                <a:uLnTx/>
                <a:uFillTx/>
              </a:rPr>
              <a:t>一廃計画の中で既に記載済</a:t>
            </a:r>
            <a:endParaRPr kumimoji="0" lang="en-US" altLang="ja-JP" sz="1200" b="0" i="0" u="none" strike="noStrike" kern="0" cap="none" spc="0" normalizeH="0" baseline="0" noProof="0">
              <a:ln>
                <a:noFill/>
              </a:ln>
              <a:solidFill>
                <a:srgbClr val="FF0000"/>
              </a:solidFill>
              <a:effectLst/>
              <a:uLnTx/>
              <a:uFillTx/>
            </a:endParaRPr>
          </a:p>
        </p:txBody>
      </p:sp>
    </p:spTree>
    <p:extLst>
      <p:ext uri="{BB962C8B-B14F-4D97-AF65-F5344CB8AC3E}">
        <p14:creationId xmlns:p14="http://schemas.microsoft.com/office/powerpoint/2010/main" val="848603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0BAE-3756-07F5-903A-159904265502}"/>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E08BA80-DE85-89FA-17A3-B82884207787}"/>
              </a:ext>
            </a:extLst>
          </p:cNvPr>
          <p:cNvSpPr txBox="1"/>
          <p:nvPr/>
        </p:nvSpPr>
        <p:spPr>
          <a:xfrm>
            <a:off x="0" y="222673"/>
            <a:ext cx="8404292" cy="618631"/>
          </a:xfrm>
          <a:prstGeom prst="rect">
            <a:avLst/>
          </a:prstGeom>
          <a:noFill/>
        </p:spPr>
        <p:txBody>
          <a:bodyPr wrap="square">
            <a:spAutoFit/>
          </a:bodyPr>
          <a:lstStyle/>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0" normalizeH="0" baseline="0" noProof="0">
                <a:ln>
                  <a:noFill/>
                </a:ln>
                <a:solidFill>
                  <a:prstClr val="white"/>
                </a:solidFill>
                <a:effectLst/>
                <a:uLnTx/>
                <a:uFillTx/>
                <a:latin typeface="Meiryo UI"/>
                <a:ea typeface="Meiryo UI"/>
                <a:cs typeface="+mn-cs"/>
              </a:rPr>
              <a:t>　制度的措置</a:t>
            </a: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②</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　　災害廃棄物処理計画・災害支援協定に基づく災害廃棄物処理に係る特例措置等の整備⑵</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p:txBody>
      </p:sp>
      <p:sp>
        <p:nvSpPr>
          <p:cNvPr id="5" name="四角形: 角を丸くする 4">
            <a:extLst>
              <a:ext uri="{FF2B5EF4-FFF2-40B4-BE49-F238E27FC236}">
                <a16:creationId xmlns:a16="http://schemas.microsoft.com/office/drawing/2014/main" id="{142B2E2A-C4B8-5FB7-3A69-0AB55E447665}"/>
              </a:ext>
            </a:extLst>
          </p:cNvPr>
          <p:cNvSpPr/>
          <p:nvPr/>
        </p:nvSpPr>
        <p:spPr>
          <a:xfrm>
            <a:off x="278054" y="1223796"/>
            <a:ext cx="8489572" cy="5397243"/>
          </a:xfrm>
          <a:prstGeom prst="roundRect">
            <a:avLst>
              <a:gd name="adj" fmla="val 6308"/>
            </a:avLst>
          </a:prstGeom>
          <a:solidFill>
            <a:sysClr val="window" lastClr="FFFFFF"/>
          </a:solidFill>
          <a:ln w="25400" cap="flat" cmpd="sng" algn="ctr">
            <a:solidFill>
              <a:srgbClr val="F79646"/>
            </a:solidFill>
            <a:prstDash val="solid"/>
          </a:ln>
          <a:effectLst/>
        </p:spPr>
        <p:txBody>
          <a:bodyPr tIns="101816"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ja-JP" altLang="en-US" sz="1509" b="0" i="0" u="none" strike="noStrike" kern="0" cap="none" spc="0" normalizeH="0" baseline="0" noProof="0">
              <a:ln>
                <a:noFill/>
              </a:ln>
              <a:solidFill>
                <a:prstClr val="black"/>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AF6BF9D6-8CC5-B914-77A3-BF940EA9722B}"/>
              </a:ext>
            </a:extLst>
          </p:cNvPr>
          <p:cNvSpPr txBox="1"/>
          <p:nvPr/>
        </p:nvSpPr>
        <p:spPr>
          <a:xfrm>
            <a:off x="537814" y="1404587"/>
            <a:ext cx="5904124" cy="276551"/>
          </a:xfrm>
          <a:prstGeom prst="rect">
            <a:avLst/>
          </a:prstGeom>
          <a:solidFill>
            <a:schemeClr val="accent6">
              <a:lumMod val="40000"/>
              <a:lumOff val="60000"/>
            </a:schemeClr>
          </a:solidFill>
        </p:spPr>
        <p:txBody>
          <a:bodyPr wrap="square" rtlCol="0">
            <a:spAutoFit/>
          </a:bodyPr>
          <a:lstStyle/>
          <a:p>
            <a:pPr marL="0" marR="0" lvl="0" indent="0" algn="l" defTabSz="430997" rtl="0" eaLnBrk="1" fontAlgn="auto" latinLnBrk="0" hangingPunct="1">
              <a:lnSpc>
                <a:spcPct val="100000"/>
              </a:lnSpc>
              <a:spcBef>
                <a:spcPts val="0"/>
              </a:spcBef>
              <a:spcAft>
                <a:spcPts val="0"/>
              </a:spcAft>
              <a:buClrTx/>
              <a:buSzTx/>
              <a:buFontTx/>
              <a:buNone/>
              <a:tabLst/>
              <a:defRPr/>
            </a:pPr>
            <a:r>
              <a:rPr kumimoji="0" lang="ja-JP" altLang="en-US" sz="1197" b="1" i="0" u="none" strike="noStrike" kern="0" cap="none" spc="0" normalizeH="0" baseline="0" noProof="0">
                <a:ln>
                  <a:noFill/>
                </a:ln>
                <a:solidFill>
                  <a:prstClr val="black"/>
                </a:solidFill>
                <a:effectLst/>
                <a:uLnTx/>
                <a:uFillTx/>
                <a:latin typeface="Meiryo UI"/>
                <a:ea typeface="Meiryo UI"/>
                <a:cs typeface="+mn-cs"/>
              </a:rPr>
              <a:t>平成</a:t>
            </a:r>
            <a:r>
              <a:rPr kumimoji="0" lang="en-US" altLang="ja-JP" sz="1197" b="1" i="0" u="none" strike="noStrike" kern="0" cap="none" spc="0" normalizeH="0" baseline="0" noProof="0">
                <a:ln>
                  <a:noFill/>
                </a:ln>
                <a:solidFill>
                  <a:prstClr val="black"/>
                </a:solidFill>
                <a:effectLst/>
                <a:uLnTx/>
                <a:uFillTx/>
                <a:latin typeface="Meiryo UI"/>
                <a:ea typeface="Meiryo UI"/>
                <a:cs typeface="+mn-cs"/>
              </a:rPr>
              <a:t>27</a:t>
            </a:r>
            <a:r>
              <a:rPr kumimoji="0" lang="ja-JP" altLang="en-US" sz="1197" b="1" i="0" u="none" strike="noStrike" kern="0" cap="none" spc="0" normalizeH="0" baseline="0" noProof="0">
                <a:ln>
                  <a:noFill/>
                </a:ln>
                <a:solidFill>
                  <a:prstClr val="black"/>
                </a:solidFill>
                <a:effectLst/>
                <a:uLnTx/>
                <a:uFillTx/>
                <a:latin typeface="Meiryo UI"/>
                <a:ea typeface="Meiryo UI"/>
                <a:cs typeface="+mn-cs"/>
              </a:rPr>
              <a:t>年廃棄物処理法改正により、平時の備えの強化と災害時における特例措置を整備</a:t>
            </a:r>
            <a:endParaRPr kumimoji="0" lang="en-US" altLang="ja-JP" sz="1197" b="1" i="0" u="none" strike="noStrike" kern="0" cap="none" spc="0" normalizeH="0" baseline="0" noProof="0">
              <a:ln>
                <a:noFill/>
              </a:ln>
              <a:solidFill>
                <a:prstClr val="black"/>
              </a:solidFill>
              <a:effectLst/>
              <a:uLnTx/>
              <a:uFillTx/>
              <a:latin typeface="Meiryo UI"/>
              <a:ea typeface="Meiryo UI"/>
              <a:cs typeface="+mn-cs"/>
            </a:endParaRPr>
          </a:p>
        </p:txBody>
      </p:sp>
      <p:sp>
        <p:nvSpPr>
          <p:cNvPr id="12" name="四角形: 角を丸くする 11">
            <a:extLst>
              <a:ext uri="{FF2B5EF4-FFF2-40B4-BE49-F238E27FC236}">
                <a16:creationId xmlns:a16="http://schemas.microsoft.com/office/drawing/2014/main" id="{1AB22356-D14D-FA84-6D2D-2C9B71CD44DD}"/>
              </a:ext>
            </a:extLst>
          </p:cNvPr>
          <p:cNvSpPr/>
          <p:nvPr/>
        </p:nvSpPr>
        <p:spPr>
          <a:xfrm>
            <a:off x="389435" y="2859347"/>
            <a:ext cx="8298669" cy="3587002"/>
          </a:xfrm>
          <a:prstGeom prst="roundRect">
            <a:avLst>
              <a:gd name="adj" fmla="val 3055"/>
            </a:avLst>
          </a:prstGeom>
          <a:solidFill>
            <a:schemeClr val="accent6">
              <a:lumMod val="20000"/>
              <a:lumOff val="80000"/>
            </a:schemeClr>
          </a:solidFill>
          <a:ln w="25400" cap="flat" cmpd="sng" algn="ctr">
            <a:noFill/>
            <a:prstDash val="solid"/>
          </a:ln>
          <a:effectLst/>
        </p:spPr>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0" lang="ja-JP" altLang="en-US" sz="1697" b="0" i="0" u="none" strike="noStrike" kern="0" cap="none" spc="0" normalizeH="0" baseline="0" noProof="0">
              <a:ln>
                <a:noFill/>
              </a:ln>
              <a:solidFill>
                <a:prstClr val="white"/>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A1933649-A9C2-1D6D-74D9-B6AA49EEBAEF}"/>
              </a:ext>
            </a:extLst>
          </p:cNvPr>
          <p:cNvSpPr txBox="1"/>
          <p:nvPr/>
        </p:nvSpPr>
        <p:spPr>
          <a:xfrm>
            <a:off x="510311" y="2914513"/>
            <a:ext cx="8072900" cy="644985"/>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97" b="0" i="0" u="none" strike="noStrike" kern="0" cap="none" spc="0" normalizeH="0" baseline="0" noProof="0">
                <a:ln>
                  <a:noFill/>
                </a:ln>
                <a:solidFill>
                  <a:prstClr val="black"/>
                </a:solidFill>
                <a:effectLst/>
                <a:uLnTx/>
                <a:uFillTx/>
                <a:latin typeface="Meiryo UI"/>
                <a:ea typeface="Meiryo UI"/>
                <a:cs typeface="+mn-cs"/>
              </a:rPr>
              <a:t>法第</a:t>
            </a:r>
            <a:r>
              <a:rPr kumimoji="0" lang="en-US" altLang="ja-JP" sz="1197" b="0" i="0" u="none" strike="noStrike" kern="0" cap="none" spc="0" normalizeH="0" baseline="0" noProof="0">
                <a:ln>
                  <a:noFill/>
                </a:ln>
                <a:solidFill>
                  <a:prstClr val="black"/>
                </a:solidFill>
                <a:effectLst/>
                <a:uLnTx/>
                <a:uFillTx/>
                <a:latin typeface="Meiryo UI"/>
                <a:ea typeface="Meiryo UI"/>
                <a:cs typeface="+mn-cs"/>
              </a:rPr>
              <a:t>15</a:t>
            </a:r>
            <a:r>
              <a:rPr kumimoji="0" lang="ja-JP" altLang="en-US" sz="1197" b="0" i="0" u="none" strike="noStrike" kern="0" cap="none" spc="0" normalizeH="0" baseline="0" noProof="0">
                <a:ln>
                  <a:noFill/>
                </a:ln>
                <a:solidFill>
                  <a:prstClr val="black"/>
                </a:solidFill>
                <a:effectLst/>
                <a:uLnTx/>
                <a:uFillTx/>
                <a:latin typeface="Meiryo UI"/>
                <a:ea typeface="Meiryo UI"/>
                <a:cs typeface="+mn-cs"/>
              </a:rPr>
              <a:t>条の２の５第２項に関し、「</a:t>
            </a:r>
            <a:r>
              <a:rPr kumimoji="0" lang="ja-JP" altLang="en-US" sz="1197" b="0" i="0" u="none" strike="noStrike" kern="0" cap="none" spc="0" normalizeH="0" baseline="0" noProof="0">
                <a:ln>
                  <a:noFill/>
                </a:ln>
                <a:solidFill>
                  <a:srgbClr val="FF0000"/>
                </a:solidFill>
                <a:effectLst/>
                <a:uLnTx/>
                <a:uFillTx/>
                <a:latin typeface="Meiryo UI"/>
                <a:ea typeface="Meiryo UI"/>
                <a:cs typeface="+mn-cs"/>
              </a:rPr>
              <a:t>法第</a:t>
            </a:r>
            <a:r>
              <a:rPr kumimoji="0" lang="en-US" altLang="ja-JP" sz="1197" b="0" i="0" u="none" strike="noStrike" kern="0" cap="none" spc="0" normalizeH="0" baseline="0" noProof="0">
                <a:ln>
                  <a:noFill/>
                </a:ln>
                <a:solidFill>
                  <a:srgbClr val="FF0000"/>
                </a:solidFill>
                <a:effectLst/>
                <a:uLnTx/>
                <a:uFillTx/>
                <a:latin typeface="Meiryo UI"/>
                <a:ea typeface="Meiryo UI"/>
                <a:cs typeface="+mn-cs"/>
              </a:rPr>
              <a:t>15</a:t>
            </a:r>
            <a:r>
              <a:rPr kumimoji="0" lang="ja-JP" altLang="en-US" sz="1197" b="0" i="0" u="none" strike="noStrike" kern="0" cap="none" spc="0" normalizeH="0" baseline="0" noProof="0">
                <a:ln>
                  <a:noFill/>
                </a:ln>
                <a:solidFill>
                  <a:srgbClr val="FF0000"/>
                </a:solidFill>
                <a:effectLst/>
                <a:uLnTx/>
                <a:uFillTx/>
                <a:latin typeface="Meiryo UI"/>
                <a:ea typeface="Meiryo UI"/>
                <a:cs typeface="+mn-cs"/>
              </a:rPr>
              <a:t>条の設置許可を必要とする産業廃棄物処理施設（施行令第７条に列挙）に記載のない類型の施設のため、本特例を活用できなかった</a:t>
            </a:r>
            <a:r>
              <a:rPr kumimoji="0" lang="ja-JP" altLang="en-US" sz="1197" b="0" i="0" u="none" strike="noStrike" kern="0" cap="none" spc="0" normalizeH="0" baseline="0" noProof="0">
                <a:ln>
                  <a:noFill/>
                </a:ln>
                <a:solidFill>
                  <a:prstClr val="black"/>
                </a:solidFill>
                <a:effectLst/>
                <a:uLnTx/>
                <a:uFillTx/>
                <a:latin typeface="Meiryo UI"/>
                <a:ea typeface="Meiryo UI"/>
                <a:cs typeface="+mn-cs"/>
              </a:rPr>
              <a:t>」ことが課題に挙げられた</a:t>
            </a:r>
            <a:endParaRPr kumimoji="0" lang="en-US" altLang="ja-JP" sz="1197" b="0"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97" b="0" i="0" u="none" strike="noStrike" kern="0" cap="none" spc="0" normalizeH="0" baseline="0" noProof="0">
                <a:ln>
                  <a:noFill/>
                </a:ln>
                <a:solidFill>
                  <a:prstClr val="black"/>
                </a:solidFill>
                <a:effectLst/>
                <a:uLnTx/>
                <a:uFillTx/>
                <a:latin typeface="Meiryo UI"/>
                <a:ea typeface="Meiryo UI"/>
                <a:cs typeface="+mn-cs"/>
              </a:rPr>
              <a:t>施行令第４条第３号に関し、委託事業者の確保の困難さや</a:t>
            </a:r>
            <a:r>
              <a:rPr kumimoji="0" lang="ja-JP" altLang="en-US" sz="1197" b="0" i="0" u="none" strike="noStrike" kern="0" cap="none" spc="0" normalizeH="0" baseline="0" noProof="0">
                <a:ln>
                  <a:noFill/>
                </a:ln>
                <a:solidFill>
                  <a:srgbClr val="FF0000"/>
                </a:solidFill>
                <a:effectLst/>
                <a:uLnTx/>
                <a:uFillTx/>
                <a:latin typeface="Meiryo UI"/>
                <a:ea typeface="Meiryo UI"/>
                <a:cs typeface="+mn-cs"/>
              </a:rPr>
              <a:t>再々委託の禁止</a:t>
            </a:r>
            <a:r>
              <a:rPr kumimoji="0" lang="ja-JP" altLang="en-US" sz="1197" b="0" i="0" u="none" strike="noStrike" kern="0" cap="none" spc="0" normalizeH="0" baseline="0" noProof="0">
                <a:ln>
                  <a:noFill/>
                </a:ln>
                <a:solidFill>
                  <a:prstClr val="black"/>
                </a:solidFill>
                <a:effectLst/>
                <a:uLnTx/>
                <a:uFillTx/>
                <a:latin typeface="Meiryo UI"/>
                <a:ea typeface="Meiryo UI"/>
                <a:cs typeface="+mn-cs"/>
              </a:rPr>
              <a:t>を課題に挙げる自治体が多くあった</a:t>
            </a:r>
            <a:endParaRPr kumimoji="0" lang="en-US" altLang="ja-JP" sz="1197" b="0" i="0" u="none" strike="noStrike" kern="0" cap="none" spc="0" normalizeH="0" baseline="0" noProof="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A0AC590C-29CD-4465-52F8-06F3E947AD7F}"/>
              </a:ext>
            </a:extLst>
          </p:cNvPr>
          <p:cNvSpPr txBox="1"/>
          <p:nvPr/>
        </p:nvSpPr>
        <p:spPr>
          <a:xfrm>
            <a:off x="537814" y="1642307"/>
            <a:ext cx="8175892" cy="1209498"/>
          </a:xfrm>
          <a:prstGeom prst="rect">
            <a:avLst/>
          </a:prstGeom>
          <a:noFill/>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37" b="0" i="0" u="none" strike="noStrike" kern="1200" cap="none" spc="0" normalizeH="0" baseline="0" noProof="0">
                <a:ln>
                  <a:noFill/>
                </a:ln>
                <a:solidFill>
                  <a:prstClr val="black"/>
                </a:solidFill>
                <a:effectLst/>
                <a:uLnTx/>
                <a:uFillTx/>
                <a:latin typeface="Meiryo UI"/>
                <a:ea typeface="Meiryo UI"/>
                <a:cs typeface="+mn-cs"/>
              </a:rPr>
              <a:t>平時の備えを強化すべく、災害廃棄物の処理に関わる基本理念の明確化、国、地方自治体及び事業者等関係者関係者間の連携・協力の責務の明確化、国が定める基本方針及び都道府県が定める基本計画の規定事項の拡充等を実施</a:t>
            </a:r>
            <a:endParaRPr kumimoji="0" lang="en-US" altLang="ja-JP" sz="1037" b="0" i="0" u="none" strike="noStrike" kern="120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37" b="0" i="0" u="none" strike="noStrike" kern="1200" cap="none" spc="0" normalizeH="0" baseline="0" noProof="0">
                <a:ln>
                  <a:noFill/>
                </a:ln>
                <a:solidFill>
                  <a:prstClr val="black"/>
                </a:solidFill>
                <a:effectLst/>
                <a:uLnTx/>
                <a:uFillTx/>
                <a:latin typeface="Meiryo UI"/>
                <a:ea typeface="Meiryo UI"/>
                <a:cs typeface="+mn-cs"/>
              </a:rPr>
              <a:t>市町村又は市町村から災害により生じた廃棄物の処分の委託を受けたものが設置する一般廃棄物処理施設の設置の手続きを簡素化する特例（廃棄物処理法第９条の３の２、同法第９条の３の３）を追加</a:t>
            </a:r>
            <a:endParaRPr kumimoji="0" lang="en-US" altLang="ja-JP" sz="1037" b="0" i="0" u="none" strike="noStrike" kern="120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37" b="0" i="0" u="none" strike="noStrike" kern="1200" cap="none" spc="0" normalizeH="0" baseline="0" noProof="0">
                <a:ln>
                  <a:noFill/>
                </a:ln>
                <a:solidFill>
                  <a:prstClr val="black"/>
                </a:solidFill>
                <a:effectLst/>
                <a:uLnTx/>
                <a:uFillTx/>
                <a:latin typeface="Meiryo UI"/>
                <a:ea typeface="Meiryo UI"/>
                <a:cs typeface="+mn-cs"/>
              </a:rPr>
              <a:t>産業廃棄物処理施設において同様の性状の一般廃棄物を処理するときの届出は事後でよいとする特例（同法第</a:t>
            </a:r>
            <a:r>
              <a:rPr kumimoji="1" lang="en-US" altLang="ja-JP" sz="1037" b="0" i="0" u="none" strike="noStrike" kern="1200" cap="none" spc="0" normalizeH="0" baseline="0" noProof="0">
                <a:ln>
                  <a:noFill/>
                </a:ln>
                <a:solidFill>
                  <a:prstClr val="black"/>
                </a:solidFill>
                <a:effectLst/>
                <a:uLnTx/>
                <a:uFillTx/>
                <a:latin typeface="Meiryo UI"/>
                <a:ea typeface="Meiryo UI"/>
                <a:cs typeface="+mn-cs"/>
              </a:rPr>
              <a:t>15</a:t>
            </a:r>
            <a:r>
              <a:rPr kumimoji="1" lang="ja-JP" altLang="en-US" sz="1037" b="0" i="0" u="none" strike="noStrike" kern="1200" cap="none" spc="0" normalizeH="0" baseline="0" noProof="0">
                <a:ln>
                  <a:noFill/>
                </a:ln>
                <a:solidFill>
                  <a:prstClr val="black"/>
                </a:solidFill>
                <a:effectLst/>
                <a:uLnTx/>
                <a:uFillTx/>
                <a:latin typeface="Meiryo UI"/>
                <a:ea typeface="Meiryo UI"/>
                <a:cs typeface="+mn-cs"/>
              </a:rPr>
              <a:t>条の２の５第２項）を追加</a:t>
            </a:r>
            <a:endParaRPr kumimoji="1" lang="en-US" altLang="ja-JP" sz="1037" b="0" i="0" u="none" strike="noStrike" kern="120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37" b="0" i="0" u="none" strike="noStrike" kern="1200" cap="none" spc="0" normalizeH="0" baseline="0" noProof="0">
                <a:ln>
                  <a:noFill/>
                </a:ln>
                <a:solidFill>
                  <a:prstClr val="black"/>
                </a:solidFill>
                <a:effectLst/>
                <a:uLnTx/>
                <a:uFillTx/>
                <a:latin typeface="Meiryo UI"/>
                <a:ea typeface="Meiryo UI"/>
                <a:cs typeface="+mn-cs"/>
              </a:rPr>
              <a:t>非常災害時に一定の基準を満たす場合において、一般廃棄物の収集、運搬、処分等を再委託することができる特例（廃棄物処理施行令第４条第３号）を規定</a:t>
            </a:r>
            <a:endParaRPr kumimoji="1" lang="en-US" altLang="ja-JP" sz="1037" b="0" i="0" u="none" strike="noStrike" kern="1200" cap="none" spc="0" normalizeH="0" baseline="0" noProof="0">
              <a:ln>
                <a:noFill/>
              </a:ln>
              <a:solidFill>
                <a:prstClr val="black"/>
              </a:solidFill>
              <a:effectLst/>
              <a:uLnTx/>
              <a:uFillTx/>
              <a:latin typeface="Meiryo UI"/>
              <a:ea typeface="Meiryo UI"/>
              <a:cs typeface="+mn-cs"/>
            </a:endParaRPr>
          </a:p>
        </p:txBody>
      </p:sp>
      <p:graphicFrame>
        <p:nvGraphicFramePr>
          <p:cNvPr id="39" name="表 38">
            <a:extLst>
              <a:ext uri="{FF2B5EF4-FFF2-40B4-BE49-F238E27FC236}">
                <a16:creationId xmlns:a16="http://schemas.microsoft.com/office/drawing/2014/main" id="{BD3D65CA-7FBE-AC88-8185-64BC9DCF1E06}"/>
              </a:ext>
            </a:extLst>
          </p:cNvPr>
          <p:cNvGraphicFramePr>
            <a:graphicFrameLocks noGrp="1"/>
          </p:cNvGraphicFramePr>
          <p:nvPr/>
        </p:nvGraphicFramePr>
        <p:xfrm>
          <a:off x="515530" y="3627578"/>
          <a:ext cx="4167100" cy="2224180"/>
        </p:xfrm>
        <a:graphic>
          <a:graphicData uri="http://schemas.openxmlformats.org/drawingml/2006/table">
            <a:tbl>
              <a:tblPr firstRow="1" bandRow="1"/>
              <a:tblGrid>
                <a:gridCol w="1821690">
                  <a:extLst>
                    <a:ext uri="{9D8B030D-6E8A-4147-A177-3AD203B41FA5}">
                      <a16:colId xmlns:a16="http://schemas.microsoft.com/office/drawing/2014/main" val="3429707996"/>
                    </a:ext>
                  </a:extLst>
                </a:gridCol>
                <a:gridCol w="2345410">
                  <a:extLst>
                    <a:ext uri="{9D8B030D-6E8A-4147-A177-3AD203B41FA5}">
                      <a16:colId xmlns:a16="http://schemas.microsoft.com/office/drawing/2014/main" val="3000842379"/>
                    </a:ext>
                  </a:extLst>
                </a:gridCol>
              </a:tblGrid>
              <a:tr h="26597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ctr"/>
                      <a:r>
                        <a:rPr lang="ja-JP" altLang="en-US" sz="1000" u="none" strike="noStrike">
                          <a:effectLst/>
                          <a:latin typeface="Meiryo UI" panose="020B0604030504040204" pitchFamily="50" charset="-128"/>
                          <a:ea typeface="Meiryo UI" panose="020B0604030504040204" pitchFamily="50" charset="-128"/>
                        </a:rPr>
                        <a:t>産業廃棄物の種類・品目</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nchor="ctr">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b"/>
                      <a:r>
                        <a:rPr lang="ja-JP" altLang="en-US" sz="1000" u="none" strike="noStrike">
                          <a:effectLst/>
                          <a:latin typeface="Meiryo UI" panose="020B0604030504040204" pitchFamily="50" charset="-128"/>
                          <a:ea typeface="Meiryo UI" panose="020B0604030504040204" pitchFamily="50" charset="-128"/>
                        </a:rPr>
                        <a:t>施設の種類</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nchor="ctr">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solidFill>
                  </a:tcPr>
                </a:tc>
                <a:extLst>
                  <a:ext uri="{0D108BD9-81ED-4DB2-BD59-A6C34878D82A}">
                    <a16:rowId xmlns:a16="http://schemas.microsoft.com/office/drawing/2014/main" val="921295928"/>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木くず</a:t>
                      </a:r>
                    </a:p>
                  </a:txBody>
                  <a:tcPr marL="8980" marR="8980" marT="8980" marB="0">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破砕施設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4134975512"/>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金属くず</a:t>
                      </a:r>
                    </a:p>
                  </a:txBody>
                  <a:tcPr marL="8980" marR="8980" marT="8980" marB="0">
                    <a:lnL w="12700" cmpd="sng">
                      <a:solidFill>
                        <a:sysClr val="window" lastClr="FFFFFF"/>
                      </a:solidFill>
                    </a:lnL>
                    <a:lnR w="12700" cmpd="sng">
                      <a:solidFill>
                        <a:sysClr val="window" lastClr="FFFFFF"/>
                      </a:solidFill>
                    </a:lnR>
                    <a:lnT w="31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切断施設、圧縮施設、破砕施設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31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3575494715"/>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がれき類や土砂等の混合物</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選別施設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4082338972"/>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瓦類</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zh-TW" altLang="en-US" sz="1000" u="none" strike="noStrike">
                          <a:effectLst/>
                          <a:latin typeface="Meiryo UI" panose="020B0604030504040204" pitchFamily="50" charset="-128"/>
                          <a:ea typeface="Meiryo UI" panose="020B0604030504040204" pitchFamily="50" charset="-128"/>
                        </a:rPr>
                        <a:t>安定型最終処分場</a:t>
                      </a:r>
                      <a:endParaRPr lang="zh-TW"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3990635386"/>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石膏ボード（紙＋陶磁器くず）</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破砕施設</a:t>
                      </a:r>
                      <a:endParaRPr lang="zh-TW"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1704045332"/>
                  </a:ext>
                </a:extLst>
              </a:tr>
              <a:tr h="42598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タイヤ（ゴム）</a:t>
                      </a: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金属部分とプラスチック部分を分解</a:t>
                      </a:r>
                      <a:r>
                        <a:rPr lang="en-US" altLang="ja-JP" sz="1000" u="none" strike="noStrike">
                          <a:effectLst/>
                          <a:latin typeface="Meiryo UI" panose="020B0604030504040204" pitchFamily="50" charset="-128"/>
                          <a:ea typeface="Meiryo UI" panose="020B0604030504040204" pitchFamily="50" charset="-128"/>
                        </a:rPr>
                        <a:t>/</a:t>
                      </a:r>
                      <a:r>
                        <a:rPr lang="ja-JP" altLang="en-US" sz="1000" u="none" strike="noStrike">
                          <a:effectLst/>
                          <a:latin typeface="Meiryo UI" panose="020B0604030504040204" pitchFamily="50" charset="-128"/>
                          <a:ea typeface="Meiryo UI" panose="020B0604030504040204" pitchFamily="50" charset="-128"/>
                        </a:rPr>
                        <a:t>分離する施設</a:t>
                      </a:r>
                      <a:endParaRPr lang="zh-TW"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3162291985"/>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焼却灰</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灰溶融施設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2924090469"/>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スプレー缶</a:t>
                      </a:r>
                    </a:p>
                  </a:txBody>
                  <a:tcPr marL="8980" marR="8980" marT="898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中身と缶を分解</a:t>
                      </a:r>
                      <a:r>
                        <a:rPr lang="en-US" altLang="ja-JP" sz="1000" u="none" strike="noStrike">
                          <a:effectLst/>
                          <a:latin typeface="Meiryo UI" panose="020B0604030504040204" pitchFamily="50" charset="-128"/>
                          <a:ea typeface="Meiryo UI" panose="020B0604030504040204" pitchFamily="50" charset="-128"/>
                        </a:rPr>
                        <a:t>/</a:t>
                      </a:r>
                      <a:r>
                        <a:rPr lang="ja-JP" altLang="en-US" sz="1000" u="none" strike="noStrike">
                          <a:effectLst/>
                          <a:latin typeface="Meiryo UI" panose="020B0604030504040204" pitchFamily="50" charset="-128"/>
                          <a:ea typeface="Meiryo UI" panose="020B0604030504040204" pitchFamily="50" charset="-128"/>
                        </a:rPr>
                        <a:t>分離する施設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477656247"/>
                  </a:ext>
                </a:extLst>
              </a:tr>
            </a:tbl>
          </a:graphicData>
        </a:graphic>
      </p:graphicFrame>
      <p:sp>
        <p:nvSpPr>
          <p:cNvPr id="40" name="テキスト ボックス 39">
            <a:extLst>
              <a:ext uri="{FF2B5EF4-FFF2-40B4-BE49-F238E27FC236}">
                <a16:creationId xmlns:a16="http://schemas.microsoft.com/office/drawing/2014/main" id="{558571C1-9AA3-9DD7-FF5D-DEAE7C6A29A5}"/>
              </a:ext>
            </a:extLst>
          </p:cNvPr>
          <p:cNvSpPr txBox="1"/>
          <p:nvPr/>
        </p:nvSpPr>
        <p:spPr>
          <a:xfrm>
            <a:off x="455897" y="5942022"/>
            <a:ext cx="3961359" cy="410882"/>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Meiryo UI"/>
                <a:ea typeface="Meiryo UI"/>
                <a:cs typeface="+mn-cs"/>
              </a:rPr>
              <a:t>法第</a:t>
            </a:r>
            <a:r>
              <a:rPr kumimoji="1" lang="en-US" altLang="ja-JP" sz="1035" b="0" i="0" u="none" strike="noStrike" kern="1200" cap="none" spc="0" normalizeH="0" baseline="0" noProof="0">
                <a:ln>
                  <a:noFill/>
                </a:ln>
                <a:solidFill>
                  <a:prstClr val="black"/>
                </a:solidFill>
                <a:effectLst/>
                <a:uLnTx/>
                <a:uFillTx/>
                <a:latin typeface="Meiryo UI"/>
                <a:ea typeface="Meiryo UI"/>
                <a:cs typeface="+mn-cs"/>
              </a:rPr>
              <a:t>15</a:t>
            </a:r>
            <a:r>
              <a:rPr kumimoji="1" lang="ja-JP" altLang="en-US" sz="1035" b="0" i="0" u="none" strike="noStrike" kern="1200" cap="none" spc="0" normalizeH="0" baseline="0" noProof="0">
                <a:ln>
                  <a:noFill/>
                </a:ln>
                <a:solidFill>
                  <a:prstClr val="black"/>
                </a:solidFill>
                <a:effectLst/>
                <a:uLnTx/>
                <a:uFillTx/>
                <a:latin typeface="Meiryo UI"/>
                <a:ea typeface="Meiryo UI"/>
                <a:cs typeface="+mn-cs"/>
              </a:rPr>
              <a:t>条の２の５第２項の</a:t>
            </a:r>
            <a:r>
              <a:rPr kumimoji="0" lang="ja-JP" altLang="en-US" sz="1035" b="0" i="0" u="none" strike="noStrike" kern="1200" cap="none" spc="0" normalizeH="0" baseline="0" noProof="0">
                <a:ln>
                  <a:noFill/>
                </a:ln>
                <a:solidFill>
                  <a:prstClr val="black"/>
                </a:solidFill>
                <a:effectLst/>
                <a:uLnTx/>
                <a:uFillTx/>
                <a:latin typeface="Meiryo UI"/>
                <a:ea typeface="Meiryo UI"/>
                <a:cs typeface="+mn-cs"/>
              </a:rPr>
              <a:t>特例規定を活用できなかった施設の一例</a:t>
            </a:r>
            <a:endParaRPr kumimoji="0" lang="en-US" altLang="ja-JP" sz="1035"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Meiryo UI"/>
                <a:ea typeface="Meiryo UI"/>
                <a:cs typeface="+mn-cs"/>
              </a:rPr>
              <a:t>（市区町村等に対し実施したアンケート調査の結果より）</a:t>
            </a:r>
          </a:p>
        </p:txBody>
      </p:sp>
      <p:sp>
        <p:nvSpPr>
          <p:cNvPr id="41" name="テキスト ボックス 40">
            <a:extLst>
              <a:ext uri="{FF2B5EF4-FFF2-40B4-BE49-F238E27FC236}">
                <a16:creationId xmlns:a16="http://schemas.microsoft.com/office/drawing/2014/main" id="{37FFCC13-F9E9-B5A4-8851-2F75B2ECB672}"/>
              </a:ext>
            </a:extLst>
          </p:cNvPr>
          <p:cNvSpPr txBox="1"/>
          <p:nvPr/>
        </p:nvSpPr>
        <p:spPr>
          <a:xfrm>
            <a:off x="4612576" y="5970421"/>
            <a:ext cx="4065992" cy="410882"/>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Meiryo UI"/>
                <a:ea typeface="Meiryo UI"/>
                <a:cs typeface="+mn-cs"/>
              </a:rPr>
              <a:t>施行令第４条第３号に基づく再委託を活用した際に感じた課題の一例</a:t>
            </a:r>
            <a:endParaRPr kumimoji="0" lang="en-US" altLang="ja-JP" sz="1035"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Meiryo UI"/>
                <a:ea typeface="Meiryo UI"/>
                <a:cs typeface="+mn-cs"/>
              </a:rPr>
              <a:t>（市区町村等に対し実施したアンケート調査の結果より）</a:t>
            </a:r>
          </a:p>
        </p:txBody>
      </p:sp>
      <p:sp>
        <p:nvSpPr>
          <p:cNvPr id="42" name="正方形/長方形 41">
            <a:extLst>
              <a:ext uri="{FF2B5EF4-FFF2-40B4-BE49-F238E27FC236}">
                <a16:creationId xmlns:a16="http://schemas.microsoft.com/office/drawing/2014/main" id="{76EB46A5-F487-E6DB-986C-BC7C703869A8}"/>
              </a:ext>
            </a:extLst>
          </p:cNvPr>
          <p:cNvSpPr/>
          <p:nvPr/>
        </p:nvSpPr>
        <p:spPr>
          <a:xfrm>
            <a:off x="4787524" y="3651598"/>
            <a:ext cx="3795687" cy="2224177"/>
          </a:xfrm>
          <a:prstGeom prst="rect">
            <a:avLst/>
          </a:prstGeom>
          <a:solidFill>
            <a:srgbClr val="CFE6DE"/>
          </a:solidFill>
          <a:ln w="12700" cap="flat" cmpd="sng" algn="ctr">
            <a:solidFill>
              <a:sysClr val="windowText" lastClr="000000"/>
            </a:solidFill>
            <a:prstDash val="solid"/>
            <a:miter lim="800000"/>
          </a:ln>
          <a:effectLst/>
        </p:spPr>
        <p:txBody>
          <a:bodyPr lIns="61577" tIns="61577" rIns="61577" bIns="61577" rtlCol="0" anchor="t"/>
          <a:lstStyle/>
          <a:p>
            <a:pPr marL="0" marR="0" lvl="0" indent="0" algn="l" defTabSz="861993" rtl="0" eaLnBrk="1" fontAlgn="auto" latinLnBrk="0" hangingPunct="1">
              <a:lnSpc>
                <a:spcPts val="1368"/>
              </a:lnSpc>
              <a:spcBef>
                <a:spcPts val="0"/>
              </a:spcBef>
              <a:spcAft>
                <a:spcPts val="0"/>
              </a:spcAft>
              <a:buClrTx/>
              <a:buSzTx/>
              <a:buFontTx/>
              <a:buNone/>
              <a:tabLst/>
              <a:defRPr/>
            </a:pP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035" b="1" i="0" u="none" strike="noStrike" kern="0" cap="none" spc="0" normalizeH="0" baseline="0" noProof="0">
                <a:ln>
                  <a:noFill/>
                </a:ln>
                <a:solidFill>
                  <a:prstClr val="black"/>
                </a:solidFill>
                <a:effectLst/>
                <a:uLnTx/>
                <a:uFillTx/>
                <a:latin typeface="Meiryo UI"/>
                <a:ea typeface="Meiryo UI"/>
                <a:cs typeface="+mn-cs"/>
              </a:rPr>
              <a:t>委託事業者の確保</a:t>
            </a: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委託事業者の情報不足、事業者側の制度（特例規定）に関する理解不足。</a:t>
            </a:r>
            <a:endParaRPr kumimoji="0" lang="en-US" altLang="ja-JP" sz="1035" b="0" i="0" u="none" strike="noStrike" kern="0" cap="none" spc="0" normalizeH="0" baseline="0" noProof="0">
              <a:ln>
                <a:noFill/>
              </a:ln>
              <a:solidFill>
                <a:prstClr val="black"/>
              </a:solidFill>
              <a:effectLst/>
              <a:uLnTx/>
              <a:uFillTx/>
              <a:latin typeface="Meiryo UI"/>
              <a:ea typeface="Meiryo UI"/>
              <a:cs typeface="+mn-cs"/>
            </a:endParaRPr>
          </a:p>
          <a:p>
            <a:pPr marL="85302" marR="0" lvl="0" indent="-85302" algn="l" defTabSz="861993" rtl="0" eaLnBrk="1" fontAlgn="auto" latinLnBrk="0" hangingPunct="1">
              <a:lnSpc>
                <a:spcPts val="1368"/>
              </a:lnSpc>
              <a:spcBef>
                <a:spcPts val="513"/>
              </a:spcBef>
              <a:spcAft>
                <a:spcPts val="0"/>
              </a:spcAft>
              <a:buClrTx/>
              <a:buSzTx/>
              <a:buFontTx/>
              <a:buNone/>
              <a:tabLst/>
              <a:defRPr/>
            </a:pP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035" b="1" i="0" u="none" strike="noStrike" kern="0" cap="none" spc="0" normalizeH="0" baseline="0" noProof="0">
                <a:ln>
                  <a:noFill/>
                </a:ln>
                <a:solidFill>
                  <a:prstClr val="black"/>
                </a:solidFill>
                <a:effectLst/>
                <a:uLnTx/>
                <a:uFillTx/>
                <a:latin typeface="Meiryo UI"/>
                <a:ea typeface="Meiryo UI"/>
                <a:cs typeface="+mn-cs"/>
              </a:rPr>
              <a:t>再々委託の禁止</a:t>
            </a: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最終処分に関し再々委託ができず、処理先の確保に、円滑さが損なわれる場面があった。</a:t>
            </a:r>
            <a:endParaRPr kumimoji="0" lang="en-US" altLang="ja-JP" sz="1035" b="0" i="0" u="none" strike="noStrike" kern="0" cap="none" spc="0" normalizeH="0" baseline="0" noProof="0">
              <a:ln>
                <a:noFill/>
              </a:ln>
              <a:solidFill>
                <a:prstClr val="black"/>
              </a:solidFill>
              <a:effectLst/>
              <a:uLnTx/>
              <a:uFillTx/>
              <a:latin typeface="Meiryo UI"/>
              <a:ea typeface="Meiryo UI"/>
              <a:cs typeface="+mn-cs"/>
            </a:endParaRP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再々委託されないか確認が必要。再々委託が必要な場合に、直接委託で対応する必要。</a:t>
            </a:r>
            <a:endParaRPr kumimoji="0" lang="en-US" altLang="ja-JP" sz="1035" b="0" i="0" u="none" strike="noStrike" kern="0" cap="none" spc="0" normalizeH="0" baseline="0" noProof="0">
              <a:ln>
                <a:noFill/>
              </a:ln>
              <a:solidFill>
                <a:prstClr val="black"/>
              </a:solidFill>
              <a:effectLst/>
              <a:uLnTx/>
              <a:uFillTx/>
              <a:latin typeface="Meiryo UI"/>
              <a:ea typeface="Meiryo UI"/>
              <a:cs typeface="+mn-cs"/>
            </a:endParaRPr>
          </a:p>
          <a:p>
            <a:pPr marL="85302" marR="0" lvl="0" indent="-85302" algn="l" defTabSz="861993" rtl="0" eaLnBrk="1" fontAlgn="auto" latinLnBrk="0" hangingPunct="1">
              <a:lnSpc>
                <a:spcPts val="1368"/>
              </a:lnSpc>
              <a:spcBef>
                <a:spcPts val="513"/>
              </a:spcBef>
              <a:spcAft>
                <a:spcPts val="0"/>
              </a:spcAft>
              <a:buClrTx/>
              <a:buSzTx/>
              <a:buFontTx/>
              <a:buNone/>
              <a:tabLst/>
              <a:defRPr/>
            </a:pP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035" b="1" i="0" u="none" strike="noStrike" kern="0" cap="none" spc="0" normalizeH="0" baseline="0" noProof="0">
                <a:ln>
                  <a:noFill/>
                </a:ln>
                <a:solidFill>
                  <a:prstClr val="black"/>
                </a:solidFill>
                <a:effectLst/>
                <a:uLnTx/>
                <a:uFillTx/>
                <a:latin typeface="Meiryo UI"/>
                <a:ea typeface="Meiryo UI"/>
                <a:cs typeface="+mn-cs"/>
              </a:rPr>
              <a:t>対象となる災害の判断基準</a:t>
            </a: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「非常災害時」の判断基準が不明瞭で、非常災害とする判断に時間を要した。</a:t>
            </a:r>
          </a:p>
        </p:txBody>
      </p:sp>
      <p:sp>
        <p:nvSpPr>
          <p:cNvPr id="2" name="テキスト ボックス 1">
            <a:extLst>
              <a:ext uri="{FF2B5EF4-FFF2-40B4-BE49-F238E27FC236}">
                <a16:creationId xmlns:a16="http://schemas.microsoft.com/office/drawing/2014/main" id="{517C5E7A-683C-744A-B796-9AE5DA536500}"/>
              </a:ext>
            </a:extLst>
          </p:cNvPr>
          <p:cNvSpPr txBox="1"/>
          <p:nvPr/>
        </p:nvSpPr>
        <p:spPr>
          <a:xfrm>
            <a:off x="451493" y="1056723"/>
            <a:ext cx="4320413" cy="324576"/>
          </a:xfrm>
          <a:prstGeom prst="rect">
            <a:avLst/>
          </a:prstGeom>
          <a:solidFill>
            <a:srgbClr val="F79646"/>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a:ea typeface="Meiryo UI"/>
                <a:cs typeface="+mn-cs"/>
              </a:rPr>
              <a:t>現状と課題等（災害廃棄物処理に係る特例措置）</a:t>
            </a:r>
          </a:p>
        </p:txBody>
      </p:sp>
      <p:sp>
        <p:nvSpPr>
          <p:cNvPr id="3" name="テキスト ボックス 2">
            <a:extLst>
              <a:ext uri="{FF2B5EF4-FFF2-40B4-BE49-F238E27FC236}">
                <a16:creationId xmlns:a16="http://schemas.microsoft.com/office/drawing/2014/main" id="{FAB439AD-4C12-FEE8-2421-381838D52A15}"/>
              </a:ext>
            </a:extLst>
          </p:cNvPr>
          <p:cNvSpPr txBox="1"/>
          <p:nvPr/>
        </p:nvSpPr>
        <p:spPr>
          <a:xfrm>
            <a:off x="5292080"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6593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a:latin typeface="Meiryo UI" panose="020B0604030504040204" pitchFamily="50" charset="-128"/>
                <a:ea typeface="Meiryo UI" panose="020B0604030504040204" pitchFamily="50" charset="-128"/>
              </a:rPr>
              <a:t>１．これまでの災害廃棄物対策の枠組み等について</a:t>
            </a:r>
            <a:endParaRPr kumimoji="1" lang="ja-JP" altLang="en-US" sz="3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1026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AEDC86C-2AF9-30F7-16F3-DAA62E033765}"/>
              </a:ext>
            </a:extLst>
          </p:cNvPr>
          <p:cNvSpPr txBox="1"/>
          <p:nvPr/>
        </p:nvSpPr>
        <p:spPr>
          <a:xfrm>
            <a:off x="102686" y="249178"/>
            <a:ext cx="8404292" cy="618631"/>
          </a:xfrm>
          <a:prstGeom prst="rect">
            <a:avLst/>
          </a:prstGeom>
          <a:noFill/>
        </p:spPr>
        <p:txBody>
          <a:bodyPr wrap="square">
            <a:spAutoFit/>
          </a:bodyPr>
          <a:lstStyle/>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0" normalizeH="0" baseline="0" noProof="0">
                <a:ln>
                  <a:noFill/>
                </a:ln>
                <a:solidFill>
                  <a:prstClr val="white"/>
                </a:solidFill>
                <a:effectLst/>
                <a:uLnTx/>
                <a:uFillTx/>
                <a:latin typeface="Meiryo UI"/>
                <a:ea typeface="Meiryo UI"/>
                <a:cs typeface="+mn-cs"/>
              </a:rPr>
              <a:t>　制度的措置</a:t>
            </a: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②</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　　災害廃棄物処理計画・災害支援協定に基づく災害廃棄物処理に係る特例措置等の整備⑵</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p:txBody>
      </p:sp>
      <p:sp>
        <p:nvSpPr>
          <p:cNvPr id="6" name="四角形: 角を丸くする 5">
            <a:extLst>
              <a:ext uri="{FF2B5EF4-FFF2-40B4-BE49-F238E27FC236}">
                <a16:creationId xmlns:a16="http://schemas.microsoft.com/office/drawing/2014/main" id="{0FE29326-7DC5-213F-731C-4A197306CCE1}"/>
              </a:ext>
            </a:extLst>
          </p:cNvPr>
          <p:cNvSpPr/>
          <p:nvPr/>
        </p:nvSpPr>
        <p:spPr>
          <a:xfrm>
            <a:off x="221840" y="1204245"/>
            <a:ext cx="8414455" cy="5385171"/>
          </a:xfrm>
          <a:prstGeom prst="roundRect">
            <a:avLst>
              <a:gd name="adj" fmla="val 6308"/>
            </a:avLst>
          </a:prstGeom>
          <a:solidFill>
            <a:sysClr val="window" lastClr="FFFFFF"/>
          </a:solidFill>
          <a:ln w="25400" cap="flat" cmpd="sng" algn="ctr">
            <a:solidFill>
              <a:srgbClr val="F79646"/>
            </a:solidFill>
            <a:prstDash val="solid"/>
          </a:ln>
          <a:effectLst/>
        </p:spPr>
        <p:txBody>
          <a:bodyPr tIns="101816"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ja-JP" altLang="en-US" sz="1509" b="0" i="0" u="none" strike="noStrike" kern="0" cap="none" spc="0" normalizeH="0" baseline="0" noProof="0">
              <a:ln>
                <a:noFill/>
              </a:ln>
              <a:solidFill>
                <a:prstClr val="black"/>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D66857FF-982A-B8A3-E832-8F99766F18BA}"/>
              </a:ext>
            </a:extLst>
          </p:cNvPr>
          <p:cNvSpPr txBox="1"/>
          <p:nvPr/>
        </p:nvSpPr>
        <p:spPr>
          <a:xfrm>
            <a:off x="451492" y="1027397"/>
            <a:ext cx="1476686" cy="324576"/>
          </a:xfrm>
          <a:prstGeom prst="rect">
            <a:avLst/>
          </a:prstGeom>
          <a:solidFill>
            <a:srgbClr val="F79646"/>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a:ea typeface="Meiryo UI"/>
                <a:cs typeface="+mn-cs"/>
              </a:rPr>
              <a:t>見直しの方向性</a:t>
            </a:r>
          </a:p>
        </p:txBody>
      </p:sp>
      <p:sp>
        <p:nvSpPr>
          <p:cNvPr id="8" name="テキスト ボックス 7">
            <a:extLst>
              <a:ext uri="{FF2B5EF4-FFF2-40B4-BE49-F238E27FC236}">
                <a16:creationId xmlns:a16="http://schemas.microsoft.com/office/drawing/2014/main" id="{B28337D8-C8C5-A136-3A90-AE119B5F13BA}"/>
              </a:ext>
            </a:extLst>
          </p:cNvPr>
          <p:cNvSpPr txBox="1"/>
          <p:nvPr/>
        </p:nvSpPr>
        <p:spPr>
          <a:xfrm>
            <a:off x="351154" y="1390683"/>
            <a:ext cx="8155824" cy="934358"/>
          </a:xfrm>
          <a:prstGeom prst="rect">
            <a:avLst/>
          </a:prstGeom>
          <a:solidFill>
            <a:schemeClr val="accent6">
              <a:lumMod val="20000"/>
              <a:lumOff val="80000"/>
            </a:schemeClr>
          </a:solidFill>
          <a:ln w="3175" cap="flat" cmpd="sng" algn="ctr">
            <a:noFill/>
            <a:prstDash val="solid"/>
          </a:ln>
          <a:effectLst/>
        </p:spPr>
        <p:txBody>
          <a:bodyPr wrap="square" rtlCol="0">
            <a:spAutoFit/>
          </a:bodyPr>
          <a:lstStyle/>
          <a:p>
            <a:pPr marL="244373" marR="0" lvl="0" indent="-244373" algn="l" defTabSz="430997" rtl="0" eaLnBrk="1" fontAlgn="auto" latinLnBrk="0" hangingPunct="1">
              <a:lnSpc>
                <a:spcPct val="100000"/>
              </a:lnSpc>
              <a:spcBef>
                <a:spcPts val="0"/>
              </a:spcBef>
              <a:spcAft>
                <a:spcPts val="171"/>
              </a:spcAft>
              <a:buClrTx/>
              <a:buSzTx/>
              <a:buFont typeface="Wingdings" panose="05000000000000000000" pitchFamily="2" charset="2"/>
              <a:buChar char="l"/>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自治体や民間事業者団体からの要望等を踏まえ、適正処理の確保を前提としつつ、 円滑・迅速な処理の観点から、災害廃棄物の特例措置等の拡充を図る必要がある。適正処理の確保及び責任の所在の明確化を前提に、当該自治体から委託を受けた民間事業者等が災害廃棄物処理を行う場合に、</a:t>
            </a: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一般廃棄物処理の委託基準（再委託） を合理化する災害時特例を措置</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すべきである。</a:t>
            </a:r>
            <a:endParaRPr kumimoji="0" lang="en-US" altLang="ja-JP" sz="1368" b="0" i="0" u="none" strike="noStrike" kern="0" cap="none" spc="0" normalizeH="0" baseline="0" noProof="0">
              <a:ln>
                <a:noFill/>
              </a:ln>
              <a:solidFill>
                <a:prstClr val="black"/>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B0F5EC1F-A635-530D-ED3E-1397C35D1175}"/>
              </a:ext>
            </a:extLst>
          </p:cNvPr>
          <p:cNvSpPr txBox="1"/>
          <p:nvPr/>
        </p:nvSpPr>
        <p:spPr>
          <a:xfrm>
            <a:off x="351154" y="3616545"/>
            <a:ext cx="2938027" cy="2197396"/>
          </a:xfrm>
          <a:prstGeom prst="rect">
            <a:avLst/>
          </a:prstGeom>
          <a:solidFill>
            <a:schemeClr val="accent6">
              <a:lumMod val="20000"/>
              <a:lumOff val="80000"/>
            </a:schemeClr>
          </a:solidFill>
          <a:ln w="3175" cap="flat" cmpd="sng" algn="ctr">
            <a:noFill/>
            <a:prstDash val="solid"/>
          </a:ln>
          <a:effectLst/>
        </p:spPr>
        <p:txBody>
          <a:bodyPr wrap="square" rtlCol="0">
            <a:spAutoFit/>
          </a:bodyPr>
          <a:lstStyle/>
          <a:p>
            <a:pPr marL="244373" marR="0" lvl="0" indent="-244373" algn="l" defTabSz="430997" rtl="0" eaLnBrk="1" fontAlgn="auto" latinLnBrk="0" hangingPunct="1">
              <a:lnSpc>
                <a:spcPct val="100000"/>
              </a:lnSpc>
              <a:spcBef>
                <a:spcPts val="0"/>
              </a:spcBef>
              <a:spcAft>
                <a:spcPts val="171"/>
              </a:spcAft>
              <a:buClrTx/>
              <a:buSzTx/>
              <a:buFont typeface="Wingdings" panose="05000000000000000000" pitchFamily="2" charset="2"/>
              <a:buChar char="l"/>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廃棄物処理法第 </a:t>
            </a:r>
            <a:r>
              <a:rPr kumimoji="1" lang="en-US" altLang="ja-JP" sz="1368" b="0" i="0" u="none" strike="noStrike" kern="1200" cap="none" spc="0" normalizeH="0" baseline="0" noProof="0">
                <a:ln>
                  <a:noFill/>
                </a:ln>
                <a:solidFill>
                  <a:prstClr val="black"/>
                </a:solidFill>
                <a:effectLst/>
                <a:uLnTx/>
                <a:uFillTx/>
                <a:latin typeface="Meiryo UI"/>
                <a:ea typeface="Meiryo UI"/>
                <a:cs typeface="+mn-cs"/>
              </a:rPr>
              <a:t>15 </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条で規定する産業廃棄物処理施設以外の産業廃棄物の処理施設（畳、瓦、石膏ボードの破砕施設等）で当該産業廃棄物の処理を行う事業者が、当該産業廃棄物と同種の災害廃棄物の処理を行う場合について、</a:t>
            </a: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手続きの簡素化を図るなど、一般廃棄物処理施設の設置に係る災害時特例措置を拡充</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すべきである。</a:t>
            </a:r>
            <a:endParaRPr kumimoji="0" lang="en-US" altLang="ja-JP" sz="1368" b="0" i="0" u="none" strike="noStrike" kern="0" cap="none" spc="0" normalizeH="0" baseline="0" noProof="0">
              <a:ln>
                <a:noFill/>
              </a:ln>
              <a:solidFill>
                <a:prstClr val="black"/>
              </a:solidFill>
              <a:effectLst/>
              <a:uLnTx/>
              <a:uFillTx/>
              <a:latin typeface="Meiryo UI"/>
              <a:ea typeface="Meiryo UI"/>
              <a:cs typeface="+mn-cs"/>
            </a:endParaRPr>
          </a:p>
        </p:txBody>
      </p:sp>
      <p:pic>
        <p:nvPicPr>
          <p:cNvPr id="108" name="図 107">
            <a:extLst>
              <a:ext uri="{FF2B5EF4-FFF2-40B4-BE49-F238E27FC236}">
                <a16:creationId xmlns:a16="http://schemas.microsoft.com/office/drawing/2014/main" id="{5A8C1075-EEC2-28AC-7672-DB33DC8BF45E}"/>
              </a:ext>
            </a:extLst>
          </p:cNvPr>
          <p:cNvPicPr>
            <a:picLocks noChangeAspect="1"/>
          </p:cNvPicPr>
          <p:nvPr/>
        </p:nvPicPr>
        <p:blipFill>
          <a:blip r:embed="rId2"/>
          <a:srcRect l="69274" t="37804" r="10949" b="23554"/>
          <a:stretch>
            <a:fillRect/>
          </a:stretch>
        </p:blipFill>
        <p:spPr>
          <a:xfrm>
            <a:off x="3491535" y="3601228"/>
            <a:ext cx="4760339" cy="2906576"/>
          </a:xfrm>
          <a:prstGeom prst="rect">
            <a:avLst/>
          </a:prstGeom>
          <a:ln>
            <a:solidFill>
              <a:schemeClr val="tx1"/>
            </a:solidFill>
          </a:ln>
        </p:spPr>
      </p:pic>
      <p:pic>
        <p:nvPicPr>
          <p:cNvPr id="112" name="図 111">
            <a:extLst>
              <a:ext uri="{FF2B5EF4-FFF2-40B4-BE49-F238E27FC236}">
                <a16:creationId xmlns:a16="http://schemas.microsoft.com/office/drawing/2014/main" id="{57A83505-C7B2-FB08-2A77-2D7CD43D5089}"/>
              </a:ext>
            </a:extLst>
          </p:cNvPr>
          <p:cNvPicPr>
            <a:picLocks noChangeAspect="1"/>
          </p:cNvPicPr>
          <p:nvPr/>
        </p:nvPicPr>
        <p:blipFill>
          <a:blip r:embed="rId3"/>
          <a:srcRect l="70343" t="61394" r="10521" b="24922"/>
          <a:stretch>
            <a:fillRect/>
          </a:stretch>
        </p:blipFill>
        <p:spPr>
          <a:xfrm>
            <a:off x="1726705" y="2341282"/>
            <a:ext cx="5346107" cy="1194658"/>
          </a:xfrm>
          <a:prstGeom prst="rect">
            <a:avLst/>
          </a:prstGeom>
          <a:ln>
            <a:solidFill>
              <a:schemeClr val="tx1"/>
            </a:solidFill>
          </a:ln>
        </p:spPr>
      </p:pic>
      <p:sp>
        <p:nvSpPr>
          <p:cNvPr id="2" name="テキスト ボックス 1">
            <a:extLst>
              <a:ext uri="{FF2B5EF4-FFF2-40B4-BE49-F238E27FC236}">
                <a16:creationId xmlns:a16="http://schemas.microsoft.com/office/drawing/2014/main" id="{9D579CAE-1ABE-B327-03DD-8E812C3963E0}"/>
              </a:ext>
            </a:extLst>
          </p:cNvPr>
          <p:cNvSpPr txBox="1"/>
          <p:nvPr/>
        </p:nvSpPr>
        <p:spPr>
          <a:xfrm>
            <a:off x="5292080"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486114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AB04F980-2CF4-1D83-4BC2-CAA8B24BDBCA}"/>
              </a:ext>
            </a:extLst>
          </p:cNvPr>
          <p:cNvSpPr/>
          <p:nvPr/>
        </p:nvSpPr>
        <p:spPr>
          <a:xfrm>
            <a:off x="202580" y="5305943"/>
            <a:ext cx="8512991" cy="1218937"/>
          </a:xfrm>
          <a:prstGeom prst="roundRect">
            <a:avLst>
              <a:gd name="adj" fmla="val 6308"/>
            </a:avLst>
          </a:prstGeom>
          <a:noFill/>
          <a:ln w="25400" cap="flat" cmpd="sng" algn="ctr">
            <a:solidFill>
              <a:srgbClr val="4BACC6"/>
            </a:solidFill>
            <a:prstDash val="solid"/>
          </a:ln>
          <a:effectLst/>
        </p:spPr>
        <p:txBody>
          <a:bodyPr tIns="101816"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ja-JP" altLang="en-US" sz="1509" b="0" i="0" u="none" strike="noStrike" kern="0" cap="none" spc="0" normalizeH="0" baseline="0" noProof="0">
              <a:ln>
                <a:noFill/>
              </a:ln>
              <a:solidFill>
                <a:prstClr val="black"/>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0E2D24B1-5ECC-82A9-AAAC-65BA189B690B}"/>
              </a:ext>
            </a:extLst>
          </p:cNvPr>
          <p:cNvSpPr txBox="1"/>
          <p:nvPr/>
        </p:nvSpPr>
        <p:spPr>
          <a:xfrm>
            <a:off x="180689" y="293288"/>
            <a:ext cx="8429401" cy="553998"/>
          </a:xfrm>
          <a:prstGeom prst="rect">
            <a:avLst/>
          </a:prstGeom>
          <a:noFill/>
        </p:spPr>
        <p:txBody>
          <a:bodyPr wrap="square" anchor="ctr">
            <a:spAutoFit/>
          </a:bodyPr>
          <a:lstStyle/>
          <a:p>
            <a:pPr marL="8060" marR="0" lvl="1" indent="0" algn="l" defTabSz="861993" rtl="0" eaLnBrk="1" fontAlgn="auto" latinLnBrk="0" hangingPunct="1">
              <a:lnSpc>
                <a:spcPts val="1509"/>
              </a:lnSpc>
              <a:spcBef>
                <a:spcPts val="0"/>
              </a:spcBef>
              <a:spcAft>
                <a:spcPts val="565"/>
              </a:spcAft>
              <a:buClrTx/>
              <a:buSzTx/>
              <a:buFontTx/>
              <a:buNone/>
              <a:tabLst/>
              <a:defRPr/>
            </a:pPr>
            <a:r>
              <a:rPr kumimoji="0" lang="ja-JP" altLang="en-US" sz="1697" b="1" i="0" u="none" strike="noStrike" kern="0" cap="none" spc="0" normalizeH="0" baseline="0" noProof="0">
                <a:ln>
                  <a:noFill/>
                </a:ln>
                <a:solidFill>
                  <a:prstClr val="white"/>
                </a:solidFill>
                <a:effectLst/>
                <a:uLnTx/>
                <a:uFillTx/>
                <a:latin typeface="Meiryo UI"/>
                <a:ea typeface="Meiryo UI"/>
                <a:cs typeface="+mn-cs"/>
              </a:rPr>
              <a:t>　制度的措置③</a:t>
            </a:r>
            <a:endParaRPr kumimoji="0" lang="en-US" altLang="ja-JP" sz="1697" b="1" i="0" u="none" strike="noStrike" kern="0" cap="none" spc="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ts val="1509"/>
              </a:lnSpc>
              <a:spcBef>
                <a:spcPts val="0"/>
              </a:spcBef>
              <a:spcAft>
                <a:spcPts val="565"/>
              </a:spcAft>
              <a:buClrTx/>
              <a:buSzTx/>
              <a:buFontTx/>
              <a:buNone/>
              <a:tabLst/>
              <a:defRPr/>
            </a:pPr>
            <a:r>
              <a:rPr kumimoji="0" lang="ja-JP" altLang="en-US" sz="1697" b="1" i="0" u="none" strike="noStrike" kern="0" cap="none" spc="0" normalizeH="0" baseline="0" noProof="0">
                <a:ln>
                  <a:noFill/>
                </a:ln>
                <a:solidFill>
                  <a:prstClr val="white"/>
                </a:solidFill>
                <a:effectLst/>
                <a:uLnTx/>
                <a:uFillTx/>
                <a:latin typeface="Meiryo UI"/>
                <a:ea typeface="Meiryo UI"/>
                <a:cs typeface="+mn-cs"/>
              </a:rPr>
              <a:t>　　廃棄物最終処分場での災害廃棄物の受入容量確保に係る特例制度の創設</a:t>
            </a:r>
            <a:endParaRPr kumimoji="0" lang="en-US" altLang="ja-JP" sz="1697" b="1" i="0" u="none" strike="noStrike" kern="0" cap="none" spc="0" normalizeH="0" baseline="0" noProof="0">
              <a:ln>
                <a:noFill/>
              </a:ln>
              <a:solidFill>
                <a:prstClr val="white"/>
              </a:solidFill>
              <a:effectLst/>
              <a:uLnTx/>
              <a:uFillTx/>
              <a:latin typeface="Meiryo UI"/>
              <a:ea typeface="Meiryo UI"/>
              <a:cs typeface="+mn-cs"/>
            </a:endParaRPr>
          </a:p>
        </p:txBody>
      </p:sp>
      <p:sp>
        <p:nvSpPr>
          <p:cNvPr id="43" name="四角形: 角を丸くする 42">
            <a:extLst>
              <a:ext uri="{FF2B5EF4-FFF2-40B4-BE49-F238E27FC236}">
                <a16:creationId xmlns:a16="http://schemas.microsoft.com/office/drawing/2014/main" id="{E16E4D9C-9D4A-FC87-5604-6436FA15D5A4}"/>
              </a:ext>
            </a:extLst>
          </p:cNvPr>
          <p:cNvSpPr/>
          <p:nvPr/>
        </p:nvSpPr>
        <p:spPr>
          <a:xfrm>
            <a:off x="215058" y="1260856"/>
            <a:ext cx="8512991" cy="3481025"/>
          </a:xfrm>
          <a:prstGeom prst="roundRect">
            <a:avLst>
              <a:gd name="adj" fmla="val 6308"/>
            </a:avLst>
          </a:prstGeom>
          <a:solidFill>
            <a:sysClr val="window" lastClr="FFFFFF"/>
          </a:solidFill>
          <a:ln w="25400" cap="flat" cmpd="sng" algn="ctr">
            <a:solidFill>
              <a:srgbClr val="4BACC6"/>
            </a:solidFill>
            <a:prstDash val="solid"/>
          </a:ln>
          <a:effectLst/>
        </p:spPr>
        <p:txBody>
          <a:bodyPr tIns="101816"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ja-JP" altLang="en-US" sz="1509" b="0" i="0" u="none" strike="noStrike" kern="0" cap="none" spc="0" normalizeH="0" baseline="0" noProof="0">
              <a:ln>
                <a:noFill/>
              </a:ln>
              <a:solidFill>
                <a:prstClr val="black"/>
              </a:solidFill>
              <a:effectLst/>
              <a:uLnTx/>
              <a:uFillTx/>
              <a:latin typeface="Meiryo UI"/>
              <a:ea typeface="Meiryo UI"/>
              <a:cs typeface="+mn-cs"/>
            </a:endParaRPr>
          </a:p>
        </p:txBody>
      </p:sp>
      <p:sp>
        <p:nvSpPr>
          <p:cNvPr id="44" name="テキスト ボックス 43">
            <a:extLst>
              <a:ext uri="{FF2B5EF4-FFF2-40B4-BE49-F238E27FC236}">
                <a16:creationId xmlns:a16="http://schemas.microsoft.com/office/drawing/2014/main" id="{48F67103-0A6F-991B-875F-604482868B18}"/>
              </a:ext>
            </a:extLst>
          </p:cNvPr>
          <p:cNvSpPr txBox="1"/>
          <p:nvPr/>
        </p:nvSpPr>
        <p:spPr>
          <a:xfrm>
            <a:off x="253752" y="1043890"/>
            <a:ext cx="3226249" cy="324576"/>
          </a:xfrm>
          <a:prstGeom prst="rect">
            <a:avLst/>
          </a:prstGeom>
          <a:solidFill>
            <a:srgbClr val="4BACC6"/>
          </a:solidFill>
          <a:ln>
            <a:noFill/>
          </a:ln>
          <a:effectLst/>
        </p:spPr>
        <p:txBody>
          <a:bodyPr wrap="squar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a:ea typeface="Meiryo UI"/>
                <a:cs typeface="+mn-cs"/>
              </a:rPr>
              <a:t>現状と課題等（廃棄物最終処分場）</a:t>
            </a:r>
          </a:p>
        </p:txBody>
      </p:sp>
      <p:sp>
        <p:nvSpPr>
          <p:cNvPr id="45" name="テキスト ボックス 44">
            <a:extLst>
              <a:ext uri="{FF2B5EF4-FFF2-40B4-BE49-F238E27FC236}">
                <a16:creationId xmlns:a16="http://schemas.microsoft.com/office/drawing/2014/main" id="{7F6A43AE-9836-DF81-BD88-06D293C5AB16}"/>
              </a:ext>
            </a:extLst>
          </p:cNvPr>
          <p:cNvSpPr txBox="1"/>
          <p:nvPr/>
        </p:nvSpPr>
        <p:spPr>
          <a:xfrm>
            <a:off x="308064" y="1406316"/>
            <a:ext cx="8302026" cy="1211870"/>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171"/>
              </a:spcAft>
              <a:buClrTx/>
              <a:buSzTx/>
              <a:buFont typeface="Arial" panose="020B0604020202020204" pitchFamily="34" charset="0"/>
              <a:buChar char="•"/>
              <a:tabLst/>
              <a:defRPr/>
            </a:pPr>
            <a:r>
              <a:rPr kumimoji="0" lang="en-US" altLang="ja-JP" sz="1129" b="0" i="0" u="none" strike="noStrike" kern="0" cap="none" spc="0" normalizeH="0" baseline="0" noProof="0">
                <a:ln>
                  <a:noFill/>
                </a:ln>
                <a:solidFill>
                  <a:prstClr val="black"/>
                </a:solidFill>
                <a:effectLst/>
                <a:uLnTx/>
                <a:uFillTx/>
                <a:latin typeface="Meiryo UI"/>
                <a:ea typeface="Meiryo UI"/>
                <a:cs typeface="+mn-cs"/>
              </a:rPr>
              <a:t>2022</a:t>
            </a:r>
            <a:r>
              <a:rPr kumimoji="0" lang="ja-JP" altLang="en-US" sz="1129" b="0" i="0" u="none" strike="noStrike" kern="0" cap="none" spc="0" normalizeH="0" baseline="0" noProof="0">
                <a:ln>
                  <a:noFill/>
                </a:ln>
                <a:solidFill>
                  <a:prstClr val="black"/>
                </a:solidFill>
                <a:effectLst/>
                <a:uLnTx/>
                <a:uFillTx/>
                <a:latin typeface="Meiryo UI"/>
                <a:ea typeface="Meiryo UI"/>
                <a:cs typeface="+mn-cs"/>
              </a:rPr>
              <a:t>年度末時点で、全国市町村が所有する</a:t>
            </a:r>
            <a:r>
              <a:rPr kumimoji="0" lang="ja-JP" altLang="en-US" sz="1129" b="1" i="0" u="none" strike="noStrike" kern="0" cap="none" spc="0" normalizeH="0" baseline="0" noProof="0">
                <a:ln>
                  <a:noFill/>
                </a:ln>
                <a:solidFill>
                  <a:prstClr val="black"/>
                </a:solidFill>
                <a:effectLst/>
                <a:uLnTx/>
                <a:uFillTx/>
                <a:latin typeface="Meiryo UI"/>
                <a:ea typeface="Meiryo UI"/>
                <a:cs typeface="+mn-cs"/>
              </a:rPr>
              <a:t>一般廃棄物最終処分場の残余容量は</a:t>
            </a:r>
            <a:r>
              <a:rPr kumimoji="0" lang="en-US" altLang="ja-JP" sz="1129" b="1" i="0" u="none" strike="noStrike" kern="0" cap="none" spc="0" normalizeH="0" baseline="0" noProof="0">
                <a:ln>
                  <a:noFill/>
                </a:ln>
                <a:solidFill>
                  <a:prstClr val="black"/>
                </a:solidFill>
                <a:effectLst/>
                <a:uLnTx/>
                <a:uFillTx/>
                <a:latin typeface="Meiryo UI"/>
                <a:ea typeface="Meiryo UI"/>
                <a:cs typeface="+mn-cs"/>
              </a:rPr>
              <a:t>96,663</a:t>
            </a:r>
            <a:r>
              <a:rPr kumimoji="0" lang="ja-JP" altLang="en-US" sz="1129" b="1" i="0" u="none" strike="noStrike" kern="0" cap="none" spc="0" normalizeH="0" baseline="0" noProof="0">
                <a:ln>
                  <a:noFill/>
                </a:ln>
                <a:solidFill>
                  <a:prstClr val="black"/>
                </a:solidFill>
                <a:effectLst/>
                <a:uLnTx/>
                <a:uFillTx/>
                <a:latin typeface="Meiryo UI"/>
                <a:ea typeface="Meiryo UI"/>
                <a:cs typeface="+mn-cs"/>
              </a:rPr>
              <a:t>千㎥、残余年数は約</a:t>
            </a:r>
            <a:r>
              <a:rPr kumimoji="0" lang="en-US" altLang="ja-JP" sz="1129" b="1" i="0" u="none" strike="noStrike" kern="0" cap="none" spc="0" normalizeH="0" baseline="0" noProof="0">
                <a:ln>
                  <a:noFill/>
                </a:ln>
                <a:solidFill>
                  <a:prstClr val="black"/>
                </a:solidFill>
                <a:effectLst/>
                <a:uLnTx/>
                <a:uFillTx/>
                <a:latin typeface="Meiryo UI"/>
                <a:ea typeface="Meiryo UI"/>
                <a:cs typeface="+mn-cs"/>
              </a:rPr>
              <a:t>23.4</a:t>
            </a:r>
            <a:r>
              <a:rPr kumimoji="0" lang="ja-JP" altLang="en-US" sz="1129" b="1" i="0" u="none" strike="noStrike" kern="0" cap="none" spc="0" normalizeH="0" baseline="0" noProof="0">
                <a:ln>
                  <a:noFill/>
                </a:ln>
                <a:solidFill>
                  <a:prstClr val="black"/>
                </a:solidFill>
                <a:effectLst/>
                <a:uLnTx/>
                <a:uFillTx/>
                <a:latin typeface="Meiryo UI"/>
                <a:ea typeface="Meiryo UI"/>
                <a:cs typeface="+mn-cs"/>
              </a:rPr>
              <a:t>年</a:t>
            </a:r>
            <a:endParaRPr kumimoji="0" lang="en-US" altLang="ja-JP" sz="1129" b="1"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171"/>
              </a:spcAft>
              <a:buClrTx/>
              <a:buSzTx/>
              <a:buFont typeface="Arial" panose="020B0604020202020204" pitchFamily="34" charset="0"/>
              <a:buChar char="•"/>
              <a:tabLst/>
              <a:defRPr/>
            </a:pPr>
            <a:r>
              <a:rPr kumimoji="0" lang="en-US" altLang="ja-JP" sz="1129" b="0" i="0" u="none" strike="noStrike" kern="0" cap="none" spc="0" normalizeH="0" baseline="0" noProof="0">
                <a:ln>
                  <a:noFill/>
                </a:ln>
                <a:solidFill>
                  <a:prstClr val="black"/>
                </a:solidFill>
                <a:effectLst/>
                <a:uLnTx/>
                <a:uFillTx/>
                <a:latin typeface="Meiryo UI"/>
                <a:ea typeface="Meiryo UI"/>
                <a:cs typeface="+mn-cs"/>
              </a:rPr>
              <a:t>2021</a:t>
            </a:r>
            <a:r>
              <a:rPr kumimoji="0" lang="ja-JP" altLang="en-US" sz="1129" b="0" i="0" u="none" strike="noStrike" kern="0" cap="none" spc="0" normalizeH="0" baseline="0" noProof="0">
                <a:ln>
                  <a:noFill/>
                </a:ln>
                <a:solidFill>
                  <a:prstClr val="black"/>
                </a:solidFill>
                <a:effectLst/>
                <a:uLnTx/>
                <a:uFillTx/>
                <a:latin typeface="Meiryo UI"/>
                <a:ea typeface="Meiryo UI"/>
                <a:cs typeface="+mn-cs"/>
              </a:rPr>
              <a:t>年度末時点で、全国自治体及び民間事業者が所有する</a:t>
            </a:r>
            <a:r>
              <a:rPr kumimoji="0" lang="ja-JP" altLang="en-US" sz="1129" b="1" i="0" u="none" strike="noStrike" kern="0" cap="none" spc="0" normalizeH="0" baseline="0" noProof="0">
                <a:ln>
                  <a:noFill/>
                </a:ln>
                <a:solidFill>
                  <a:prstClr val="black"/>
                </a:solidFill>
                <a:effectLst/>
                <a:uLnTx/>
                <a:uFillTx/>
                <a:latin typeface="Meiryo UI"/>
                <a:ea typeface="Meiryo UI"/>
                <a:cs typeface="+mn-cs"/>
              </a:rPr>
              <a:t>産業廃棄物最終処分場の残余容量は</a:t>
            </a:r>
            <a:r>
              <a:rPr kumimoji="0" lang="en-US" altLang="ja-JP" sz="1129" b="1" i="0" u="none" strike="noStrike" kern="0" cap="none" spc="0" normalizeH="0" baseline="0" noProof="0">
                <a:ln>
                  <a:noFill/>
                </a:ln>
                <a:solidFill>
                  <a:prstClr val="black"/>
                </a:solidFill>
                <a:effectLst/>
                <a:uLnTx/>
                <a:uFillTx/>
                <a:latin typeface="Meiryo UI"/>
                <a:ea typeface="Meiryo UI"/>
                <a:cs typeface="+mn-cs"/>
              </a:rPr>
              <a:t>1.71</a:t>
            </a:r>
            <a:r>
              <a:rPr kumimoji="0" lang="ja-JP" altLang="en-US" sz="1129" b="1" i="0" u="none" strike="noStrike" kern="0" cap="none" spc="0" normalizeH="0" baseline="0" noProof="0">
                <a:ln>
                  <a:noFill/>
                </a:ln>
                <a:solidFill>
                  <a:prstClr val="black"/>
                </a:solidFill>
                <a:effectLst/>
                <a:uLnTx/>
                <a:uFillTx/>
                <a:latin typeface="Meiryo UI"/>
                <a:ea typeface="Meiryo UI"/>
                <a:cs typeface="+mn-cs"/>
              </a:rPr>
              <a:t>億㎥、残余年数は約</a:t>
            </a:r>
            <a:r>
              <a:rPr kumimoji="0" lang="en-US" altLang="ja-JP" sz="1129" b="1" i="0" u="none" strike="noStrike" kern="0" cap="none" spc="0" normalizeH="0" baseline="0" noProof="0">
                <a:ln>
                  <a:noFill/>
                </a:ln>
                <a:solidFill>
                  <a:prstClr val="black"/>
                </a:solidFill>
                <a:effectLst/>
                <a:uLnTx/>
                <a:uFillTx/>
                <a:latin typeface="Meiryo UI"/>
                <a:ea typeface="Meiryo UI"/>
                <a:cs typeface="+mn-cs"/>
              </a:rPr>
              <a:t>19.7</a:t>
            </a:r>
            <a:r>
              <a:rPr kumimoji="0" lang="ja-JP" altLang="en-US" sz="1129" b="1" i="0" u="none" strike="noStrike" kern="0" cap="none" spc="0" normalizeH="0" baseline="0" noProof="0">
                <a:ln>
                  <a:noFill/>
                </a:ln>
                <a:solidFill>
                  <a:prstClr val="black"/>
                </a:solidFill>
                <a:effectLst/>
                <a:uLnTx/>
                <a:uFillTx/>
                <a:latin typeface="Meiryo UI"/>
                <a:ea typeface="Meiryo UI"/>
                <a:cs typeface="+mn-cs"/>
              </a:rPr>
              <a:t>年</a:t>
            </a:r>
            <a:endParaRPr kumimoji="0" lang="en-US" altLang="ja-JP" sz="1129" b="1" i="0" u="none" strike="noStrike" kern="0" cap="none" spc="0"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171"/>
              </a:spcAft>
              <a:buClrTx/>
              <a:buSzTx/>
              <a:buFont typeface="Arial" panose="020B0604020202020204" pitchFamily="34" charset="0"/>
              <a:buChar char="•"/>
              <a:tabLst/>
              <a:defRPr/>
            </a:pPr>
            <a:r>
              <a:rPr kumimoji="0" lang="ja-JP" altLang="en-US" sz="1129" b="0" i="0" u="none" strike="noStrike" kern="0" cap="none" spc="-47" normalizeH="0" baseline="0" noProof="0">
                <a:ln>
                  <a:noFill/>
                </a:ln>
                <a:solidFill>
                  <a:prstClr val="black"/>
                </a:solidFill>
                <a:effectLst/>
                <a:uLnTx/>
                <a:uFillTx/>
                <a:latin typeface="Meiryo UI"/>
                <a:ea typeface="Meiryo UI"/>
                <a:cs typeface="+mn-cs"/>
              </a:rPr>
              <a:t>大規模災害時には全体で数千万トンの災害廃棄物が発生するため、再生利用等を実施した上で、相当数の最終処分場の確保が求められる</a:t>
            </a:r>
            <a:endParaRPr kumimoji="0" lang="en-US" altLang="ja-JP" sz="1129" b="0" i="0" u="none" strike="noStrike" kern="0" cap="none" spc="-47" normalizeH="0" baseline="0" noProof="0">
              <a:ln>
                <a:noFill/>
              </a:ln>
              <a:solidFill>
                <a:prstClr val="black"/>
              </a:solidFill>
              <a:effectLst/>
              <a:uLnTx/>
              <a:uFillTx/>
              <a:latin typeface="Meiryo UI"/>
              <a:ea typeface="Meiryo UI"/>
              <a:cs typeface="+mn-cs"/>
            </a:endParaRPr>
          </a:p>
          <a:p>
            <a:pPr marL="161623" marR="0" lvl="0" indent="-161623" algn="l" defTabSz="430997" rtl="0" eaLnBrk="1" fontAlgn="auto" latinLnBrk="0" hangingPunct="1">
              <a:lnSpc>
                <a:spcPct val="100000"/>
              </a:lnSpc>
              <a:spcBef>
                <a:spcPts val="0"/>
              </a:spcBef>
              <a:spcAft>
                <a:spcPts val="171"/>
              </a:spcAft>
              <a:buClrTx/>
              <a:buSzTx/>
              <a:buFont typeface="Arial" panose="020B0604020202020204" pitchFamily="34" charset="0"/>
              <a:buChar char="•"/>
              <a:tabLst/>
              <a:defRPr/>
            </a:pPr>
            <a:r>
              <a:rPr kumimoji="0" lang="ja-JP" altLang="en-US" sz="1129" b="0" i="0" u="none" strike="noStrike" kern="0" cap="none" spc="0" normalizeH="0" baseline="0" noProof="0">
                <a:ln>
                  <a:noFill/>
                </a:ln>
                <a:solidFill>
                  <a:prstClr val="black"/>
                </a:solidFill>
                <a:effectLst/>
                <a:uLnTx/>
                <a:uFillTx/>
                <a:latin typeface="Meiryo UI"/>
                <a:ea typeface="Meiryo UI"/>
                <a:cs typeface="+mn-cs"/>
              </a:rPr>
              <a:t>一方で、廃棄物最終処分場は立地地域の合意形成を含めた施設整備に長期間を有するため、このような状況下において、民間の廃棄物最終処分場が災害廃棄物を受け入れた場合に施設の処理能力が大幅に減少し、通常の事業に支障を来すおそれがあり、</a:t>
            </a:r>
            <a:r>
              <a:rPr kumimoji="0" lang="ja-JP" altLang="en-US" sz="1129" b="1" i="0" u="none" strike="noStrike" kern="0" cap="none" spc="0" normalizeH="0" baseline="0" noProof="0">
                <a:ln>
                  <a:noFill/>
                </a:ln>
                <a:solidFill>
                  <a:prstClr val="black"/>
                </a:solidFill>
                <a:effectLst/>
                <a:uLnTx/>
                <a:uFillTx/>
                <a:latin typeface="Meiryo UI"/>
                <a:ea typeface="Meiryo UI"/>
                <a:cs typeface="+mn-cs"/>
              </a:rPr>
              <a:t>民間最終処分場での災害廃棄物の受入れを促進する措置の必要性について事業者団体から懸念・要望が示されている</a:t>
            </a:r>
            <a:r>
              <a:rPr kumimoji="0" lang="ja-JP" altLang="en-US" sz="1129" b="0" i="0" u="none" strike="noStrike" kern="0" cap="none" spc="0" normalizeH="0" baseline="0" noProof="0">
                <a:ln>
                  <a:noFill/>
                </a:ln>
                <a:solidFill>
                  <a:prstClr val="black"/>
                </a:solidFill>
                <a:effectLst/>
                <a:uLnTx/>
                <a:uFillTx/>
                <a:latin typeface="Meiryo UI"/>
                <a:ea typeface="Meiryo UI"/>
                <a:cs typeface="+mn-cs"/>
              </a:rPr>
              <a:t>。</a:t>
            </a:r>
            <a:endParaRPr kumimoji="0" lang="en-US" altLang="ja-JP" sz="1129" b="0" i="0" u="none" strike="noStrike" kern="0" cap="none" spc="0" normalizeH="0" baseline="0" noProof="0">
              <a:ln>
                <a:noFill/>
              </a:ln>
              <a:solidFill>
                <a:prstClr val="black"/>
              </a:solidFill>
              <a:effectLst/>
              <a:uLnTx/>
              <a:uFillTx/>
              <a:latin typeface="Meiryo UI"/>
              <a:ea typeface="Meiryo UI"/>
              <a:cs typeface="+mn-cs"/>
            </a:endParaRPr>
          </a:p>
        </p:txBody>
      </p:sp>
      <p:pic>
        <p:nvPicPr>
          <p:cNvPr id="2" name="図 1">
            <a:extLst>
              <a:ext uri="{FF2B5EF4-FFF2-40B4-BE49-F238E27FC236}">
                <a16:creationId xmlns:a16="http://schemas.microsoft.com/office/drawing/2014/main" id="{FD26D7C5-DF7A-5C71-98AF-9BBC349A5A00}"/>
              </a:ext>
            </a:extLst>
          </p:cNvPr>
          <p:cNvPicPr>
            <a:picLocks noChangeAspect="1"/>
          </p:cNvPicPr>
          <p:nvPr/>
        </p:nvPicPr>
        <p:blipFill>
          <a:blip r:embed="rId2"/>
          <a:stretch>
            <a:fillRect/>
          </a:stretch>
        </p:blipFill>
        <p:spPr>
          <a:xfrm>
            <a:off x="442750" y="2661002"/>
            <a:ext cx="2678808" cy="1603557"/>
          </a:xfrm>
          <a:prstGeom prst="rect">
            <a:avLst/>
          </a:prstGeom>
          <a:ln>
            <a:solidFill>
              <a:schemeClr val="tx1"/>
            </a:solidFill>
          </a:ln>
        </p:spPr>
      </p:pic>
      <p:sp>
        <p:nvSpPr>
          <p:cNvPr id="3" name="テキスト ボックス 2">
            <a:extLst>
              <a:ext uri="{FF2B5EF4-FFF2-40B4-BE49-F238E27FC236}">
                <a16:creationId xmlns:a16="http://schemas.microsoft.com/office/drawing/2014/main" id="{C4E4EBAF-D1B0-7071-F078-7344D4781673}"/>
              </a:ext>
            </a:extLst>
          </p:cNvPr>
          <p:cNvSpPr txBox="1"/>
          <p:nvPr/>
        </p:nvSpPr>
        <p:spPr>
          <a:xfrm>
            <a:off x="312835" y="4291251"/>
            <a:ext cx="2957449" cy="548996"/>
          </a:xfrm>
          <a:prstGeom prst="rect">
            <a:avLst/>
          </a:prstGeom>
          <a:noFill/>
        </p:spPr>
        <p:txBody>
          <a:bodyPr wrap="square" rtlCol="0">
            <a:spAutoFit/>
          </a:bodyPr>
          <a:lstStyle/>
          <a:p>
            <a:pPr marL="0" marR="0" lvl="0" indent="0" algn="ctr" defTabSz="475088" rtl="0" eaLnBrk="1" fontAlgn="base" latinLnBrk="0" hangingPunct="1">
              <a:lnSpc>
                <a:spcPct val="100000"/>
              </a:lnSpc>
              <a:spcBef>
                <a:spcPct val="0"/>
              </a:spcBef>
              <a:spcAft>
                <a:spcPct val="0"/>
              </a:spcAft>
              <a:buClrTx/>
              <a:buSzTx/>
              <a:buFontTx/>
              <a:buNone/>
              <a:tabLst/>
              <a:defRPr/>
            </a:pPr>
            <a:r>
              <a:rPr kumimoji="0" lang="ja-JP" altLang="en-US"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最終処分場の残余容量及び残余年数の推移</a:t>
            </a:r>
            <a:endParaRPr kumimoji="0" lang="en-US" altLang="ja-JP"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75088" rtl="0" eaLnBrk="1" fontAlgn="base" latinLnBrk="0" hangingPunct="1">
              <a:lnSpc>
                <a:spcPct val="100000"/>
              </a:lnSpc>
              <a:spcBef>
                <a:spcPct val="0"/>
              </a:spcBef>
              <a:spcAft>
                <a:spcPct val="0"/>
              </a:spcAft>
              <a:buClrTx/>
              <a:buSzTx/>
              <a:buFontTx/>
              <a:buNone/>
              <a:tabLst/>
              <a:defRPr/>
            </a:pPr>
            <a:r>
              <a:rPr kumimoji="0" lang="ja-JP" altLang="en-US"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（一般廃棄物）（令和４年度末時点）</a:t>
            </a:r>
            <a:endParaRPr kumimoji="1" lang="en-US" altLang="ja-JP"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75088" rtl="0" eaLnBrk="1" fontAlgn="base" latinLnBrk="0" hangingPunct="1">
              <a:lnSpc>
                <a:spcPct val="100000"/>
              </a:lnSpc>
              <a:spcBef>
                <a:spcPct val="0"/>
              </a:spcBef>
              <a:spcAft>
                <a:spcPct val="0"/>
              </a:spcAft>
              <a:buClrTx/>
              <a:buSzTx/>
              <a:buFontTx/>
              <a:buNone/>
              <a:tabLst/>
              <a:defRPr/>
            </a:pPr>
            <a:endParaRPr kumimoji="1" lang="ja-JP" altLang="en-US"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1E78C104-19DA-ABBA-7D36-DB81815541A2}"/>
              </a:ext>
            </a:extLst>
          </p:cNvPr>
          <p:cNvSpPr txBox="1"/>
          <p:nvPr/>
        </p:nvSpPr>
        <p:spPr>
          <a:xfrm>
            <a:off x="3197852" y="4279343"/>
            <a:ext cx="2957449" cy="396775"/>
          </a:xfrm>
          <a:prstGeom prst="rect">
            <a:avLst/>
          </a:prstGeom>
          <a:noFill/>
        </p:spPr>
        <p:txBody>
          <a:bodyPr wrap="square" rtlCol="0">
            <a:spAutoFit/>
          </a:bodyPr>
          <a:lstStyle/>
          <a:p>
            <a:pPr marL="0" marR="0" lvl="0" indent="0" algn="ctr" defTabSz="475088" rtl="0" eaLnBrk="1" fontAlgn="base" latinLnBrk="0" hangingPunct="1">
              <a:lnSpc>
                <a:spcPct val="100000"/>
              </a:lnSpc>
              <a:spcBef>
                <a:spcPct val="0"/>
              </a:spcBef>
              <a:spcAft>
                <a:spcPct val="0"/>
              </a:spcAft>
              <a:buClrTx/>
              <a:buSzTx/>
              <a:buFontTx/>
              <a:buNone/>
              <a:tabLst/>
              <a:defRPr/>
            </a:pPr>
            <a:r>
              <a:rPr kumimoji="0" lang="ja-JP" altLang="en-US"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最終処分場の残余容量及び残余年数の推移</a:t>
            </a:r>
            <a:endParaRPr kumimoji="0" lang="en-US" altLang="ja-JP"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75088" rtl="0" eaLnBrk="1" fontAlgn="base" latinLnBrk="0" hangingPunct="1">
              <a:lnSpc>
                <a:spcPct val="100000"/>
              </a:lnSpc>
              <a:spcBef>
                <a:spcPct val="0"/>
              </a:spcBef>
              <a:spcAft>
                <a:spcPct val="0"/>
              </a:spcAft>
              <a:buClrTx/>
              <a:buSzTx/>
              <a:buFontTx/>
              <a:buNone/>
              <a:tabLst/>
              <a:defRPr/>
            </a:pPr>
            <a:r>
              <a:rPr kumimoji="0" lang="ja-JP" altLang="en-US"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（産業廃棄物）（令和３年度末時点）</a:t>
            </a:r>
            <a:endParaRPr kumimoji="1" lang="ja-JP" altLang="en-US" sz="98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A7385473-136A-373B-FFD8-FA0459E18B4C}"/>
              </a:ext>
            </a:extLst>
          </p:cNvPr>
          <p:cNvPicPr>
            <a:picLocks noChangeAspect="1"/>
          </p:cNvPicPr>
          <p:nvPr/>
        </p:nvPicPr>
        <p:blipFill>
          <a:blip r:embed="rId3"/>
          <a:srcRect l="15644" t="42458" r="66336" b="19438"/>
          <a:stretch/>
        </p:blipFill>
        <p:spPr>
          <a:xfrm>
            <a:off x="3270283" y="2661001"/>
            <a:ext cx="2812584" cy="1591650"/>
          </a:xfrm>
          <a:prstGeom prst="rect">
            <a:avLst/>
          </a:prstGeom>
          <a:ln>
            <a:solidFill>
              <a:schemeClr val="tx1"/>
            </a:solidFill>
          </a:ln>
        </p:spPr>
      </p:pic>
      <p:sp>
        <p:nvSpPr>
          <p:cNvPr id="9" name="楕円 8">
            <a:extLst>
              <a:ext uri="{FF2B5EF4-FFF2-40B4-BE49-F238E27FC236}">
                <a16:creationId xmlns:a16="http://schemas.microsoft.com/office/drawing/2014/main" id="{48B22FA8-A3CA-B6FD-EE27-EBDDA05AF48A}"/>
              </a:ext>
            </a:extLst>
          </p:cNvPr>
          <p:cNvSpPr/>
          <p:nvPr/>
        </p:nvSpPr>
        <p:spPr>
          <a:xfrm>
            <a:off x="6401643" y="2743309"/>
            <a:ext cx="1732753" cy="613059"/>
          </a:xfrm>
          <a:prstGeom prst="ellipse">
            <a:avLst/>
          </a:prstGeom>
          <a:solidFill>
            <a:srgbClr val="FFC000"/>
          </a:solidFill>
          <a:ln w="19050" cap="flat" cmpd="sng" algn="ctr">
            <a:solidFill>
              <a:sysClr val="window" lastClr="FFFFFF"/>
            </a:solidFill>
            <a:prstDash val="solid"/>
            <a:miter lim="800000"/>
          </a:ln>
          <a:effectLst/>
        </p:spPr>
        <p:txBody>
          <a:bodyPr lIns="0" tIns="0" rIns="0" bIns="0" rtlCol="0" anchor="ctr"/>
          <a:lstStyle/>
          <a:p>
            <a:pPr marL="0" marR="0" lvl="0" indent="0" algn="ctr" defTabSz="950175" rtl="0" eaLnBrk="1" fontAlgn="auto" latinLnBrk="0" hangingPunct="1">
              <a:lnSpc>
                <a:spcPct val="100000"/>
              </a:lnSpc>
              <a:spcBef>
                <a:spcPts val="0"/>
              </a:spcBef>
              <a:spcAft>
                <a:spcPts val="0"/>
              </a:spcAft>
              <a:buClrTx/>
              <a:buSzTx/>
              <a:buFontTx/>
              <a:buNone/>
              <a:tabLst/>
              <a:defRPr/>
            </a:pPr>
            <a:endParaRPr kumimoji="0" lang="ja-JP" altLang="en-US" sz="1455"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0" name="楕円 113">
            <a:extLst>
              <a:ext uri="{FF2B5EF4-FFF2-40B4-BE49-F238E27FC236}">
                <a16:creationId xmlns:a16="http://schemas.microsoft.com/office/drawing/2014/main" id="{DEFC2298-5802-1013-5BE7-05E9FC1A7BCB}"/>
              </a:ext>
            </a:extLst>
          </p:cNvPr>
          <p:cNvSpPr/>
          <p:nvPr/>
        </p:nvSpPr>
        <p:spPr>
          <a:xfrm>
            <a:off x="6388424" y="2716804"/>
            <a:ext cx="1732754" cy="613672"/>
          </a:xfrm>
          <a:custGeom>
            <a:avLst/>
            <a:gdLst>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7384"/>
              <a:gd name="connsiteX1" fmla="*/ 1119219 w 2238438"/>
              <a:gd name="connsiteY1" fmla="*/ 0 h 1027384"/>
              <a:gd name="connsiteX2" fmla="*/ 2238438 w 2238438"/>
              <a:gd name="connsiteY2" fmla="*/ 513179 h 1027384"/>
              <a:gd name="connsiteX3" fmla="*/ 1119219 w 2238438"/>
              <a:gd name="connsiteY3" fmla="*/ 1026358 h 1027384"/>
              <a:gd name="connsiteX4" fmla="*/ 0 w 2238438"/>
              <a:gd name="connsiteY4" fmla="*/ 513179 h 1027384"/>
              <a:gd name="connsiteX0" fmla="*/ 0 w 2238438"/>
              <a:gd name="connsiteY0" fmla="*/ 513179 h 1027384"/>
              <a:gd name="connsiteX1" fmla="*/ 1119219 w 2238438"/>
              <a:gd name="connsiteY1" fmla="*/ 0 h 1027384"/>
              <a:gd name="connsiteX2" fmla="*/ 2238438 w 2238438"/>
              <a:gd name="connsiteY2" fmla="*/ 513179 h 1027384"/>
              <a:gd name="connsiteX3" fmla="*/ 1119219 w 2238438"/>
              <a:gd name="connsiteY3" fmla="*/ 1026358 h 1027384"/>
              <a:gd name="connsiteX4" fmla="*/ 0 w 2238438"/>
              <a:gd name="connsiteY4" fmla="*/ 513179 h 1027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438" h="1027384">
                <a:moveTo>
                  <a:pt x="0" y="513179"/>
                </a:moveTo>
                <a:cubicBezTo>
                  <a:pt x="0" y="229758"/>
                  <a:pt x="501091" y="0"/>
                  <a:pt x="1119219" y="0"/>
                </a:cubicBezTo>
                <a:cubicBezTo>
                  <a:pt x="1737347" y="0"/>
                  <a:pt x="2238438" y="229758"/>
                  <a:pt x="2238438" y="513179"/>
                </a:cubicBezTo>
                <a:cubicBezTo>
                  <a:pt x="1662175" y="377500"/>
                  <a:pt x="1689722" y="1007308"/>
                  <a:pt x="1119219" y="1026358"/>
                </a:cubicBezTo>
                <a:cubicBezTo>
                  <a:pt x="548716" y="1045408"/>
                  <a:pt x="0" y="796600"/>
                  <a:pt x="0" y="513179"/>
                </a:cubicBezTo>
                <a:close/>
              </a:path>
            </a:pathLst>
          </a:custGeom>
          <a:solidFill>
            <a:srgbClr val="ED7D31">
              <a:lumMod val="50000"/>
            </a:srgbClr>
          </a:solidFill>
          <a:ln w="6350" cap="flat" cmpd="sng" algn="ctr">
            <a:noFill/>
            <a:prstDash val="solid"/>
            <a:miter lim="800000"/>
          </a:ln>
          <a:effectLst/>
        </p:spPr>
        <p:txBody>
          <a:bodyPr lIns="0" tIns="0" rIns="0" bIns="0" rtlCol="0" anchor="ctr"/>
          <a:lstStyle/>
          <a:p>
            <a:pPr marL="0" marR="0" lvl="0" indent="0" algn="ctr" defTabSz="950175" rtl="0" eaLnBrk="1" fontAlgn="auto" latinLnBrk="0" hangingPunct="1">
              <a:lnSpc>
                <a:spcPct val="100000"/>
              </a:lnSpc>
              <a:spcBef>
                <a:spcPts val="0"/>
              </a:spcBef>
              <a:spcAft>
                <a:spcPts val="0"/>
              </a:spcAft>
              <a:buClrTx/>
              <a:buSzTx/>
              <a:buFontTx/>
              <a:buNone/>
              <a:tabLst/>
              <a:defRPr/>
            </a:pPr>
            <a:r>
              <a:rPr kumimoji="0" lang="ja-JP" altLang="en-US" sz="1320" b="1" i="0" u="none" strike="noStrike" kern="0" cap="none" spc="0" normalizeH="0" baseline="0" noProof="0">
                <a:ln>
                  <a:noFill/>
                </a:ln>
                <a:solidFill>
                  <a:prstClr val="white"/>
                </a:solidFill>
                <a:effectLst/>
                <a:uLnTx/>
                <a:uFillTx/>
                <a:latin typeface="Arial" pitchFamily="34" charset="0"/>
                <a:ea typeface="ＭＳ Ｐゴシック" pitchFamily="50" charset="-128"/>
                <a:cs typeface="+mn-cs"/>
              </a:rPr>
              <a:t>民間所有の</a:t>
            </a:r>
            <a:endParaRPr kumimoji="0" lang="en-US" altLang="ja-JP" sz="1320" b="1" i="0" u="none" strike="noStrike" kern="0" cap="none" spc="0" normalizeH="0" baseline="0" noProof="0">
              <a:ln>
                <a:noFill/>
              </a:ln>
              <a:solidFill>
                <a:prstClr val="white"/>
              </a:solidFill>
              <a:effectLst/>
              <a:uLnTx/>
              <a:uFillTx/>
              <a:latin typeface="Arial" pitchFamily="34" charset="0"/>
              <a:ea typeface="ＭＳ Ｐゴシック" pitchFamily="50" charset="-128"/>
              <a:cs typeface="+mn-cs"/>
            </a:endParaRPr>
          </a:p>
          <a:p>
            <a:pPr marL="0" marR="0" lvl="0" indent="0" algn="ctr" defTabSz="950175" rtl="0" eaLnBrk="1" fontAlgn="auto" latinLnBrk="0" hangingPunct="1">
              <a:lnSpc>
                <a:spcPct val="100000"/>
              </a:lnSpc>
              <a:spcBef>
                <a:spcPts val="0"/>
              </a:spcBef>
              <a:spcAft>
                <a:spcPts val="0"/>
              </a:spcAft>
              <a:buClrTx/>
              <a:buSzTx/>
              <a:buFontTx/>
              <a:buNone/>
              <a:tabLst/>
              <a:defRPr/>
            </a:pPr>
            <a:r>
              <a:rPr kumimoji="0" lang="ja-JP" altLang="en-US" sz="1320" b="1" i="0" u="none" strike="noStrike" kern="0" cap="none" spc="0" normalizeH="0" baseline="0" noProof="0">
                <a:ln>
                  <a:noFill/>
                </a:ln>
                <a:solidFill>
                  <a:prstClr val="white"/>
                </a:solidFill>
                <a:effectLst/>
                <a:uLnTx/>
                <a:uFillTx/>
                <a:latin typeface="Arial" pitchFamily="34" charset="0"/>
                <a:ea typeface="ＭＳ Ｐゴシック" pitchFamily="50" charset="-128"/>
                <a:cs typeface="+mn-cs"/>
              </a:rPr>
              <a:t>廃棄物最終処分場</a:t>
            </a:r>
            <a:endParaRPr kumimoji="0" lang="ja-JP" altLang="en-US" sz="1663" b="1" i="0" u="none" strike="noStrike" kern="0" cap="none" spc="0" normalizeH="0" baseline="0" noProof="0">
              <a:ln>
                <a:noFill/>
              </a:ln>
              <a:solidFill>
                <a:prstClr val="white"/>
              </a:solidFill>
              <a:effectLst/>
              <a:uLnTx/>
              <a:uFillTx/>
              <a:latin typeface="Arial" pitchFamily="34" charset="0"/>
              <a:ea typeface="ＭＳ Ｐゴシック" pitchFamily="50" charset="-128"/>
              <a:cs typeface="+mn-cs"/>
            </a:endParaRPr>
          </a:p>
        </p:txBody>
      </p:sp>
      <p:sp>
        <p:nvSpPr>
          <p:cNvPr id="11" name="吹き出し: 角を丸めた四角形 10">
            <a:extLst>
              <a:ext uri="{FF2B5EF4-FFF2-40B4-BE49-F238E27FC236}">
                <a16:creationId xmlns:a16="http://schemas.microsoft.com/office/drawing/2014/main" id="{92B04B92-1B79-C3A5-D888-4AE94D098209}"/>
              </a:ext>
            </a:extLst>
          </p:cNvPr>
          <p:cNvSpPr/>
          <p:nvPr/>
        </p:nvSpPr>
        <p:spPr>
          <a:xfrm>
            <a:off x="6234544" y="3769827"/>
            <a:ext cx="2378496" cy="613672"/>
          </a:xfrm>
          <a:prstGeom prst="wedgeRoundRectCallout">
            <a:avLst>
              <a:gd name="adj1" fmla="val 15153"/>
              <a:gd name="adj2" fmla="val -126756"/>
              <a:gd name="adj3" fmla="val 16667"/>
            </a:avLst>
          </a:prstGeom>
          <a:solidFill>
            <a:sysClr val="window" lastClr="FFFFFF"/>
          </a:solidFill>
          <a:ln w="25400" cap="flat" cmpd="sng" algn="ctr">
            <a:solidFill>
              <a:srgbClr val="FFC000"/>
            </a:solidFill>
            <a:prstDash val="solid"/>
            <a:miter lim="800000"/>
          </a:ln>
          <a:effectLst/>
        </p:spPr>
        <p:txBody>
          <a:bodyPr lIns="0" tIns="0" rIns="0" bIns="0" rtlCol="0" anchor="ctr"/>
          <a:lstStyle/>
          <a:p>
            <a:pPr marL="0" marR="0" lvl="0" indent="0" algn="l" defTabSz="950175" rtl="0" eaLnBrk="1" fontAlgn="auto" latinLnBrk="0" hangingPunct="1">
              <a:lnSpc>
                <a:spcPct val="100000"/>
              </a:lnSpc>
              <a:spcBef>
                <a:spcPts val="0"/>
              </a:spcBef>
              <a:spcAft>
                <a:spcPts val="0"/>
              </a:spcAft>
              <a:buClrTx/>
              <a:buSzTx/>
              <a:buFontTx/>
              <a:buNone/>
              <a:tabLst/>
              <a:defRPr/>
            </a:pPr>
            <a:r>
              <a:rPr kumimoji="0" lang="ja-JP" altLang="en-US" sz="1143" b="0"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大規模災害時に備え、市町村による災害廃棄物の受入容量を事前確保するといった対応の必要性</a:t>
            </a:r>
          </a:p>
        </p:txBody>
      </p:sp>
      <p:sp>
        <p:nvSpPr>
          <p:cNvPr id="12" name="矢印: 下 11">
            <a:extLst>
              <a:ext uri="{FF2B5EF4-FFF2-40B4-BE49-F238E27FC236}">
                <a16:creationId xmlns:a16="http://schemas.microsoft.com/office/drawing/2014/main" id="{E0EABC10-87AC-F034-2DAE-DD1FD8942068}"/>
              </a:ext>
            </a:extLst>
          </p:cNvPr>
          <p:cNvSpPr/>
          <p:nvPr/>
        </p:nvSpPr>
        <p:spPr>
          <a:xfrm>
            <a:off x="3197851" y="4809439"/>
            <a:ext cx="2681858" cy="365058"/>
          </a:xfrm>
          <a:prstGeom prst="downArrow">
            <a:avLst/>
          </a:prstGeom>
          <a:solidFill>
            <a:srgbClr val="4BACC6"/>
          </a:solidFill>
          <a:ln w="12700" cap="flat" cmpd="sng" algn="ctr">
            <a:noFill/>
            <a:prstDash val="solid"/>
            <a:miter lim="800000"/>
          </a:ln>
          <a:effectLst/>
        </p:spPr>
        <p:txBody>
          <a:bodyPr lIns="0" tIns="0" rIns="0"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61993" rtl="0" eaLnBrk="1" fontAlgn="base" latinLnBrk="0" hangingPunct="1">
              <a:lnSpc>
                <a:spcPct val="100000"/>
              </a:lnSpc>
              <a:spcBef>
                <a:spcPct val="0"/>
              </a:spcBef>
              <a:spcAft>
                <a:spcPct val="0"/>
              </a:spcAft>
              <a:buClrTx/>
              <a:buSzTx/>
              <a:buFontTx/>
              <a:buNone/>
              <a:tabLst/>
              <a:defRPr/>
            </a:pPr>
            <a:endParaRPr kumimoji="1" lang="ja-JP" altLang="en-US" sz="150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A000496F-1A71-8406-5FB0-34ED414E4D3F}"/>
              </a:ext>
            </a:extLst>
          </p:cNvPr>
          <p:cNvSpPr txBox="1"/>
          <p:nvPr/>
        </p:nvSpPr>
        <p:spPr>
          <a:xfrm>
            <a:off x="253752" y="5174497"/>
            <a:ext cx="1535133" cy="324576"/>
          </a:xfrm>
          <a:prstGeom prst="rect">
            <a:avLst/>
          </a:prstGeom>
          <a:solidFill>
            <a:srgbClr val="4BACC6"/>
          </a:solidFill>
          <a:ln>
            <a:noFill/>
          </a:ln>
          <a:effectLst/>
        </p:spPr>
        <p:txBody>
          <a:bodyPr wrap="squar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Meiryo UI"/>
                <a:ea typeface="Meiryo UI"/>
                <a:cs typeface="+mn-cs"/>
              </a:rPr>
              <a:t>見直しの方向性</a:t>
            </a:r>
          </a:p>
        </p:txBody>
      </p:sp>
      <p:sp>
        <p:nvSpPr>
          <p:cNvPr id="15" name="テキスト ボックス 14">
            <a:extLst>
              <a:ext uri="{FF2B5EF4-FFF2-40B4-BE49-F238E27FC236}">
                <a16:creationId xmlns:a16="http://schemas.microsoft.com/office/drawing/2014/main" id="{5477D284-3817-60A1-2445-615F67C76987}"/>
              </a:ext>
            </a:extLst>
          </p:cNvPr>
          <p:cNvSpPr txBox="1"/>
          <p:nvPr/>
        </p:nvSpPr>
        <p:spPr>
          <a:xfrm>
            <a:off x="320541" y="5511847"/>
            <a:ext cx="8302026" cy="934358"/>
          </a:xfrm>
          <a:prstGeom prst="rect">
            <a:avLst/>
          </a:prstGeom>
          <a:solidFill>
            <a:schemeClr val="accent1">
              <a:lumMod val="20000"/>
              <a:lumOff val="80000"/>
            </a:schemeClr>
          </a:solidFill>
          <a:ln w="3175" cap="flat" cmpd="sng" algn="ctr">
            <a:noFill/>
            <a:prstDash val="solid"/>
          </a:ln>
          <a:effectLst/>
        </p:spPr>
        <p:txBody>
          <a:bodyPr wrap="square" rtlCol="0">
            <a:spAutoFit/>
          </a:bodyPr>
          <a:lstStyle/>
          <a:p>
            <a:pPr marL="0" marR="0" lvl="0" indent="0" algn="l" defTabSz="430997" rtl="0" eaLnBrk="1" fontAlgn="auto" latinLnBrk="0" hangingPunct="1">
              <a:lnSpc>
                <a:spcPct val="100000"/>
              </a:lnSpc>
              <a:spcBef>
                <a:spcPts val="0"/>
              </a:spcBef>
              <a:spcAft>
                <a:spcPts val="171"/>
              </a:spcAft>
              <a:buClrTx/>
              <a:buSzTx/>
              <a:buFontTx/>
              <a:buNone/>
              <a:tabLst/>
              <a:defRPr/>
            </a:pP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災害廃棄物を受け入れる能力を有する</a:t>
            </a: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民間の廃棄物最終処分場に対する都道府県知事による認定制度及び認定を受けた者に対する制度的な措置を創設</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するとともに、 災害発生時に一定の基準を満たす場合において、都道府県又は市町村が、</a:t>
            </a:r>
            <a:r>
              <a:rPr kumimoji="1" lang="ja-JP" altLang="en-US" sz="1368" b="1" i="0" u="none" strike="noStrike" kern="1200" cap="none" spc="0" normalizeH="0" baseline="0" noProof="0">
                <a:ln>
                  <a:noFill/>
                </a:ln>
                <a:solidFill>
                  <a:prstClr val="black"/>
                </a:solidFill>
                <a:effectLst/>
                <a:uLnTx/>
                <a:uFillTx/>
                <a:latin typeface="Meiryo UI"/>
                <a:ea typeface="Meiryo UI"/>
                <a:cs typeface="+mn-cs"/>
              </a:rPr>
              <a:t>当該認定を受けた廃棄物最終処分場の設置者に対して、災害廃棄物の最終処分の受け入れを求めることができる</a:t>
            </a:r>
            <a:r>
              <a:rPr kumimoji="1" lang="ja-JP" altLang="en-US" sz="1368" b="0" i="0" u="none" strike="noStrike" kern="1200" cap="none" spc="0" normalizeH="0" baseline="0" noProof="0">
                <a:ln>
                  <a:noFill/>
                </a:ln>
                <a:solidFill>
                  <a:prstClr val="black"/>
                </a:solidFill>
                <a:effectLst/>
                <a:uLnTx/>
                <a:uFillTx/>
                <a:latin typeface="Meiryo UI"/>
                <a:ea typeface="Meiryo UI"/>
                <a:cs typeface="+mn-cs"/>
              </a:rPr>
              <a:t>ようにすべきである。</a:t>
            </a:r>
            <a:endParaRPr kumimoji="0" lang="en-US" altLang="ja-JP" sz="1197" b="0" i="0" u="none" strike="noStrike" kern="0" cap="none" spc="0" normalizeH="0" baseline="0" noProof="0">
              <a:ln>
                <a:noFill/>
              </a:ln>
              <a:solidFill>
                <a:prstClr val="black"/>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523A2F9E-5962-E804-56B3-EAD2D7286CFC}"/>
              </a:ext>
            </a:extLst>
          </p:cNvPr>
          <p:cNvSpPr txBox="1"/>
          <p:nvPr/>
        </p:nvSpPr>
        <p:spPr>
          <a:xfrm>
            <a:off x="5292080" y="845735"/>
            <a:ext cx="33890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令和</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7</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年</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12</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月</a:t>
            </a:r>
            <a:r>
              <a:rPr kumimoji="1" lang="en-US" altLang="ja-JP"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19</a:t>
            </a:r>
            <a:r>
              <a:rPr kumimoji="1" lang="ja-JP" altLang="en-US" sz="1100" b="0" i="0" u="none" strike="noStrike" kern="1200" cap="none" spc="0" normalizeH="0" baseline="0" noProof="0">
                <a:ln>
                  <a:noFill/>
                </a:ln>
                <a:effectLst/>
                <a:uLnTx/>
                <a:uFillTx/>
                <a:latin typeface="Calibri" panose="020F0502020204030204"/>
                <a:ea typeface="メイリオ" panose="020B0604030504040204" pitchFamily="50" charset="-128"/>
                <a:cs typeface="+mn-cs"/>
              </a:rPr>
              <a:t>日</a:t>
            </a:r>
            <a:r>
              <a:rPr lang="ja-JP" altLang="en-US" sz="1100">
                <a:latin typeface="Calibri" panose="020F0502020204030204"/>
                <a:ea typeface="メイリオ" panose="020B0604030504040204" pitchFamily="50" charset="-128"/>
              </a:rPr>
              <a:t>第８回廃棄物処理制度小委員会</a:t>
            </a:r>
            <a:endParaRPr kumimoji="1" lang="en-US" altLang="ja-JP" sz="1000" b="0" i="0" u="none" strike="noStrike" kern="1200" cap="none" spc="0" normalizeH="0" baseline="0" noProof="0">
              <a:ln>
                <a:noFill/>
              </a:ln>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49024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0FC9-8AD8-0C1B-E32E-181B2B71D9E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98BEC33-F9F9-821D-1361-896536518086}"/>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43A6B7BC-B4A1-A0CF-CA2F-E68108B81CB5}"/>
              </a:ext>
            </a:extLst>
          </p:cNvPr>
          <p:cNvSpPr>
            <a:spLocks noGrp="1"/>
          </p:cNvSpPr>
          <p:nvPr>
            <p:ph type="title"/>
          </p:nvPr>
        </p:nvSpPr>
        <p:spPr/>
        <p:txBody>
          <a:bodyPr/>
          <a:lstStyle/>
          <a:p>
            <a:r>
              <a:rPr lang="ja-JP" altLang="en-US" sz="2000"/>
              <a:t>政府全体での巨大災害に対する検討状況</a:t>
            </a:r>
          </a:p>
        </p:txBody>
      </p:sp>
      <p:sp>
        <p:nvSpPr>
          <p:cNvPr id="6" name="四角形: 角を丸くする 5">
            <a:extLst>
              <a:ext uri="{FF2B5EF4-FFF2-40B4-BE49-F238E27FC236}">
                <a16:creationId xmlns:a16="http://schemas.microsoft.com/office/drawing/2014/main" id="{884EFDBF-FBFA-2752-4EB9-38366275F4C5}"/>
              </a:ext>
            </a:extLst>
          </p:cNvPr>
          <p:cNvSpPr/>
          <p:nvPr/>
        </p:nvSpPr>
        <p:spPr>
          <a:xfrm>
            <a:off x="73227" y="963578"/>
            <a:ext cx="2952327" cy="5271278"/>
          </a:xfrm>
          <a:prstGeom prst="roundRect">
            <a:avLst>
              <a:gd name="adj" fmla="val 1198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2000" b="1">
                <a:solidFill>
                  <a:schemeClr val="tx1"/>
                </a:solidFill>
              </a:rPr>
              <a:t>南海トラフ</a:t>
            </a:r>
            <a:endParaRPr kumimoji="1" lang="en-US" altLang="ja-JP" sz="2000" b="1">
              <a:solidFill>
                <a:schemeClr val="tx1"/>
              </a:solidFill>
            </a:endParaRPr>
          </a:p>
          <a:p>
            <a:pPr algn="ctr"/>
            <a:endParaRPr kumimoji="1"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sz="1600">
              <a:solidFill>
                <a:schemeClr val="tx1"/>
              </a:solidFill>
            </a:endParaRPr>
          </a:p>
          <a:p>
            <a:r>
              <a:rPr kumimoji="1" lang="ja-JP" altLang="en-US" sz="1600">
                <a:solidFill>
                  <a:schemeClr val="tx1"/>
                </a:solidFill>
              </a:rPr>
              <a:t>◇災害廃棄物発生量推計</a:t>
            </a:r>
            <a:endParaRPr kumimoji="1" lang="en-US" altLang="ja-JP" sz="1600">
              <a:solidFill>
                <a:schemeClr val="tx1"/>
              </a:solidFill>
            </a:endParaRPr>
          </a:p>
          <a:p>
            <a:r>
              <a:rPr kumimoji="1" lang="ja-JP" altLang="en-US" sz="1100">
                <a:solidFill>
                  <a:schemeClr val="tx1"/>
                </a:solidFill>
              </a:rPr>
              <a:t>（津波堆積物含む）</a:t>
            </a:r>
            <a:endParaRPr kumimoji="1" lang="en-US" altLang="ja-JP" sz="1100">
              <a:solidFill>
                <a:schemeClr val="tx1"/>
              </a:solidFill>
            </a:endParaRPr>
          </a:p>
          <a:p>
            <a:pPr algn="ctr"/>
            <a:r>
              <a:rPr kumimoji="1" lang="ja-JP" altLang="en-US" sz="2000" b="1">
                <a:solidFill>
                  <a:schemeClr val="tx1"/>
                </a:solidFill>
                <a:highlight>
                  <a:srgbClr val="FFFF00"/>
                </a:highlight>
              </a:rPr>
              <a:t>２億２千万トン</a:t>
            </a:r>
            <a:endParaRPr kumimoji="1" lang="en-US" altLang="ja-JP" sz="2000" b="1">
              <a:solidFill>
                <a:schemeClr val="tx1"/>
              </a:solidFill>
              <a:highlight>
                <a:srgbClr val="FFFF00"/>
              </a:highlight>
            </a:endParaRPr>
          </a:p>
          <a:p>
            <a:r>
              <a:rPr kumimoji="1" lang="ja-JP" altLang="en-US" sz="1200">
                <a:solidFill>
                  <a:schemeClr val="tx1"/>
                </a:solidFill>
              </a:rPr>
              <a:t>出典：令和３年度災害廃棄物対策推進検討会</a:t>
            </a:r>
            <a:endParaRPr kumimoji="1" lang="en-US" altLang="ja-JP" sz="1200">
              <a:solidFill>
                <a:schemeClr val="tx1"/>
              </a:solidFill>
            </a:endParaRPr>
          </a:p>
          <a:p>
            <a:pPr algn="ctr"/>
            <a:endParaRPr kumimoji="1" lang="en-US" altLang="ja-JP" sz="1200"/>
          </a:p>
          <a:p>
            <a:pPr algn="ctr"/>
            <a:endParaRPr kumimoji="1" lang="en-US" altLang="ja-JP" sz="1600">
              <a:solidFill>
                <a:srgbClr val="000000"/>
              </a:solidFill>
            </a:endParaRPr>
          </a:p>
          <a:p>
            <a:pPr algn="ctr"/>
            <a:r>
              <a:rPr kumimoji="1" lang="ja-JP" altLang="en-US" sz="1600">
                <a:solidFill>
                  <a:srgbClr val="000000"/>
                </a:solidFill>
              </a:rPr>
              <a:t>◇災害廃棄物処理計画策定率目標値</a:t>
            </a:r>
            <a:endParaRPr kumimoji="1" lang="en-US" altLang="ja-JP" sz="1600">
              <a:solidFill>
                <a:srgbClr val="000000"/>
              </a:solidFill>
            </a:endParaRPr>
          </a:p>
          <a:p>
            <a:pPr algn="ctr"/>
            <a:r>
              <a:rPr kumimoji="1" lang="ja-JP" altLang="en-US" sz="1200">
                <a:solidFill>
                  <a:srgbClr val="000000"/>
                </a:solidFill>
              </a:rPr>
              <a:t>　</a:t>
            </a:r>
            <a:r>
              <a:rPr kumimoji="1" lang="ja-JP" altLang="en-US" sz="1600" b="1">
                <a:solidFill>
                  <a:srgbClr val="000000"/>
                </a:solidFill>
              </a:rPr>
              <a:t>令和７年度６０％</a:t>
            </a:r>
            <a:endParaRPr kumimoji="1" lang="en-US" altLang="ja-JP" sz="1600" b="1">
              <a:solidFill>
                <a:srgbClr val="000000"/>
              </a:solidFill>
            </a:endParaRPr>
          </a:p>
          <a:p>
            <a:pPr algn="ctr"/>
            <a:r>
              <a:rPr kumimoji="1" lang="ja-JP" altLang="en-US" sz="1200">
                <a:solidFill>
                  <a:srgbClr val="000000"/>
                </a:solidFill>
              </a:rPr>
              <a:t>（全国の全市区町村）</a:t>
            </a:r>
            <a:endParaRPr kumimoji="1" lang="en-US" altLang="ja-JP" sz="1200">
              <a:solidFill>
                <a:srgbClr val="000000"/>
              </a:solidFill>
            </a:endParaRPr>
          </a:p>
        </p:txBody>
      </p:sp>
      <p:sp>
        <p:nvSpPr>
          <p:cNvPr id="7" name="正方形/長方形 6">
            <a:extLst>
              <a:ext uri="{FF2B5EF4-FFF2-40B4-BE49-F238E27FC236}">
                <a16:creationId xmlns:a16="http://schemas.microsoft.com/office/drawing/2014/main" id="{E7101B74-961F-2AD5-B9F9-E89E69EE1902}"/>
              </a:ext>
            </a:extLst>
          </p:cNvPr>
          <p:cNvSpPr/>
          <p:nvPr/>
        </p:nvSpPr>
        <p:spPr>
          <a:xfrm>
            <a:off x="182971" y="2420888"/>
            <a:ext cx="2732845" cy="720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a:solidFill>
                  <a:schemeClr val="tx1"/>
                </a:solidFill>
              </a:rPr>
              <a:t>南海トラフ地震防災対策推進基本計画</a:t>
            </a:r>
            <a:endParaRPr kumimoji="1" lang="en-US" altLang="ja-JP" sz="1400">
              <a:solidFill>
                <a:schemeClr val="tx1"/>
              </a:solidFill>
            </a:endParaRPr>
          </a:p>
          <a:p>
            <a:r>
              <a:rPr kumimoji="1" lang="ja-JP" altLang="en-US" sz="1400">
                <a:solidFill>
                  <a:schemeClr val="tx1"/>
                </a:solidFill>
              </a:rPr>
              <a:t>（中央防災会議　</a:t>
            </a:r>
            <a:r>
              <a:rPr kumimoji="1" lang="en-US" altLang="ja-JP" sz="1400">
                <a:solidFill>
                  <a:schemeClr val="tx1"/>
                </a:solidFill>
              </a:rPr>
              <a:t>R3.5 </a:t>
            </a:r>
            <a:r>
              <a:rPr kumimoji="1" lang="ja-JP" altLang="en-US" sz="1400">
                <a:solidFill>
                  <a:schemeClr val="tx1"/>
                </a:solidFill>
              </a:rPr>
              <a:t>改）</a:t>
            </a:r>
            <a:endParaRPr kumimoji="1" lang="en-US" altLang="ja-JP" sz="1400">
              <a:solidFill>
                <a:schemeClr val="tx1"/>
              </a:solidFill>
            </a:endParaRPr>
          </a:p>
        </p:txBody>
      </p:sp>
      <p:sp>
        <p:nvSpPr>
          <p:cNvPr id="8" name="正方形/長方形 7">
            <a:extLst>
              <a:ext uri="{FF2B5EF4-FFF2-40B4-BE49-F238E27FC236}">
                <a16:creationId xmlns:a16="http://schemas.microsoft.com/office/drawing/2014/main" id="{CD0C83AA-E2E3-5DDA-4FDD-CFECD8AF424C}"/>
              </a:ext>
            </a:extLst>
          </p:cNvPr>
          <p:cNvSpPr/>
          <p:nvPr/>
        </p:nvSpPr>
        <p:spPr>
          <a:xfrm>
            <a:off x="182969" y="3212976"/>
            <a:ext cx="2732845" cy="437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a:solidFill>
                  <a:schemeClr val="tx1"/>
                </a:solidFill>
              </a:rPr>
              <a:t>被害想定</a:t>
            </a:r>
            <a:endParaRPr kumimoji="1" lang="en-US" altLang="ja-JP" sz="1400">
              <a:solidFill>
                <a:schemeClr val="tx1"/>
              </a:solidFill>
            </a:endParaRPr>
          </a:p>
          <a:p>
            <a:r>
              <a:rPr kumimoji="1" lang="ja-JP" altLang="en-US" sz="1400">
                <a:solidFill>
                  <a:schemeClr val="tx1"/>
                </a:solidFill>
              </a:rPr>
              <a:t>（内閣府防災　</a:t>
            </a:r>
            <a:r>
              <a:rPr kumimoji="1" lang="en-US" altLang="ja-JP" sz="1400">
                <a:solidFill>
                  <a:schemeClr val="tx1"/>
                </a:solidFill>
              </a:rPr>
              <a:t>R</a:t>
            </a:r>
            <a:r>
              <a:rPr kumimoji="1" lang="ja-JP" altLang="en-US" sz="1400">
                <a:solidFill>
                  <a:schemeClr val="tx1"/>
                </a:solidFill>
              </a:rPr>
              <a:t>元</a:t>
            </a:r>
            <a:r>
              <a:rPr kumimoji="1" lang="en-US" altLang="ja-JP" sz="1400">
                <a:solidFill>
                  <a:schemeClr val="tx1"/>
                </a:solidFill>
              </a:rPr>
              <a:t>.6</a:t>
            </a:r>
            <a:r>
              <a:rPr kumimoji="1" lang="ja-JP" altLang="en-US" sz="1400">
                <a:solidFill>
                  <a:schemeClr val="tx1"/>
                </a:solidFill>
              </a:rPr>
              <a:t>）</a:t>
            </a:r>
          </a:p>
        </p:txBody>
      </p:sp>
      <p:sp>
        <p:nvSpPr>
          <p:cNvPr id="14" name="四角形: 角を丸くする 13">
            <a:extLst>
              <a:ext uri="{FF2B5EF4-FFF2-40B4-BE49-F238E27FC236}">
                <a16:creationId xmlns:a16="http://schemas.microsoft.com/office/drawing/2014/main" id="{72D1DC27-735E-7EFA-9788-1A8A75E34871}"/>
              </a:ext>
            </a:extLst>
          </p:cNvPr>
          <p:cNvSpPr/>
          <p:nvPr/>
        </p:nvSpPr>
        <p:spPr>
          <a:xfrm>
            <a:off x="3088272" y="966034"/>
            <a:ext cx="2952327" cy="5271278"/>
          </a:xfrm>
          <a:prstGeom prst="roundRect">
            <a:avLst>
              <a:gd name="adj" fmla="val 1126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2000" b="1">
                <a:solidFill>
                  <a:schemeClr val="tx1"/>
                </a:solidFill>
              </a:rPr>
              <a:t>首都直下</a:t>
            </a:r>
            <a:endParaRPr kumimoji="1" lang="en-US" altLang="ja-JP" sz="2000" b="1">
              <a:solidFill>
                <a:schemeClr val="tx1"/>
              </a:solidFill>
            </a:endParaRPr>
          </a:p>
          <a:p>
            <a:pPr algn="ctr"/>
            <a:endParaRPr kumimoji="1"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sz="1600">
              <a:solidFill>
                <a:schemeClr val="tx1"/>
              </a:solidFill>
            </a:endParaRPr>
          </a:p>
          <a:p>
            <a:r>
              <a:rPr kumimoji="1" lang="ja-JP" altLang="en-US" sz="1600">
                <a:solidFill>
                  <a:schemeClr val="tx1"/>
                </a:solidFill>
              </a:rPr>
              <a:t>◇災害廃棄物発生量推計</a:t>
            </a:r>
            <a:endParaRPr kumimoji="1" lang="en-US" altLang="ja-JP" sz="1600">
              <a:solidFill>
                <a:schemeClr val="tx1"/>
              </a:solidFill>
            </a:endParaRPr>
          </a:p>
          <a:p>
            <a:r>
              <a:rPr kumimoji="1" lang="ja-JP" altLang="en-US" sz="1100">
                <a:solidFill>
                  <a:schemeClr val="tx1"/>
                </a:solidFill>
              </a:rPr>
              <a:t>（</a:t>
            </a:r>
            <a:r>
              <a:rPr lang="ja-JP" altLang="en-US" sz="1100">
                <a:solidFill>
                  <a:schemeClr val="tx1"/>
                </a:solidFill>
              </a:rPr>
              <a:t>火災による消失被害</a:t>
            </a:r>
            <a:r>
              <a:rPr kumimoji="1" lang="ja-JP" altLang="en-US" sz="1100">
                <a:solidFill>
                  <a:schemeClr val="tx1"/>
                </a:solidFill>
              </a:rPr>
              <a:t>含む）</a:t>
            </a:r>
            <a:endParaRPr kumimoji="1" lang="en-US" altLang="ja-JP" sz="1100">
              <a:solidFill>
                <a:schemeClr val="tx1"/>
              </a:solidFill>
            </a:endParaRPr>
          </a:p>
          <a:p>
            <a:pPr algn="ctr"/>
            <a:r>
              <a:rPr kumimoji="1" lang="ja-JP" altLang="en-US" sz="2000" b="1">
                <a:solidFill>
                  <a:schemeClr val="tx1"/>
                </a:solidFill>
                <a:highlight>
                  <a:srgbClr val="FFFF00"/>
                </a:highlight>
              </a:rPr>
              <a:t>１億１千万トン</a:t>
            </a:r>
            <a:endParaRPr kumimoji="1" lang="en-US" altLang="ja-JP" sz="2000" b="1">
              <a:solidFill>
                <a:schemeClr val="tx1"/>
              </a:solidFill>
              <a:highlight>
                <a:srgbClr val="FFFF00"/>
              </a:highlight>
            </a:endParaRPr>
          </a:p>
          <a:p>
            <a:r>
              <a:rPr kumimoji="1" lang="ja-JP" altLang="en-US" sz="1200">
                <a:solidFill>
                  <a:schemeClr val="tx1"/>
                </a:solidFill>
              </a:rPr>
              <a:t>出典：「巨大災害発生時における災害廃棄物対策のグランドデザインについて　中間取りまとめ」</a:t>
            </a:r>
            <a:r>
              <a:rPr kumimoji="1" lang="en-US" altLang="ja-JP" sz="1200">
                <a:solidFill>
                  <a:schemeClr val="tx1"/>
                </a:solidFill>
              </a:rPr>
              <a:t>H26.3</a:t>
            </a:r>
            <a:r>
              <a:rPr kumimoji="1" lang="ja-JP" altLang="en-US" sz="1200">
                <a:solidFill>
                  <a:schemeClr val="tx1"/>
                </a:solidFill>
              </a:rPr>
              <a:t> 環境省</a:t>
            </a:r>
            <a:endParaRPr kumimoji="1" lang="en-US" altLang="ja-JP" sz="1200">
              <a:solidFill>
                <a:schemeClr val="tx1"/>
              </a:solidFill>
            </a:endParaRPr>
          </a:p>
          <a:p>
            <a:pPr algn="ctr"/>
            <a:endParaRPr kumimoji="1" lang="en-US" altLang="ja-JP" sz="1600">
              <a:solidFill>
                <a:srgbClr val="000000"/>
              </a:solidFill>
            </a:endParaRPr>
          </a:p>
          <a:p>
            <a:pPr algn="ctr"/>
            <a:r>
              <a:rPr kumimoji="1" lang="ja-JP" altLang="en-US" sz="1600">
                <a:solidFill>
                  <a:srgbClr val="000000"/>
                </a:solidFill>
              </a:rPr>
              <a:t>◇災害廃棄物処理計画策定率目標値</a:t>
            </a:r>
            <a:endParaRPr kumimoji="1" lang="en-US" altLang="ja-JP" sz="1600">
              <a:solidFill>
                <a:srgbClr val="000000"/>
              </a:solidFill>
            </a:endParaRPr>
          </a:p>
          <a:p>
            <a:pPr algn="ctr"/>
            <a:r>
              <a:rPr kumimoji="1" lang="ja-JP" altLang="en-US" sz="1100">
                <a:solidFill>
                  <a:srgbClr val="000000"/>
                </a:solidFill>
              </a:rPr>
              <a:t>　</a:t>
            </a:r>
            <a:r>
              <a:rPr kumimoji="1" lang="en-US" altLang="ja-JP" b="1">
                <a:solidFill>
                  <a:srgbClr val="000000"/>
                </a:solidFill>
              </a:rPr>
              <a:t>100</a:t>
            </a:r>
            <a:r>
              <a:rPr kumimoji="1" lang="ja-JP" altLang="en-US" b="1">
                <a:solidFill>
                  <a:srgbClr val="000000"/>
                </a:solidFill>
              </a:rPr>
              <a:t>％</a:t>
            </a:r>
            <a:r>
              <a:rPr kumimoji="1" lang="ja-JP" altLang="en-US" sz="1400" b="1">
                <a:solidFill>
                  <a:srgbClr val="000000"/>
                </a:solidFill>
              </a:rPr>
              <a:t>に近づける</a:t>
            </a:r>
            <a:endParaRPr kumimoji="1" lang="en-US" altLang="ja-JP" sz="1400" b="1">
              <a:solidFill>
                <a:srgbClr val="000000"/>
              </a:solidFill>
            </a:endParaRPr>
          </a:p>
          <a:p>
            <a:pPr algn="ctr"/>
            <a:r>
              <a:rPr kumimoji="1" lang="ja-JP" altLang="en-US" sz="1100">
                <a:solidFill>
                  <a:srgbClr val="000000"/>
                </a:solidFill>
              </a:rPr>
              <a:t>（１都３県の全市町村）</a:t>
            </a:r>
            <a:endParaRPr kumimoji="1" lang="en-US" altLang="ja-JP" sz="1200">
              <a:solidFill>
                <a:schemeClr val="tx1"/>
              </a:solidFill>
            </a:endParaRPr>
          </a:p>
          <a:p>
            <a:pPr algn="ctr"/>
            <a:endParaRPr kumimoji="1" lang="en-US" altLang="ja-JP" sz="1600"/>
          </a:p>
        </p:txBody>
      </p:sp>
      <p:sp>
        <p:nvSpPr>
          <p:cNvPr id="15" name="四角形: 角を丸くする 14">
            <a:extLst>
              <a:ext uri="{FF2B5EF4-FFF2-40B4-BE49-F238E27FC236}">
                <a16:creationId xmlns:a16="http://schemas.microsoft.com/office/drawing/2014/main" id="{4C7A99C8-9AF1-A440-2385-A67DD83E7AFA}"/>
              </a:ext>
            </a:extLst>
          </p:cNvPr>
          <p:cNvSpPr/>
          <p:nvPr/>
        </p:nvSpPr>
        <p:spPr>
          <a:xfrm>
            <a:off x="6099141" y="963578"/>
            <a:ext cx="2952327" cy="5271278"/>
          </a:xfrm>
          <a:prstGeom prst="roundRect">
            <a:avLst>
              <a:gd name="adj" fmla="val 1126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2000" b="1">
                <a:solidFill>
                  <a:schemeClr val="tx1"/>
                </a:solidFill>
              </a:rPr>
              <a:t>日本海溝・千島海溝</a:t>
            </a:r>
            <a:endParaRPr kumimoji="1"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lang="en-US" altLang="ja-JP">
              <a:solidFill>
                <a:schemeClr val="tx1"/>
              </a:solidFill>
            </a:endParaRPr>
          </a:p>
          <a:p>
            <a:pPr algn="ctr"/>
            <a:endParaRPr kumimoji="1" lang="en-US" altLang="ja-JP">
              <a:solidFill>
                <a:schemeClr val="tx1"/>
              </a:solidFill>
            </a:endParaRPr>
          </a:p>
          <a:p>
            <a:pPr algn="ctr"/>
            <a:endParaRPr kumimoji="1" lang="ja-JP" altLang="en-US">
              <a:solidFill>
                <a:schemeClr val="tx1"/>
              </a:solidFill>
            </a:endParaRPr>
          </a:p>
          <a:p>
            <a:r>
              <a:rPr kumimoji="1" lang="ja-JP" altLang="en-US" sz="1600">
                <a:solidFill>
                  <a:schemeClr val="tx1"/>
                </a:solidFill>
              </a:rPr>
              <a:t>◇災害廃棄物発生量推計</a:t>
            </a:r>
            <a:endParaRPr kumimoji="1" lang="en-US" altLang="ja-JP" sz="1600">
              <a:solidFill>
                <a:schemeClr val="tx1"/>
              </a:solidFill>
            </a:endParaRPr>
          </a:p>
          <a:p>
            <a:r>
              <a:rPr kumimoji="1" lang="ja-JP" altLang="en-US" sz="1100">
                <a:solidFill>
                  <a:schemeClr val="tx1"/>
                </a:solidFill>
              </a:rPr>
              <a:t>（津波堆積物含む）</a:t>
            </a:r>
            <a:endParaRPr lang="en-US" altLang="ja-JP" sz="1100">
              <a:solidFill>
                <a:schemeClr val="tx1"/>
              </a:solidFill>
            </a:endParaRPr>
          </a:p>
          <a:p>
            <a:r>
              <a:rPr kumimoji="1" lang="ja-JP" altLang="en-US" sz="1400" b="1">
                <a:solidFill>
                  <a:schemeClr val="tx1"/>
                </a:solidFill>
              </a:rPr>
              <a:t>　日本海溝モデル</a:t>
            </a:r>
            <a:endParaRPr kumimoji="1" lang="en-US" altLang="ja-JP" sz="1400" b="1">
              <a:solidFill>
                <a:schemeClr val="tx1"/>
              </a:solidFill>
            </a:endParaRPr>
          </a:p>
          <a:p>
            <a:pPr algn="ctr"/>
            <a:r>
              <a:rPr kumimoji="1" lang="ja-JP" altLang="en-US" sz="1400" b="1">
                <a:solidFill>
                  <a:schemeClr val="tx1"/>
                </a:solidFill>
              </a:rPr>
              <a:t>　　　　</a:t>
            </a:r>
            <a:r>
              <a:rPr kumimoji="1" lang="en-US" altLang="ja-JP" sz="2400" b="1">
                <a:solidFill>
                  <a:schemeClr val="tx1"/>
                </a:solidFill>
                <a:highlight>
                  <a:srgbClr val="FFFF00"/>
                </a:highlight>
              </a:rPr>
              <a:t>7,100</a:t>
            </a:r>
            <a:r>
              <a:rPr kumimoji="1" lang="ja-JP" altLang="en-US" b="1">
                <a:solidFill>
                  <a:schemeClr val="tx1"/>
                </a:solidFill>
                <a:highlight>
                  <a:srgbClr val="FFFF00"/>
                </a:highlight>
              </a:rPr>
              <a:t>万トン</a:t>
            </a:r>
            <a:endParaRPr lang="en-US" altLang="ja-JP" sz="2000" b="1">
              <a:solidFill>
                <a:schemeClr val="tx1"/>
              </a:solidFill>
              <a:highlight>
                <a:srgbClr val="FFFF00"/>
              </a:highlight>
            </a:endParaRPr>
          </a:p>
          <a:p>
            <a:r>
              <a:rPr kumimoji="1" lang="ja-JP" altLang="en-US" sz="1400" b="1">
                <a:solidFill>
                  <a:schemeClr val="tx1"/>
                </a:solidFill>
              </a:rPr>
              <a:t>　千島海溝モデル</a:t>
            </a:r>
            <a:endParaRPr kumimoji="1" lang="en-US" altLang="ja-JP" sz="1400" b="1">
              <a:solidFill>
                <a:schemeClr val="tx1"/>
              </a:solidFill>
            </a:endParaRPr>
          </a:p>
          <a:p>
            <a:pPr algn="ctr"/>
            <a:r>
              <a:rPr kumimoji="1" lang="ja-JP" altLang="en-US" sz="1400" b="1">
                <a:solidFill>
                  <a:schemeClr val="tx1"/>
                </a:solidFill>
              </a:rPr>
              <a:t>　　　　</a:t>
            </a:r>
            <a:r>
              <a:rPr kumimoji="1" lang="en-US" altLang="ja-JP" sz="2400" b="1">
                <a:solidFill>
                  <a:schemeClr val="tx1"/>
                </a:solidFill>
                <a:highlight>
                  <a:srgbClr val="FFFF00"/>
                </a:highlight>
              </a:rPr>
              <a:t>3,700</a:t>
            </a:r>
            <a:r>
              <a:rPr kumimoji="1" lang="ja-JP" altLang="en-US" b="1">
                <a:solidFill>
                  <a:schemeClr val="tx1"/>
                </a:solidFill>
                <a:highlight>
                  <a:srgbClr val="FFFF00"/>
                </a:highlight>
              </a:rPr>
              <a:t>万トン</a:t>
            </a:r>
            <a:endParaRPr kumimoji="1" lang="en-US" altLang="ja-JP" sz="2000" b="1">
              <a:solidFill>
                <a:schemeClr val="tx1"/>
              </a:solidFill>
              <a:highlight>
                <a:srgbClr val="FFFF00"/>
              </a:highlight>
            </a:endParaRPr>
          </a:p>
          <a:p>
            <a:r>
              <a:rPr kumimoji="1" lang="ja-JP" altLang="en-US" sz="1200">
                <a:solidFill>
                  <a:schemeClr val="tx1"/>
                </a:solidFill>
              </a:rPr>
              <a:t>出典：日本海溝・千島海溝沿いの巨大地震 対策検討ワーキンググループ</a:t>
            </a:r>
            <a:endParaRPr kumimoji="1" lang="en-US" altLang="ja-JP" sz="1200">
              <a:solidFill>
                <a:schemeClr val="tx1"/>
              </a:solidFill>
            </a:endParaRPr>
          </a:p>
          <a:p>
            <a:r>
              <a:rPr kumimoji="1" lang="ja-JP" altLang="en-US" sz="1200">
                <a:solidFill>
                  <a:schemeClr val="tx1"/>
                </a:solidFill>
              </a:rPr>
              <a:t>（令和３年</a:t>
            </a:r>
            <a:r>
              <a:rPr kumimoji="1" lang="en-US" altLang="ja-JP" sz="1200">
                <a:solidFill>
                  <a:schemeClr val="tx1"/>
                </a:solidFill>
              </a:rPr>
              <a:t>12</a:t>
            </a:r>
            <a:r>
              <a:rPr kumimoji="1" lang="ja-JP" altLang="en-US" sz="1200">
                <a:solidFill>
                  <a:schemeClr val="tx1"/>
                </a:solidFill>
              </a:rPr>
              <a:t>月中央防災会議）</a:t>
            </a:r>
            <a:endParaRPr kumimoji="1" lang="en-US" altLang="ja-JP" sz="1200">
              <a:solidFill>
                <a:schemeClr val="tx1"/>
              </a:solidFill>
            </a:endParaRPr>
          </a:p>
          <a:p>
            <a:pPr algn="ctr"/>
            <a:endParaRPr kumimoji="1" lang="en-US" altLang="ja-JP" sz="1600"/>
          </a:p>
        </p:txBody>
      </p:sp>
      <p:sp>
        <p:nvSpPr>
          <p:cNvPr id="22" name="正方形/長方形 21">
            <a:extLst>
              <a:ext uri="{FF2B5EF4-FFF2-40B4-BE49-F238E27FC236}">
                <a16:creationId xmlns:a16="http://schemas.microsoft.com/office/drawing/2014/main" id="{79BEACD7-75DE-2401-9A6E-C0DEB602F058}"/>
              </a:ext>
            </a:extLst>
          </p:cNvPr>
          <p:cNvSpPr/>
          <p:nvPr/>
        </p:nvSpPr>
        <p:spPr>
          <a:xfrm>
            <a:off x="73228" y="1484785"/>
            <a:ext cx="2952326" cy="7310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lstStyle/>
          <a:p>
            <a:r>
              <a:rPr lang="ja-JP" altLang="en-US" sz="1400" b="1" i="0">
                <a:solidFill>
                  <a:srgbClr val="323232"/>
                </a:solidFill>
                <a:effectLst/>
                <a:latin typeface="メイリオ" panose="020B0604030504040204" pitchFamily="50" charset="-128"/>
                <a:ea typeface="メイリオ" panose="020B0604030504040204" pitchFamily="50" charset="-128"/>
              </a:rPr>
              <a:t>南海トラフ地震に係る地震防災対策の推進に関する特別措置法</a:t>
            </a:r>
            <a:endParaRPr lang="en-US" altLang="ja-JP" sz="1400" b="1" i="0">
              <a:solidFill>
                <a:srgbClr val="323232"/>
              </a:solidFill>
              <a:effectLst/>
              <a:latin typeface="メイリオ" panose="020B0604030504040204" pitchFamily="50" charset="-128"/>
              <a:ea typeface="メイリオ" panose="020B0604030504040204" pitchFamily="50" charset="-128"/>
            </a:endParaRPr>
          </a:p>
          <a:p>
            <a:r>
              <a:rPr kumimoji="1" lang="ja-JP" altLang="en-US" sz="1400">
                <a:solidFill>
                  <a:schemeClr val="tx1"/>
                </a:solidFill>
              </a:rPr>
              <a:t>（</a:t>
            </a:r>
            <a:r>
              <a:rPr kumimoji="1" lang="en-US" altLang="ja-JP" sz="1400">
                <a:solidFill>
                  <a:schemeClr val="tx1"/>
                </a:solidFill>
              </a:rPr>
              <a:t>R3.5 </a:t>
            </a:r>
            <a:r>
              <a:rPr kumimoji="1" lang="ja-JP" altLang="en-US" sz="1400">
                <a:solidFill>
                  <a:schemeClr val="tx1"/>
                </a:solidFill>
              </a:rPr>
              <a:t>改正）</a:t>
            </a:r>
            <a:endParaRPr kumimoji="1" lang="en-US" altLang="ja-JP" sz="1400">
              <a:solidFill>
                <a:schemeClr val="tx1"/>
              </a:solidFill>
            </a:endParaRPr>
          </a:p>
        </p:txBody>
      </p:sp>
      <p:sp>
        <p:nvSpPr>
          <p:cNvPr id="23" name="正方形/長方形 22">
            <a:extLst>
              <a:ext uri="{FF2B5EF4-FFF2-40B4-BE49-F238E27FC236}">
                <a16:creationId xmlns:a16="http://schemas.microsoft.com/office/drawing/2014/main" id="{DEF2CE24-CFF3-B71B-3ACD-3B6B09E90E7E}"/>
              </a:ext>
            </a:extLst>
          </p:cNvPr>
          <p:cNvSpPr/>
          <p:nvPr/>
        </p:nvSpPr>
        <p:spPr>
          <a:xfrm>
            <a:off x="3193839" y="2420888"/>
            <a:ext cx="2732845" cy="720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zh-TW" altLang="en-US" sz="1400">
                <a:solidFill>
                  <a:schemeClr val="tx1"/>
                </a:solidFill>
                <a:latin typeface="メイリオ" panose="020B0604030504040204" pitchFamily="50" charset="-128"/>
                <a:ea typeface="メイリオ" panose="020B0604030504040204" pitchFamily="50" charset="-128"/>
              </a:rPr>
              <a:t>首都直下地震緊急対策推進基本計画</a:t>
            </a:r>
            <a:endParaRPr kumimoji="1" lang="en-US" altLang="ja-JP" sz="1400">
              <a:solidFill>
                <a:schemeClr val="tx1"/>
              </a:solidFill>
              <a:latin typeface="メイリオ" panose="020B0604030504040204" pitchFamily="50" charset="-128"/>
              <a:ea typeface="メイリオ" panose="020B0604030504040204" pitchFamily="50" charset="-128"/>
            </a:endParaRPr>
          </a:p>
          <a:p>
            <a:r>
              <a:rPr kumimoji="1" lang="ja-JP" altLang="en-US" sz="1400">
                <a:solidFill>
                  <a:schemeClr val="tx1"/>
                </a:solidFill>
              </a:rPr>
              <a:t>（中央防災会議　</a:t>
            </a:r>
            <a:r>
              <a:rPr kumimoji="1" lang="en-US" altLang="ja-JP" sz="1400">
                <a:solidFill>
                  <a:schemeClr val="tx1"/>
                </a:solidFill>
              </a:rPr>
              <a:t>H27.3</a:t>
            </a:r>
            <a:r>
              <a:rPr kumimoji="1" lang="ja-JP" altLang="en-US" sz="1400">
                <a:solidFill>
                  <a:schemeClr val="tx1"/>
                </a:solidFill>
              </a:rPr>
              <a:t>）</a:t>
            </a:r>
            <a:endParaRPr kumimoji="1" lang="en-US" altLang="ja-JP" sz="1400">
              <a:solidFill>
                <a:schemeClr val="tx1"/>
              </a:solidFill>
            </a:endParaRPr>
          </a:p>
        </p:txBody>
      </p:sp>
      <p:sp>
        <p:nvSpPr>
          <p:cNvPr id="24" name="正方形/長方形 23">
            <a:extLst>
              <a:ext uri="{FF2B5EF4-FFF2-40B4-BE49-F238E27FC236}">
                <a16:creationId xmlns:a16="http://schemas.microsoft.com/office/drawing/2014/main" id="{BDE1A9CF-9C74-5A6D-61B6-D0A378575F58}"/>
              </a:ext>
            </a:extLst>
          </p:cNvPr>
          <p:cNvSpPr/>
          <p:nvPr/>
        </p:nvSpPr>
        <p:spPr>
          <a:xfrm>
            <a:off x="3193837" y="3212976"/>
            <a:ext cx="2732845" cy="437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a:solidFill>
                  <a:schemeClr val="tx1"/>
                </a:solidFill>
              </a:rPr>
              <a:t>首都直下地震の被害想定と対策について（内閣府防災　</a:t>
            </a:r>
            <a:r>
              <a:rPr kumimoji="1" lang="en-US" altLang="ja-JP" sz="1400">
                <a:solidFill>
                  <a:schemeClr val="tx1"/>
                </a:solidFill>
              </a:rPr>
              <a:t>H25 .12</a:t>
            </a:r>
            <a:r>
              <a:rPr kumimoji="1" lang="ja-JP" altLang="en-US" sz="1400">
                <a:solidFill>
                  <a:schemeClr val="tx1"/>
                </a:solidFill>
              </a:rPr>
              <a:t>）</a:t>
            </a:r>
          </a:p>
        </p:txBody>
      </p:sp>
      <p:sp>
        <p:nvSpPr>
          <p:cNvPr id="25" name="正方形/長方形 24">
            <a:extLst>
              <a:ext uri="{FF2B5EF4-FFF2-40B4-BE49-F238E27FC236}">
                <a16:creationId xmlns:a16="http://schemas.microsoft.com/office/drawing/2014/main" id="{0840ADB4-BA22-653D-18E7-96DCAACB0625}"/>
              </a:ext>
            </a:extLst>
          </p:cNvPr>
          <p:cNvSpPr/>
          <p:nvPr/>
        </p:nvSpPr>
        <p:spPr>
          <a:xfrm>
            <a:off x="3084096" y="1484785"/>
            <a:ext cx="2952326" cy="7310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lstStyle/>
          <a:p>
            <a:r>
              <a:rPr lang="zh-TW" altLang="en-US" sz="1600" b="1" i="0">
                <a:solidFill>
                  <a:srgbClr val="323232"/>
                </a:solidFill>
                <a:effectLst/>
                <a:latin typeface="メイリオ" panose="020B0604030504040204" pitchFamily="50" charset="-128"/>
                <a:ea typeface="メイリオ" panose="020B0604030504040204" pitchFamily="50" charset="-128"/>
              </a:rPr>
              <a:t>首都直下地震対策特別措置法</a:t>
            </a:r>
            <a:endParaRPr lang="en-US" altLang="zh-TW" sz="1600" b="1" i="0">
              <a:solidFill>
                <a:srgbClr val="323232"/>
              </a:solidFill>
              <a:effectLst/>
              <a:latin typeface="メイリオ" panose="020B0604030504040204" pitchFamily="50" charset="-128"/>
              <a:ea typeface="メイリオ" panose="020B0604030504040204" pitchFamily="50" charset="-128"/>
            </a:endParaRPr>
          </a:p>
          <a:p>
            <a:r>
              <a:rPr kumimoji="1" lang="ja-JP" altLang="en-US" sz="1400">
                <a:solidFill>
                  <a:schemeClr val="tx1"/>
                </a:solidFill>
              </a:rPr>
              <a:t>（</a:t>
            </a:r>
            <a:r>
              <a:rPr kumimoji="1" lang="en-US" altLang="ja-JP" sz="1400">
                <a:solidFill>
                  <a:schemeClr val="tx1"/>
                </a:solidFill>
              </a:rPr>
              <a:t>H30  </a:t>
            </a:r>
            <a:r>
              <a:rPr kumimoji="1" lang="ja-JP" altLang="en-US" sz="1400">
                <a:solidFill>
                  <a:schemeClr val="tx1"/>
                </a:solidFill>
              </a:rPr>
              <a:t>改正）</a:t>
            </a:r>
            <a:endParaRPr kumimoji="1" lang="en-US" altLang="ja-JP" sz="1400">
              <a:solidFill>
                <a:schemeClr val="tx1"/>
              </a:solidFill>
            </a:endParaRPr>
          </a:p>
        </p:txBody>
      </p:sp>
      <p:sp>
        <p:nvSpPr>
          <p:cNvPr id="26" name="正方形/長方形 25">
            <a:extLst>
              <a:ext uri="{FF2B5EF4-FFF2-40B4-BE49-F238E27FC236}">
                <a16:creationId xmlns:a16="http://schemas.microsoft.com/office/drawing/2014/main" id="{53D01010-6636-8043-005F-530479E44F5B}"/>
              </a:ext>
            </a:extLst>
          </p:cNvPr>
          <p:cNvSpPr/>
          <p:nvPr/>
        </p:nvSpPr>
        <p:spPr>
          <a:xfrm>
            <a:off x="6106326" y="1484784"/>
            <a:ext cx="2952326" cy="7310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lstStyle/>
          <a:p>
            <a:r>
              <a:rPr kumimoji="1" lang="ja-JP" altLang="en-US" sz="1400" b="1">
                <a:solidFill>
                  <a:schemeClr val="tx1"/>
                </a:solidFill>
              </a:rPr>
              <a:t>日本海溝・千島海溝周辺海溝型地震に係る地震防災対策の推進に関する特別措置法</a:t>
            </a:r>
            <a:r>
              <a:rPr kumimoji="1" lang="ja-JP" altLang="en-US" sz="1400">
                <a:solidFill>
                  <a:schemeClr val="tx1"/>
                </a:solidFill>
              </a:rPr>
              <a:t>（</a:t>
            </a:r>
            <a:r>
              <a:rPr kumimoji="1" lang="en-US" altLang="ja-JP" sz="1400">
                <a:solidFill>
                  <a:schemeClr val="tx1"/>
                </a:solidFill>
              </a:rPr>
              <a:t>R4.6 </a:t>
            </a:r>
            <a:r>
              <a:rPr kumimoji="1" lang="ja-JP" altLang="en-US" sz="1400">
                <a:solidFill>
                  <a:schemeClr val="tx1"/>
                </a:solidFill>
              </a:rPr>
              <a:t>改正）</a:t>
            </a:r>
            <a:endParaRPr kumimoji="1" lang="en-US" altLang="ja-JP" sz="1400">
              <a:solidFill>
                <a:schemeClr val="tx1"/>
              </a:solidFill>
            </a:endParaRPr>
          </a:p>
        </p:txBody>
      </p:sp>
      <p:sp>
        <p:nvSpPr>
          <p:cNvPr id="27" name="矢印: 下 26">
            <a:extLst>
              <a:ext uri="{FF2B5EF4-FFF2-40B4-BE49-F238E27FC236}">
                <a16:creationId xmlns:a16="http://schemas.microsoft.com/office/drawing/2014/main" id="{6F063CC2-B627-338D-61E8-D0F2440B7036}"/>
              </a:ext>
            </a:extLst>
          </p:cNvPr>
          <p:cNvSpPr/>
          <p:nvPr/>
        </p:nvSpPr>
        <p:spPr>
          <a:xfrm>
            <a:off x="1187624" y="2280234"/>
            <a:ext cx="648072" cy="1382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8" name="矢印: 下 27">
            <a:extLst>
              <a:ext uri="{FF2B5EF4-FFF2-40B4-BE49-F238E27FC236}">
                <a16:creationId xmlns:a16="http://schemas.microsoft.com/office/drawing/2014/main" id="{4A8CF691-EA05-A662-DA88-3C93F3EB097F}"/>
              </a:ext>
            </a:extLst>
          </p:cNvPr>
          <p:cNvSpPr/>
          <p:nvPr/>
        </p:nvSpPr>
        <p:spPr>
          <a:xfrm>
            <a:off x="7262810" y="2276872"/>
            <a:ext cx="648072" cy="1382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9" name="矢印: 下 28">
            <a:extLst>
              <a:ext uri="{FF2B5EF4-FFF2-40B4-BE49-F238E27FC236}">
                <a16:creationId xmlns:a16="http://schemas.microsoft.com/office/drawing/2014/main" id="{B40A4DF0-4115-BB29-F5BF-A6A8FACD100F}"/>
              </a:ext>
            </a:extLst>
          </p:cNvPr>
          <p:cNvSpPr/>
          <p:nvPr/>
        </p:nvSpPr>
        <p:spPr>
          <a:xfrm>
            <a:off x="4182289" y="2276872"/>
            <a:ext cx="648072" cy="1382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9C10A600-004D-4F2C-46C4-430A3052D8E4}"/>
              </a:ext>
            </a:extLst>
          </p:cNvPr>
          <p:cNvSpPr/>
          <p:nvPr/>
        </p:nvSpPr>
        <p:spPr>
          <a:xfrm>
            <a:off x="6228184" y="2420888"/>
            <a:ext cx="2732845" cy="720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a:solidFill>
                  <a:schemeClr val="tx1"/>
                </a:solidFill>
              </a:rPr>
              <a:t>日本海溝・千島海溝周辺海溝型地震防災対策推進基本計画</a:t>
            </a:r>
            <a:endParaRPr kumimoji="1" lang="en-US" altLang="ja-JP" sz="1400">
              <a:solidFill>
                <a:schemeClr val="tx1"/>
              </a:solidFill>
            </a:endParaRPr>
          </a:p>
          <a:p>
            <a:r>
              <a:rPr kumimoji="1" lang="ja-JP" altLang="en-US" sz="1400">
                <a:solidFill>
                  <a:schemeClr val="tx1"/>
                </a:solidFill>
              </a:rPr>
              <a:t>（中央防災会議　</a:t>
            </a:r>
            <a:r>
              <a:rPr kumimoji="1" lang="en-US" altLang="ja-JP" sz="1400">
                <a:solidFill>
                  <a:schemeClr val="tx1"/>
                </a:solidFill>
              </a:rPr>
              <a:t>R4. </a:t>
            </a:r>
            <a:r>
              <a:rPr kumimoji="1" lang="ja-JP" altLang="en-US" sz="1400">
                <a:solidFill>
                  <a:schemeClr val="tx1"/>
                </a:solidFill>
              </a:rPr>
              <a:t>改定予定）</a:t>
            </a:r>
            <a:endParaRPr kumimoji="1" lang="en-US" altLang="ja-JP" sz="1400">
              <a:solidFill>
                <a:schemeClr val="tx1"/>
              </a:solidFill>
            </a:endParaRPr>
          </a:p>
        </p:txBody>
      </p:sp>
      <p:sp>
        <p:nvSpPr>
          <p:cNvPr id="31" name="正方形/長方形 30">
            <a:extLst>
              <a:ext uri="{FF2B5EF4-FFF2-40B4-BE49-F238E27FC236}">
                <a16:creationId xmlns:a16="http://schemas.microsoft.com/office/drawing/2014/main" id="{1C607D68-6FF4-1AF6-73C3-9F1E96729F1D}"/>
              </a:ext>
            </a:extLst>
          </p:cNvPr>
          <p:cNvSpPr/>
          <p:nvPr/>
        </p:nvSpPr>
        <p:spPr>
          <a:xfrm>
            <a:off x="6228182" y="3212976"/>
            <a:ext cx="2732845" cy="437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a:solidFill>
                  <a:schemeClr val="tx1"/>
                </a:solidFill>
              </a:rPr>
              <a:t>被害想定</a:t>
            </a:r>
            <a:endParaRPr kumimoji="1" lang="en-US" altLang="ja-JP" sz="1400">
              <a:solidFill>
                <a:schemeClr val="tx1"/>
              </a:solidFill>
            </a:endParaRPr>
          </a:p>
          <a:p>
            <a:r>
              <a:rPr kumimoji="1" lang="ja-JP" altLang="en-US" sz="1400">
                <a:solidFill>
                  <a:schemeClr val="tx1"/>
                </a:solidFill>
              </a:rPr>
              <a:t>（内閣府防災　</a:t>
            </a:r>
            <a:r>
              <a:rPr kumimoji="1" lang="en-US" altLang="ja-JP" sz="1400">
                <a:solidFill>
                  <a:schemeClr val="tx1"/>
                </a:solidFill>
              </a:rPr>
              <a:t>R3.12</a:t>
            </a:r>
            <a:r>
              <a:rPr kumimoji="1" lang="ja-JP" altLang="en-US" sz="1400">
                <a:solidFill>
                  <a:schemeClr val="tx1"/>
                </a:solidFill>
              </a:rPr>
              <a:t>）</a:t>
            </a:r>
          </a:p>
        </p:txBody>
      </p:sp>
      <p:sp>
        <p:nvSpPr>
          <p:cNvPr id="32" name="正方形/長方形 31">
            <a:extLst>
              <a:ext uri="{FF2B5EF4-FFF2-40B4-BE49-F238E27FC236}">
                <a16:creationId xmlns:a16="http://schemas.microsoft.com/office/drawing/2014/main" id="{54E19295-5902-3C89-68EF-9AE733053F0E}"/>
              </a:ext>
            </a:extLst>
          </p:cNvPr>
          <p:cNvSpPr/>
          <p:nvPr/>
        </p:nvSpPr>
        <p:spPr>
          <a:xfrm>
            <a:off x="409092" y="6381328"/>
            <a:ext cx="8356387" cy="407165"/>
          </a:xfrm>
          <a:prstGeom prst="rect">
            <a:avLst/>
          </a:prstGeom>
          <a:ln w="28575"/>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kumimoji="1" lang="ja-JP" altLang="en-US" sz="1600" b="1">
                <a:solidFill>
                  <a:srgbClr val="000000"/>
                </a:solidFill>
                <a:latin typeface="Meiryo UI" panose="020B0604030504040204" pitchFamily="50" charset="-128"/>
                <a:ea typeface="Meiryo UI" panose="020B0604030504040204" pitchFamily="50" charset="-128"/>
              </a:rPr>
              <a:t>被災が想定される自治体における災害廃棄物処理計画の策定が急務</a:t>
            </a:r>
          </a:p>
        </p:txBody>
      </p:sp>
    </p:spTree>
    <p:extLst>
      <p:ext uri="{BB962C8B-B14F-4D97-AF65-F5344CB8AC3E}">
        <p14:creationId xmlns:p14="http://schemas.microsoft.com/office/powerpoint/2010/main" val="201687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4433D-8E3C-B7DB-27B1-B31D197106D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E8E4DE8-83CA-0F86-F05E-04905943418E}"/>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89128439-7E15-35E7-BC08-964B24E34475}"/>
              </a:ext>
            </a:extLst>
          </p:cNvPr>
          <p:cNvSpPr>
            <a:spLocks noGrp="1"/>
          </p:cNvSpPr>
          <p:nvPr>
            <p:ph type="title"/>
          </p:nvPr>
        </p:nvSpPr>
        <p:spPr/>
        <p:txBody>
          <a:bodyPr/>
          <a:lstStyle/>
          <a:p>
            <a:r>
              <a:rPr lang="ja-JP" altLang="en-US" sz="2000"/>
              <a:t>これまでの大規模災害における災害廃棄物の発生量及び処理期間</a:t>
            </a:r>
            <a:br>
              <a:rPr lang="en-US" altLang="ja-JP" sz="2000"/>
            </a:br>
            <a:r>
              <a:rPr lang="ja-JP" altLang="en-US" sz="2000"/>
              <a:t>（特定非常災害に指定された災害の一覧）</a:t>
            </a:r>
          </a:p>
        </p:txBody>
      </p:sp>
      <p:sp>
        <p:nvSpPr>
          <p:cNvPr id="3" name="テキスト ボックス 2">
            <a:extLst>
              <a:ext uri="{FF2B5EF4-FFF2-40B4-BE49-F238E27FC236}">
                <a16:creationId xmlns:a16="http://schemas.microsoft.com/office/drawing/2014/main" id="{DD532297-FAC3-32F0-8C91-4591D9F7045D}"/>
              </a:ext>
            </a:extLst>
          </p:cNvPr>
          <p:cNvSpPr txBox="1">
            <a:spLocks noChangeArrowheads="1"/>
          </p:cNvSpPr>
          <p:nvPr/>
        </p:nvSpPr>
        <p:spPr bwMode="auto">
          <a:xfrm>
            <a:off x="6246584" y="1745786"/>
            <a:ext cx="413452" cy="38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36866"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957" b="0" i="0" u="none" strike="noStrike" kern="1200" cap="none" spc="0" normalizeH="0" baseline="0" noProof="0">
                <a:ln>
                  <a:noFill/>
                </a:ln>
                <a:solidFill>
                  <a:prstClr val="white"/>
                </a:solidFill>
                <a:effectLst/>
                <a:uLnTx/>
                <a:uFillTx/>
                <a:latin typeface="Meiryo UI"/>
                <a:ea typeface="Meiryo UI"/>
                <a:cs typeface="+mn-cs"/>
              </a:rPr>
              <a:t>焼損</a:t>
            </a:r>
            <a:endParaRPr kumimoji="1" lang="en-US" altLang="ja-JP" sz="957"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テキスト ボックス 1">
            <a:extLst>
              <a:ext uri="{FF2B5EF4-FFF2-40B4-BE49-F238E27FC236}">
                <a16:creationId xmlns:a16="http://schemas.microsoft.com/office/drawing/2014/main" id="{3698DE22-E57B-7583-81FA-16565F4E244D}"/>
              </a:ext>
            </a:extLst>
          </p:cNvPr>
          <p:cNvSpPr txBox="1">
            <a:spLocks noChangeArrowheads="1"/>
          </p:cNvSpPr>
          <p:nvPr/>
        </p:nvSpPr>
        <p:spPr bwMode="auto">
          <a:xfrm>
            <a:off x="5709361" y="1756740"/>
            <a:ext cx="664103"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36866"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870" b="0" i="0" u="none" strike="noStrike" kern="1200" cap="none" spc="0" normalizeH="0" baseline="0" noProof="0">
                <a:ln>
                  <a:noFill/>
                </a:ln>
                <a:solidFill>
                  <a:prstClr val="white"/>
                </a:solidFill>
                <a:effectLst/>
                <a:uLnTx/>
                <a:uFillTx/>
                <a:latin typeface="Meiryo UI"/>
                <a:ea typeface="Meiryo UI"/>
                <a:cs typeface="+mn-cs"/>
              </a:rPr>
              <a:t>床下浸水</a:t>
            </a:r>
            <a:endParaRPr kumimoji="1" lang="en-US" altLang="ja-JP" sz="870" b="0" i="0" u="none" strike="noStrike" kern="1200" cap="none" spc="0" normalizeH="0" baseline="0" noProof="0">
              <a:ln>
                <a:noFill/>
              </a:ln>
              <a:solidFill>
                <a:prstClr val="white"/>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CE74F6A3-E456-D740-1AE7-BC448B8C9C73}"/>
              </a:ext>
            </a:extLst>
          </p:cNvPr>
          <p:cNvSpPr txBox="1">
            <a:spLocks noChangeArrowheads="1"/>
          </p:cNvSpPr>
          <p:nvPr/>
        </p:nvSpPr>
        <p:spPr bwMode="auto">
          <a:xfrm>
            <a:off x="4635964" y="1747572"/>
            <a:ext cx="674910"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750102"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70" b="0" i="0" u="none" strike="noStrike" kern="1200" cap="none" spc="0" normalizeH="0" baseline="0" noProof="0">
                <a:ln>
                  <a:noFill/>
                </a:ln>
                <a:solidFill>
                  <a:prstClr val="white"/>
                </a:solidFill>
                <a:effectLst/>
                <a:uLnTx/>
                <a:uFillTx/>
                <a:latin typeface="Meiryo UI"/>
                <a:ea typeface="ＭＳ Ｐゴシック" panose="020B0600070205080204" pitchFamily="50" charset="-128"/>
                <a:cs typeface="+mn-cs"/>
              </a:rPr>
              <a:t>一部破損</a:t>
            </a:r>
            <a:endParaRPr kumimoji="1" lang="ja-JP" altLang="en-US" sz="870" b="1" i="0" u="none" strike="noStrike" kern="1200" cap="none" spc="0" normalizeH="0" baseline="0" noProof="0">
              <a:ln>
                <a:noFill/>
              </a:ln>
              <a:solidFill>
                <a:prstClr val="white"/>
              </a:solidFill>
              <a:effectLst/>
              <a:uLnTx/>
              <a:uFillTx/>
              <a:latin typeface="Meiryo UI"/>
              <a:ea typeface="ＭＳ Ｐゴシック" panose="020B0600070205080204" pitchFamily="50" charset="-128"/>
              <a:cs typeface="+mn-cs"/>
            </a:endParaRPr>
          </a:p>
        </p:txBody>
      </p:sp>
      <p:sp>
        <p:nvSpPr>
          <p:cNvPr id="6" name="テキスト ボックス 6">
            <a:extLst>
              <a:ext uri="{FF2B5EF4-FFF2-40B4-BE49-F238E27FC236}">
                <a16:creationId xmlns:a16="http://schemas.microsoft.com/office/drawing/2014/main" id="{C38AD354-0987-CDAF-4720-F34E1B3467F0}"/>
              </a:ext>
            </a:extLst>
          </p:cNvPr>
          <p:cNvSpPr txBox="1">
            <a:spLocks noChangeArrowheads="1"/>
          </p:cNvSpPr>
          <p:nvPr/>
        </p:nvSpPr>
        <p:spPr bwMode="auto">
          <a:xfrm>
            <a:off x="6246584" y="5540695"/>
            <a:ext cx="4321716"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(※14)</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被災自治体からの報告の合計（令和５年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2</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月末時点）</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 </a:t>
            </a: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土砂混じりがれきを含む</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F0E58711-FDEA-D724-7787-FD0B43DCE968}"/>
              </a:ext>
            </a:extLst>
          </p:cNvPr>
          <p:cNvSpPr txBox="1">
            <a:spLocks noChangeArrowheads="1"/>
          </p:cNvSpPr>
          <p:nvPr/>
        </p:nvSpPr>
        <p:spPr bwMode="auto">
          <a:xfrm>
            <a:off x="257797" y="5524975"/>
            <a:ext cx="3295934" cy="160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03" tIns="39101" rIns="78203" bIns="39101"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消防庁災害情報の合計（令和</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3</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3</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9</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(※2)</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消防庁災害情報の合計（平成</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18</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5</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19</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日時点） </a:t>
            </a: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(※3)</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消防庁災害情報の合計（令和７年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10</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5日時点）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(※4)</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内閣府防災被害報告の合計（平成</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31</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4</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12</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(※5)</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主要被災３県の公表値の合計（平成</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31</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年１月９日時点）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(※6)</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内閣府防災被害報告の合計（令和２年４月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10</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(※7)</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内閣府防災被害報告の合計（平成</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21</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10</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27</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(※8)</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消防庁災害情報の合計（令和３年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11</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26</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日時点）</a:t>
            </a: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endParaRPr kumimoji="1" lang="ja-JP" altLang="en-US"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endParaRPr kumimoji="1" lang="ja-JP" altLang="en-US" sz="848" b="0" i="0" u="none" strike="noStrike" kern="1200" cap="none" spc="-86" normalizeH="0" baseline="0" noProof="0">
              <a:ln>
                <a:noFill/>
              </a:ln>
              <a:solidFill>
                <a:prstClr val="black"/>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A606043E-8762-65B1-677E-EACE854708CE}"/>
              </a:ext>
            </a:extLst>
          </p:cNvPr>
          <p:cNvSpPr txBox="1">
            <a:spLocks noChangeArrowheads="1"/>
          </p:cNvSpPr>
          <p:nvPr/>
        </p:nvSpPr>
        <p:spPr bwMode="auto">
          <a:xfrm>
            <a:off x="2966002" y="5524975"/>
            <a:ext cx="3694034" cy="16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(※9)</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消防庁災害情報の合計（令和６年３月８日時点）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(※10)</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消防庁災害情報の合計（令和元年８月</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20</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日時点）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(※11)</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主要被災３県（石川県・富山県・新潟県）の推計値合計</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             </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石川県：</a:t>
            </a: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公費解体加速化プラン（令和</a:t>
            </a:r>
            <a:r>
              <a:rPr kumimoji="1" lang="en-US" altLang="ja-JP"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日改定）</a:t>
            </a:r>
            <a:endParaRPr kumimoji="1" lang="en-US" altLang="ja-JP"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富山県：</a:t>
            </a:r>
            <a:r>
              <a:rPr kumimoji="1" lang="ja-JP" altLang="en-US" sz="848" b="0" i="0" u="none" strike="noStrike" kern="1200" cap="none" spc="0" normalizeH="0" baseline="0" noProof="0">
                <a:ln>
                  <a:noFill/>
                </a:ln>
                <a:solidFill>
                  <a:prstClr val="black"/>
                </a:solidFill>
                <a:effectLst/>
                <a:uLnTx/>
                <a:uFillTx/>
                <a:latin typeface="Meiryo UI"/>
                <a:ea typeface="Meiryo UI"/>
                <a:cs typeface="+mn-cs"/>
              </a:rPr>
              <a:t>富山県からの情報提供に基づく（令和</a:t>
            </a:r>
            <a:r>
              <a:rPr kumimoji="1" lang="en-US" altLang="ja-JP" sz="848" b="0" i="0" u="none" strike="noStrike" kern="1200" cap="none" spc="0" normalizeH="0" baseline="0" noProof="0">
                <a:ln>
                  <a:noFill/>
                </a:ln>
                <a:solidFill>
                  <a:prstClr val="black"/>
                </a:solidFill>
                <a:effectLst/>
                <a:uLnTx/>
                <a:uFillTx/>
                <a:latin typeface="Meiryo UI"/>
                <a:ea typeface="Meiryo UI"/>
                <a:cs typeface="+mn-cs"/>
              </a:rPr>
              <a:t>7</a:t>
            </a:r>
            <a:r>
              <a:rPr kumimoji="1" lang="ja-JP" altLang="en-US" sz="848" b="0" i="0" u="none" strike="noStrike" kern="1200" cap="none" spc="0" normalizeH="0" baseline="0" noProof="0">
                <a:ln>
                  <a:noFill/>
                </a:ln>
                <a:solidFill>
                  <a:prstClr val="black"/>
                </a:solidFill>
                <a:effectLst/>
                <a:uLnTx/>
                <a:uFillTx/>
                <a:latin typeface="Meiryo UI"/>
                <a:ea typeface="Meiryo UI"/>
                <a:cs typeface="+mn-cs"/>
              </a:rPr>
              <a:t>年</a:t>
            </a:r>
            <a:r>
              <a:rPr kumimoji="1" lang="en-US" altLang="ja-JP" sz="848" b="0" i="0" u="none" strike="noStrike" kern="1200" cap="none" spc="0" normalizeH="0" baseline="0" noProof="0">
                <a:ln>
                  <a:noFill/>
                </a:ln>
                <a:solidFill>
                  <a:prstClr val="black"/>
                </a:solidFill>
                <a:effectLst/>
                <a:uLnTx/>
                <a:uFillTx/>
                <a:latin typeface="Meiryo UI"/>
                <a:ea typeface="Meiryo UI"/>
                <a:cs typeface="+mn-cs"/>
              </a:rPr>
              <a:t>10</a:t>
            </a:r>
            <a:r>
              <a:rPr kumimoji="1" lang="ja-JP" altLang="en-US" sz="848" b="0" i="0" u="none" strike="noStrike" kern="1200" cap="none" spc="0" normalizeH="0" baseline="0" noProof="0">
                <a:ln>
                  <a:noFill/>
                </a:ln>
                <a:solidFill>
                  <a:prstClr val="black"/>
                </a:solidFill>
                <a:effectLst/>
                <a:uLnTx/>
                <a:uFillTx/>
                <a:latin typeface="Meiryo UI"/>
                <a:ea typeface="Meiryo UI"/>
                <a:cs typeface="+mn-cs"/>
              </a:rPr>
              <a:t>月末時点）</a:t>
            </a:r>
            <a:endParaRPr kumimoji="1" lang="en-US" altLang="zh-TW"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48" b="0" i="0" u="none" strike="noStrike" kern="1200" cap="none" spc="0" normalizeH="0" baseline="0" noProof="0">
                <a:ln>
                  <a:noFill/>
                </a:ln>
                <a:solidFill>
                  <a:prstClr val="black"/>
                </a:solidFill>
                <a:effectLst/>
                <a:uLnTx/>
                <a:uFillTx/>
                <a:latin typeface="Meiryo UI"/>
                <a:ea typeface="Meiryo UI"/>
                <a:cs typeface="+mn-cs"/>
              </a:rPr>
              <a:t>新潟県</a:t>
            </a:r>
            <a:r>
              <a:rPr kumimoji="1" lang="en-US" altLang="ja-JP" sz="848" b="0" i="0" u="none" strike="noStrike" kern="1200" cap="none" spc="0" normalizeH="0" baseline="0" noProof="0">
                <a:ln>
                  <a:noFill/>
                </a:ln>
                <a:solidFill>
                  <a:prstClr val="black"/>
                </a:solidFill>
                <a:effectLst/>
                <a:uLnTx/>
                <a:uFillTx/>
                <a:latin typeface="Meiryo UI"/>
                <a:ea typeface="Meiryo UI"/>
                <a:cs typeface="+mn-cs"/>
              </a:rPr>
              <a:t>: </a:t>
            </a:r>
            <a:r>
              <a:rPr kumimoji="1" lang="ja-JP" altLang="en-US" sz="848" b="0" i="0" u="none" strike="noStrike" kern="1200" cap="none" spc="0" normalizeH="0" baseline="0" noProof="0">
                <a:ln>
                  <a:noFill/>
                </a:ln>
                <a:solidFill>
                  <a:prstClr val="black"/>
                </a:solidFill>
                <a:effectLst/>
                <a:uLnTx/>
                <a:uFillTx/>
                <a:latin typeface="Meiryo UI"/>
                <a:ea typeface="Meiryo UI"/>
                <a:cs typeface="+mn-cs"/>
              </a:rPr>
              <a:t>新潟県からの情報提供に基づく（</a:t>
            </a: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84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月末時点</a:t>
            </a:r>
            <a:r>
              <a:rPr kumimoji="1" lang="ja-JP" altLang="en-US" sz="848" b="0" i="0" u="none" strike="noStrike" kern="1200" cap="none" spc="0" normalizeH="0" baseline="0" noProof="0">
                <a:ln>
                  <a:noFill/>
                </a:ln>
                <a:solidFill>
                  <a:prstClr val="black"/>
                </a:solidFill>
                <a:effectLst/>
                <a:uLnTx/>
                <a:uFillTx/>
                <a:latin typeface="Meiryo UI"/>
                <a:ea typeface="Meiryo UI"/>
                <a:cs typeface="+mn-cs"/>
              </a:rPr>
              <a:t>）</a:t>
            </a:r>
            <a:endParaRPr kumimoji="1" lang="en-US" altLang="ja-JP" sz="848"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(※12)</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主要被災３県の合計（令和</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3</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年</a:t>
            </a: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3</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月時点）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r>
              <a:rPr kumimoji="1" lang="en-US" altLang="ja-JP" sz="848" b="0" i="0" u="none" strike="noStrike" kern="1200" cap="none" spc="-86" normalizeH="0" baseline="0" noProof="0">
                <a:ln>
                  <a:noFill/>
                </a:ln>
                <a:solidFill>
                  <a:prstClr val="black"/>
                </a:solidFill>
                <a:effectLst/>
                <a:uLnTx/>
                <a:uFillTx/>
                <a:latin typeface="Meiryo UI"/>
                <a:ea typeface="Meiryo UI"/>
                <a:cs typeface="+mn-cs"/>
              </a:rPr>
              <a:t>(※13)</a:t>
            </a:r>
            <a:r>
              <a:rPr kumimoji="1" lang="ja-JP" altLang="en-US" sz="848" b="0" i="0" u="none" strike="noStrike" kern="1200" cap="none" spc="-86" normalizeH="0" baseline="0" noProof="0">
                <a:ln>
                  <a:noFill/>
                </a:ln>
                <a:solidFill>
                  <a:prstClr val="black"/>
                </a:solidFill>
                <a:effectLst/>
                <a:uLnTx/>
                <a:uFillTx/>
                <a:latin typeface="Meiryo UI"/>
                <a:ea typeface="Meiryo UI"/>
                <a:cs typeface="+mn-cs"/>
              </a:rPr>
              <a:t>　被災自治体からの報告の合計（令和４年３月末時点）</a:t>
            </a: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636866" rtl="0" eaLnBrk="1" fontAlgn="auto" latinLnBrk="0" hangingPunct="1">
              <a:lnSpc>
                <a:spcPts val="1218"/>
              </a:lnSpc>
              <a:spcBef>
                <a:spcPct val="0"/>
              </a:spcBef>
              <a:spcAft>
                <a:spcPts val="0"/>
              </a:spcAft>
              <a:buClrTx/>
              <a:buSzTx/>
              <a:buFont typeface="Arial" panose="020B0604020202020204" pitchFamily="34" charset="0"/>
              <a:buNone/>
              <a:tabLst/>
              <a:defRPr/>
            </a:pPr>
            <a:endParaRPr kumimoji="1" lang="en-US" altLang="ja-JP" sz="848" b="0" i="0" u="none" strike="noStrike" kern="1200" cap="none" spc="-86" normalizeH="0" baseline="0" noProof="0">
              <a:ln>
                <a:noFill/>
              </a:ln>
              <a:solidFill>
                <a:prstClr val="black"/>
              </a:solidFill>
              <a:effectLst/>
              <a:uLnTx/>
              <a:uFillTx/>
              <a:latin typeface="Meiryo UI"/>
              <a:ea typeface="Meiryo UI"/>
              <a:cs typeface="+mn-cs"/>
            </a:endParaRPr>
          </a:p>
        </p:txBody>
      </p:sp>
      <p:grpSp>
        <p:nvGrpSpPr>
          <p:cNvPr id="9" name="Group 4">
            <a:extLst>
              <a:ext uri="{FF2B5EF4-FFF2-40B4-BE49-F238E27FC236}">
                <a16:creationId xmlns:a16="http://schemas.microsoft.com/office/drawing/2014/main" id="{0043A914-6461-8512-4957-00690E256E5D}"/>
              </a:ext>
            </a:extLst>
          </p:cNvPr>
          <p:cNvGrpSpPr>
            <a:grpSpLocks noChangeAspect="1"/>
          </p:cNvGrpSpPr>
          <p:nvPr/>
        </p:nvGrpSpPr>
        <p:grpSpPr bwMode="auto">
          <a:xfrm>
            <a:off x="248252" y="934948"/>
            <a:ext cx="8706603" cy="4726113"/>
            <a:chOff x="280" y="615"/>
            <a:chExt cx="5680" cy="2943"/>
          </a:xfrm>
        </p:grpSpPr>
        <p:sp>
          <p:nvSpPr>
            <p:cNvPr id="10" name="AutoShape 3">
              <a:extLst>
                <a:ext uri="{FF2B5EF4-FFF2-40B4-BE49-F238E27FC236}">
                  <a16:creationId xmlns:a16="http://schemas.microsoft.com/office/drawing/2014/main" id="{80CED4C8-824F-4BF5-73FD-E2C98E4C11BC}"/>
                </a:ext>
              </a:extLst>
            </p:cNvPr>
            <p:cNvSpPr>
              <a:spLocks noChangeAspect="1" noChangeArrowheads="1" noTextEdit="1"/>
            </p:cNvSpPr>
            <p:nvPr/>
          </p:nvSpPr>
          <p:spPr bwMode="auto">
            <a:xfrm>
              <a:off x="283" y="618"/>
              <a:ext cx="5674" cy="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nvGrpSpPr>
            <p:cNvPr id="11" name="Group 205">
              <a:extLst>
                <a:ext uri="{FF2B5EF4-FFF2-40B4-BE49-F238E27FC236}">
                  <a16:creationId xmlns:a16="http://schemas.microsoft.com/office/drawing/2014/main" id="{5D134FD1-4F76-B649-92BF-0507BD0E83BB}"/>
                </a:ext>
              </a:extLst>
            </p:cNvPr>
            <p:cNvGrpSpPr>
              <a:grpSpLocks/>
            </p:cNvGrpSpPr>
            <p:nvPr/>
          </p:nvGrpSpPr>
          <p:grpSpPr bwMode="auto">
            <a:xfrm>
              <a:off x="283" y="618"/>
              <a:ext cx="5674" cy="2940"/>
              <a:chOff x="283" y="618"/>
              <a:chExt cx="5674" cy="2940"/>
            </a:xfrm>
          </p:grpSpPr>
          <p:sp>
            <p:nvSpPr>
              <p:cNvPr id="205" name="Rectangle 5">
                <a:extLst>
                  <a:ext uri="{FF2B5EF4-FFF2-40B4-BE49-F238E27FC236}">
                    <a16:creationId xmlns:a16="http://schemas.microsoft.com/office/drawing/2014/main" id="{1DDC6F4C-53F6-A800-784A-202402C8FCCE}"/>
                  </a:ext>
                </a:extLst>
              </p:cNvPr>
              <p:cNvSpPr>
                <a:spLocks noChangeArrowheads="1"/>
              </p:cNvSpPr>
              <p:nvPr/>
            </p:nvSpPr>
            <p:spPr bwMode="auto">
              <a:xfrm>
                <a:off x="283" y="618"/>
                <a:ext cx="5674" cy="417"/>
              </a:xfrm>
              <a:prstGeom prst="rect">
                <a:avLst/>
              </a:prstGeom>
              <a:solidFill>
                <a:srgbClr val="009C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6" name="Rectangle 6">
                <a:extLst>
                  <a:ext uri="{FF2B5EF4-FFF2-40B4-BE49-F238E27FC236}">
                    <a16:creationId xmlns:a16="http://schemas.microsoft.com/office/drawing/2014/main" id="{4B8A73C8-F224-4D6B-EF49-24E462AC9436}"/>
                  </a:ext>
                </a:extLst>
              </p:cNvPr>
              <p:cNvSpPr>
                <a:spLocks noChangeArrowheads="1"/>
              </p:cNvSpPr>
              <p:nvPr/>
            </p:nvSpPr>
            <p:spPr bwMode="auto">
              <a:xfrm>
                <a:off x="283" y="1032"/>
                <a:ext cx="988" cy="411"/>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7" name="Rectangle 7">
                <a:extLst>
                  <a:ext uri="{FF2B5EF4-FFF2-40B4-BE49-F238E27FC236}">
                    <a16:creationId xmlns:a16="http://schemas.microsoft.com/office/drawing/2014/main" id="{F0FF02A1-2D8C-F9E4-65D5-3CD1DD6BCF88}"/>
                  </a:ext>
                </a:extLst>
              </p:cNvPr>
              <p:cNvSpPr>
                <a:spLocks noChangeArrowheads="1"/>
              </p:cNvSpPr>
              <p:nvPr/>
            </p:nvSpPr>
            <p:spPr bwMode="auto">
              <a:xfrm>
                <a:off x="1268" y="1032"/>
                <a:ext cx="4689" cy="411"/>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8" name="Rectangle 8">
                <a:extLst>
                  <a:ext uri="{FF2B5EF4-FFF2-40B4-BE49-F238E27FC236}">
                    <a16:creationId xmlns:a16="http://schemas.microsoft.com/office/drawing/2014/main" id="{1A0B8923-6685-65E0-9092-34CFBB05B730}"/>
                  </a:ext>
                </a:extLst>
              </p:cNvPr>
              <p:cNvSpPr>
                <a:spLocks noChangeArrowheads="1"/>
              </p:cNvSpPr>
              <p:nvPr/>
            </p:nvSpPr>
            <p:spPr bwMode="auto">
              <a:xfrm>
                <a:off x="283" y="1440"/>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9" name="Rectangle 9">
                <a:extLst>
                  <a:ext uri="{FF2B5EF4-FFF2-40B4-BE49-F238E27FC236}">
                    <a16:creationId xmlns:a16="http://schemas.microsoft.com/office/drawing/2014/main" id="{023EC7C5-6EEE-24A6-BF75-D58C93479FF9}"/>
                  </a:ext>
                </a:extLst>
              </p:cNvPr>
              <p:cNvSpPr>
                <a:spLocks noChangeArrowheads="1"/>
              </p:cNvSpPr>
              <p:nvPr/>
            </p:nvSpPr>
            <p:spPr bwMode="auto">
              <a:xfrm>
                <a:off x="1268" y="1440"/>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0" name="Rectangle 10">
                <a:extLst>
                  <a:ext uri="{FF2B5EF4-FFF2-40B4-BE49-F238E27FC236}">
                    <a16:creationId xmlns:a16="http://schemas.microsoft.com/office/drawing/2014/main" id="{8CCF0029-DB96-8242-202B-05E1BDAF646C}"/>
                  </a:ext>
                </a:extLst>
              </p:cNvPr>
              <p:cNvSpPr>
                <a:spLocks noChangeArrowheads="1"/>
              </p:cNvSpPr>
              <p:nvPr/>
            </p:nvSpPr>
            <p:spPr bwMode="auto">
              <a:xfrm>
                <a:off x="283" y="1713"/>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1" name="Rectangle 11">
                <a:extLst>
                  <a:ext uri="{FF2B5EF4-FFF2-40B4-BE49-F238E27FC236}">
                    <a16:creationId xmlns:a16="http://schemas.microsoft.com/office/drawing/2014/main" id="{509FE2C7-0B9C-5F08-3DD6-A16B5B2A76A8}"/>
                  </a:ext>
                </a:extLst>
              </p:cNvPr>
              <p:cNvSpPr>
                <a:spLocks noChangeArrowheads="1"/>
              </p:cNvSpPr>
              <p:nvPr/>
            </p:nvSpPr>
            <p:spPr bwMode="auto">
              <a:xfrm>
                <a:off x="1268" y="1713"/>
                <a:ext cx="4689" cy="275"/>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2" name="Rectangle 12">
                <a:extLst>
                  <a:ext uri="{FF2B5EF4-FFF2-40B4-BE49-F238E27FC236}">
                    <a16:creationId xmlns:a16="http://schemas.microsoft.com/office/drawing/2014/main" id="{AB52487D-0D6D-0738-A82F-84D3B9F1676B}"/>
                  </a:ext>
                </a:extLst>
              </p:cNvPr>
              <p:cNvSpPr>
                <a:spLocks noChangeArrowheads="1"/>
              </p:cNvSpPr>
              <p:nvPr/>
            </p:nvSpPr>
            <p:spPr bwMode="auto">
              <a:xfrm>
                <a:off x="283" y="1985"/>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3" name="Rectangle 13">
                <a:extLst>
                  <a:ext uri="{FF2B5EF4-FFF2-40B4-BE49-F238E27FC236}">
                    <a16:creationId xmlns:a16="http://schemas.microsoft.com/office/drawing/2014/main" id="{9BCB0B41-0632-7713-3699-EF89F6DC763C}"/>
                  </a:ext>
                </a:extLst>
              </p:cNvPr>
              <p:cNvSpPr>
                <a:spLocks noChangeArrowheads="1"/>
              </p:cNvSpPr>
              <p:nvPr/>
            </p:nvSpPr>
            <p:spPr bwMode="auto">
              <a:xfrm>
                <a:off x="1268" y="1985"/>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4" name="Rectangle 14">
                <a:extLst>
                  <a:ext uri="{FF2B5EF4-FFF2-40B4-BE49-F238E27FC236}">
                    <a16:creationId xmlns:a16="http://schemas.microsoft.com/office/drawing/2014/main" id="{2CE93D44-E0D5-71A3-B3B3-5D49984562DF}"/>
                  </a:ext>
                </a:extLst>
              </p:cNvPr>
              <p:cNvSpPr>
                <a:spLocks noChangeArrowheads="1"/>
              </p:cNvSpPr>
              <p:nvPr/>
            </p:nvSpPr>
            <p:spPr bwMode="auto">
              <a:xfrm>
                <a:off x="283" y="2257"/>
                <a:ext cx="988" cy="411"/>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5" name="Rectangle 15">
                <a:extLst>
                  <a:ext uri="{FF2B5EF4-FFF2-40B4-BE49-F238E27FC236}">
                    <a16:creationId xmlns:a16="http://schemas.microsoft.com/office/drawing/2014/main" id="{DCBC542E-DE37-FD2A-E1BC-718526DB94A6}"/>
                  </a:ext>
                </a:extLst>
              </p:cNvPr>
              <p:cNvSpPr>
                <a:spLocks noChangeArrowheads="1"/>
              </p:cNvSpPr>
              <p:nvPr/>
            </p:nvSpPr>
            <p:spPr bwMode="auto">
              <a:xfrm>
                <a:off x="1268" y="2257"/>
                <a:ext cx="4689" cy="411"/>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6" name="Rectangle 16">
                <a:extLst>
                  <a:ext uri="{FF2B5EF4-FFF2-40B4-BE49-F238E27FC236}">
                    <a16:creationId xmlns:a16="http://schemas.microsoft.com/office/drawing/2014/main" id="{EE3A65FE-3C1A-B518-1BBE-C28868CFE2F8}"/>
                  </a:ext>
                </a:extLst>
              </p:cNvPr>
              <p:cNvSpPr>
                <a:spLocks noChangeArrowheads="1"/>
              </p:cNvSpPr>
              <p:nvPr/>
            </p:nvSpPr>
            <p:spPr bwMode="auto">
              <a:xfrm>
                <a:off x="283" y="2665"/>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7" name="Rectangle 17">
                <a:extLst>
                  <a:ext uri="{FF2B5EF4-FFF2-40B4-BE49-F238E27FC236}">
                    <a16:creationId xmlns:a16="http://schemas.microsoft.com/office/drawing/2014/main" id="{FDA6AA60-BBCE-A0FF-97B9-B1969A77C1CE}"/>
                  </a:ext>
                </a:extLst>
              </p:cNvPr>
              <p:cNvSpPr>
                <a:spLocks noChangeArrowheads="1"/>
              </p:cNvSpPr>
              <p:nvPr/>
            </p:nvSpPr>
            <p:spPr bwMode="auto">
              <a:xfrm>
                <a:off x="1268" y="2665"/>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8" name="Rectangle 18">
                <a:extLst>
                  <a:ext uri="{FF2B5EF4-FFF2-40B4-BE49-F238E27FC236}">
                    <a16:creationId xmlns:a16="http://schemas.microsoft.com/office/drawing/2014/main" id="{3803E53D-47DE-184C-E1C2-91AFEBBCE521}"/>
                  </a:ext>
                </a:extLst>
              </p:cNvPr>
              <p:cNvSpPr>
                <a:spLocks noChangeArrowheads="1"/>
              </p:cNvSpPr>
              <p:nvPr/>
            </p:nvSpPr>
            <p:spPr bwMode="auto">
              <a:xfrm>
                <a:off x="283" y="2938"/>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9" name="Rectangle 19">
                <a:extLst>
                  <a:ext uri="{FF2B5EF4-FFF2-40B4-BE49-F238E27FC236}">
                    <a16:creationId xmlns:a16="http://schemas.microsoft.com/office/drawing/2014/main" id="{FE8F5D44-7291-1325-93A1-6AA190AFE1C0}"/>
                  </a:ext>
                </a:extLst>
              </p:cNvPr>
              <p:cNvSpPr>
                <a:spLocks noChangeArrowheads="1"/>
              </p:cNvSpPr>
              <p:nvPr/>
            </p:nvSpPr>
            <p:spPr bwMode="auto">
              <a:xfrm>
                <a:off x="1268" y="2938"/>
                <a:ext cx="4689" cy="275"/>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0" name="Rectangle 20">
                <a:extLst>
                  <a:ext uri="{FF2B5EF4-FFF2-40B4-BE49-F238E27FC236}">
                    <a16:creationId xmlns:a16="http://schemas.microsoft.com/office/drawing/2014/main" id="{34A596C3-E694-78A4-9406-4C214E79167D}"/>
                  </a:ext>
                </a:extLst>
              </p:cNvPr>
              <p:cNvSpPr>
                <a:spLocks noChangeArrowheads="1"/>
              </p:cNvSpPr>
              <p:nvPr/>
            </p:nvSpPr>
            <p:spPr bwMode="auto">
              <a:xfrm>
                <a:off x="283" y="3210"/>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1" name="Rectangle 21">
                <a:extLst>
                  <a:ext uri="{FF2B5EF4-FFF2-40B4-BE49-F238E27FC236}">
                    <a16:creationId xmlns:a16="http://schemas.microsoft.com/office/drawing/2014/main" id="{B8DB2484-500E-02D1-C7EE-B4170435FE0B}"/>
                  </a:ext>
                </a:extLst>
              </p:cNvPr>
              <p:cNvSpPr>
                <a:spLocks noChangeArrowheads="1"/>
              </p:cNvSpPr>
              <p:nvPr/>
            </p:nvSpPr>
            <p:spPr bwMode="auto">
              <a:xfrm>
                <a:off x="1268" y="3210"/>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2" name="Rectangle 22">
                <a:extLst>
                  <a:ext uri="{FF2B5EF4-FFF2-40B4-BE49-F238E27FC236}">
                    <a16:creationId xmlns:a16="http://schemas.microsoft.com/office/drawing/2014/main" id="{2B691100-5556-A8CB-79CA-CAC373DF8E29}"/>
                  </a:ext>
                </a:extLst>
              </p:cNvPr>
              <p:cNvSpPr>
                <a:spLocks noChangeArrowheads="1"/>
              </p:cNvSpPr>
              <p:nvPr/>
            </p:nvSpPr>
            <p:spPr bwMode="auto">
              <a:xfrm>
                <a:off x="1901" y="926"/>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全壊</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3" name="Rectangle 23">
                <a:extLst>
                  <a:ext uri="{FF2B5EF4-FFF2-40B4-BE49-F238E27FC236}">
                    <a16:creationId xmlns:a16="http://schemas.microsoft.com/office/drawing/2014/main" id="{070BD8A9-12E6-19A1-5B26-7212F23E37FB}"/>
                  </a:ext>
                </a:extLst>
              </p:cNvPr>
              <p:cNvSpPr>
                <a:spLocks noChangeArrowheads="1"/>
              </p:cNvSpPr>
              <p:nvPr/>
            </p:nvSpPr>
            <p:spPr bwMode="auto">
              <a:xfrm>
                <a:off x="2245" y="926"/>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半壊</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4" name="Rectangle 24">
                <a:extLst>
                  <a:ext uri="{FF2B5EF4-FFF2-40B4-BE49-F238E27FC236}">
                    <a16:creationId xmlns:a16="http://schemas.microsoft.com/office/drawing/2014/main" id="{07FB6AE5-1F43-AA68-2FD3-FA5CEEE4262C}"/>
                  </a:ext>
                </a:extLst>
              </p:cNvPr>
              <p:cNvSpPr>
                <a:spLocks noChangeArrowheads="1"/>
              </p:cNvSpPr>
              <p:nvPr/>
            </p:nvSpPr>
            <p:spPr bwMode="auto">
              <a:xfrm>
                <a:off x="2522" y="926"/>
                <a:ext cx="24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一部破損</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5" name="Rectangle 25">
                <a:extLst>
                  <a:ext uri="{FF2B5EF4-FFF2-40B4-BE49-F238E27FC236}">
                    <a16:creationId xmlns:a16="http://schemas.microsoft.com/office/drawing/2014/main" id="{F6E77890-4D59-E2FE-137F-629CA1AFD3CE}"/>
                  </a:ext>
                </a:extLst>
              </p:cNvPr>
              <p:cNvSpPr>
                <a:spLocks noChangeArrowheads="1"/>
              </p:cNvSpPr>
              <p:nvPr/>
            </p:nvSpPr>
            <p:spPr bwMode="auto">
              <a:xfrm>
                <a:off x="2849" y="932"/>
                <a:ext cx="24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床上浸水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6" name="Rectangle 26">
                <a:extLst>
                  <a:ext uri="{FF2B5EF4-FFF2-40B4-BE49-F238E27FC236}">
                    <a16:creationId xmlns:a16="http://schemas.microsoft.com/office/drawing/2014/main" id="{ED123E6D-0424-B6F2-7A56-016B35A7C531}"/>
                  </a:ext>
                </a:extLst>
              </p:cNvPr>
              <p:cNvSpPr>
                <a:spLocks noChangeArrowheads="1"/>
              </p:cNvSpPr>
              <p:nvPr/>
            </p:nvSpPr>
            <p:spPr bwMode="auto">
              <a:xfrm>
                <a:off x="3134" y="932"/>
                <a:ext cx="24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床下浸水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7" name="Rectangle 27">
                <a:extLst>
                  <a:ext uri="{FF2B5EF4-FFF2-40B4-BE49-F238E27FC236}">
                    <a16:creationId xmlns:a16="http://schemas.microsoft.com/office/drawing/2014/main" id="{ECDA3B33-E196-249D-1899-658AC5B191FA}"/>
                  </a:ext>
                </a:extLst>
              </p:cNvPr>
              <p:cNvSpPr>
                <a:spLocks noChangeArrowheads="1"/>
              </p:cNvSpPr>
              <p:nvPr/>
            </p:nvSpPr>
            <p:spPr bwMode="auto">
              <a:xfrm>
                <a:off x="3476" y="926"/>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焼損</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8" name="Rectangle 28">
                <a:extLst>
                  <a:ext uri="{FF2B5EF4-FFF2-40B4-BE49-F238E27FC236}">
                    <a16:creationId xmlns:a16="http://schemas.microsoft.com/office/drawing/2014/main" id="{D65CEBA2-87BF-A594-D0A1-B99B6FE8902C}"/>
                  </a:ext>
                </a:extLst>
              </p:cNvPr>
              <p:cNvSpPr>
                <a:spLocks noChangeArrowheads="1"/>
              </p:cNvSpPr>
              <p:nvPr/>
            </p:nvSpPr>
            <p:spPr bwMode="auto">
              <a:xfrm>
                <a:off x="3817" y="926"/>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小計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9" name="Rectangle 29">
                <a:extLst>
                  <a:ext uri="{FF2B5EF4-FFF2-40B4-BE49-F238E27FC236}">
                    <a16:creationId xmlns:a16="http://schemas.microsoft.com/office/drawing/2014/main" id="{C6039E47-4CB6-3C11-EE64-B86061A49EEB}"/>
                  </a:ext>
                </a:extLst>
              </p:cNvPr>
              <p:cNvSpPr>
                <a:spLocks noChangeArrowheads="1"/>
              </p:cNvSpPr>
              <p:nvPr/>
            </p:nvSpPr>
            <p:spPr bwMode="auto">
              <a:xfrm>
                <a:off x="4105" y="932"/>
                <a:ext cx="24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公共建物</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0" name="Rectangle 30">
                <a:extLst>
                  <a:ext uri="{FF2B5EF4-FFF2-40B4-BE49-F238E27FC236}">
                    <a16:creationId xmlns:a16="http://schemas.microsoft.com/office/drawing/2014/main" id="{211D1BC5-4477-AB1B-685D-82E5258AC420}"/>
                  </a:ext>
                </a:extLst>
              </p:cNvPr>
              <p:cNvSpPr>
                <a:spLocks noChangeArrowheads="1"/>
              </p:cNvSpPr>
              <p:nvPr/>
            </p:nvSpPr>
            <p:spPr bwMode="auto">
              <a:xfrm>
                <a:off x="4416" y="926"/>
                <a:ext cx="1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その他</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1" name="Rectangle 31">
                <a:extLst>
                  <a:ext uri="{FF2B5EF4-FFF2-40B4-BE49-F238E27FC236}">
                    <a16:creationId xmlns:a16="http://schemas.microsoft.com/office/drawing/2014/main" id="{C9698908-6C31-4FEB-95D4-46D61113C258}"/>
                  </a:ext>
                </a:extLst>
              </p:cNvPr>
              <p:cNvSpPr>
                <a:spLocks noChangeArrowheads="1"/>
              </p:cNvSpPr>
              <p:nvPr/>
            </p:nvSpPr>
            <p:spPr bwMode="auto">
              <a:xfrm>
                <a:off x="5254" y="1053"/>
                <a:ext cx="27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3,100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2" name="Rectangle 32">
                <a:extLst>
                  <a:ext uri="{FF2B5EF4-FFF2-40B4-BE49-F238E27FC236}">
                    <a16:creationId xmlns:a16="http://schemas.microsoft.com/office/drawing/2014/main" id="{7788203E-331B-92C6-BC2A-29CBE866A574}"/>
                  </a:ext>
                </a:extLst>
              </p:cNvPr>
              <p:cNvSpPr>
                <a:spLocks noChangeArrowheads="1"/>
              </p:cNvSpPr>
              <p:nvPr/>
            </p:nvSpPr>
            <p:spPr bwMode="auto">
              <a:xfrm>
                <a:off x="5243" y="1199"/>
                <a:ext cx="27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（津波堆積物</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3" name="Rectangle 33">
                <a:extLst>
                  <a:ext uri="{FF2B5EF4-FFF2-40B4-BE49-F238E27FC236}">
                    <a16:creationId xmlns:a16="http://schemas.microsoft.com/office/drawing/2014/main" id="{3382B03F-350B-BD52-E7F3-FDBC76CEA463}"/>
                  </a:ext>
                </a:extLst>
              </p:cNvPr>
              <p:cNvSpPr>
                <a:spLocks noChangeArrowheads="1"/>
              </p:cNvSpPr>
              <p:nvPr/>
            </p:nvSpPr>
            <p:spPr bwMode="auto">
              <a:xfrm>
                <a:off x="5153" y="1335"/>
                <a:ext cx="35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1,100を含む）</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4" name="Rectangle 34">
                <a:extLst>
                  <a:ext uri="{FF2B5EF4-FFF2-40B4-BE49-F238E27FC236}">
                    <a16:creationId xmlns:a16="http://schemas.microsoft.com/office/drawing/2014/main" id="{920EF9A6-B2E2-DE28-98A4-9B333326B4C1}"/>
                  </a:ext>
                </a:extLst>
              </p:cNvPr>
              <p:cNvSpPr>
                <a:spLocks noChangeArrowheads="1"/>
              </p:cNvSpPr>
              <p:nvPr/>
            </p:nvSpPr>
            <p:spPr bwMode="auto">
              <a:xfrm>
                <a:off x="1559" y="1451"/>
                <a:ext cx="16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H7年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5" name="Rectangle 35">
                <a:extLst>
                  <a:ext uri="{FF2B5EF4-FFF2-40B4-BE49-F238E27FC236}">
                    <a16:creationId xmlns:a16="http://schemas.microsoft.com/office/drawing/2014/main" id="{5D3C3488-A71B-27AF-818E-FF25FAD1544C}"/>
                  </a:ext>
                </a:extLst>
              </p:cNvPr>
              <p:cNvSpPr>
                <a:spLocks noChangeArrowheads="1"/>
              </p:cNvSpPr>
              <p:nvPr/>
            </p:nvSpPr>
            <p:spPr bwMode="auto">
              <a:xfrm>
                <a:off x="1584" y="1588"/>
                <a:ext cx="11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6" name="Rectangle 36">
                <a:extLst>
                  <a:ext uri="{FF2B5EF4-FFF2-40B4-BE49-F238E27FC236}">
                    <a16:creationId xmlns:a16="http://schemas.microsoft.com/office/drawing/2014/main" id="{57AEE032-D142-D147-CEA5-B5CB96BB3128}"/>
                  </a:ext>
                </a:extLst>
              </p:cNvPr>
              <p:cNvSpPr>
                <a:spLocks noChangeArrowheads="1"/>
              </p:cNvSpPr>
              <p:nvPr/>
            </p:nvSpPr>
            <p:spPr bwMode="auto">
              <a:xfrm>
                <a:off x="1319" y="1735"/>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7" name="Rectangle 37">
                <a:extLst>
                  <a:ext uri="{FF2B5EF4-FFF2-40B4-BE49-F238E27FC236}">
                    <a16:creationId xmlns:a16="http://schemas.microsoft.com/office/drawing/2014/main" id="{769C6F90-27C4-509A-A7B4-BCB318C623EC}"/>
                  </a:ext>
                </a:extLst>
              </p:cNvPr>
              <p:cNvSpPr>
                <a:spLocks noChangeArrowheads="1"/>
              </p:cNvSpPr>
              <p:nvPr/>
            </p:nvSpPr>
            <p:spPr bwMode="auto">
              <a:xfrm>
                <a:off x="1548" y="1724"/>
                <a:ext cx="177"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Ｒ6年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8" name="Rectangle 38">
                <a:extLst>
                  <a:ext uri="{FF2B5EF4-FFF2-40B4-BE49-F238E27FC236}">
                    <a16:creationId xmlns:a16="http://schemas.microsoft.com/office/drawing/2014/main" id="{953C79AC-8216-27BF-7B34-228BDD461F0F}"/>
                  </a:ext>
                </a:extLst>
              </p:cNvPr>
              <p:cNvSpPr>
                <a:spLocks noChangeArrowheads="1"/>
              </p:cNvSpPr>
              <p:nvPr/>
            </p:nvSpPr>
            <p:spPr bwMode="auto">
              <a:xfrm>
                <a:off x="1319" y="1871"/>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水害</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9" name="Rectangle 39">
                <a:extLst>
                  <a:ext uri="{FF2B5EF4-FFF2-40B4-BE49-F238E27FC236}">
                    <a16:creationId xmlns:a16="http://schemas.microsoft.com/office/drawing/2014/main" id="{B9D0FA3E-A68F-64E0-9253-E89CD4C871AF}"/>
                  </a:ext>
                </a:extLst>
              </p:cNvPr>
              <p:cNvSpPr>
                <a:spLocks noChangeArrowheads="1"/>
              </p:cNvSpPr>
              <p:nvPr/>
            </p:nvSpPr>
            <p:spPr bwMode="auto">
              <a:xfrm>
                <a:off x="1514" y="1860"/>
                <a:ext cx="24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1月,9月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0" name="Rectangle 40">
                <a:extLst>
                  <a:ext uri="{FF2B5EF4-FFF2-40B4-BE49-F238E27FC236}">
                    <a16:creationId xmlns:a16="http://schemas.microsoft.com/office/drawing/2014/main" id="{1B0A4382-7436-939D-D330-F2FA7E488CC0}"/>
                  </a:ext>
                </a:extLst>
              </p:cNvPr>
              <p:cNvSpPr>
                <a:spLocks noChangeArrowheads="1"/>
              </p:cNvSpPr>
              <p:nvPr/>
            </p:nvSpPr>
            <p:spPr bwMode="auto">
              <a:xfrm>
                <a:off x="300" y="1999"/>
                <a:ext cx="62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平成28年熊本地震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1" name="Rectangle 41">
                <a:extLst>
                  <a:ext uri="{FF2B5EF4-FFF2-40B4-BE49-F238E27FC236}">
                    <a16:creationId xmlns:a16="http://schemas.microsoft.com/office/drawing/2014/main" id="{6683D9A9-5BB2-AADF-EE03-6F7B8D5192FA}"/>
                  </a:ext>
                </a:extLst>
              </p:cNvPr>
              <p:cNvSpPr>
                <a:spLocks noChangeArrowheads="1"/>
              </p:cNvSpPr>
              <p:nvPr/>
            </p:nvSpPr>
            <p:spPr bwMode="auto">
              <a:xfrm>
                <a:off x="961" y="1988"/>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2" name="Rectangle 42">
                <a:extLst>
                  <a:ext uri="{FF2B5EF4-FFF2-40B4-BE49-F238E27FC236}">
                    <a16:creationId xmlns:a16="http://schemas.microsoft.com/office/drawing/2014/main" id="{F63AB0A7-57B0-8C2A-CF9D-7BCA42BD7120}"/>
                  </a:ext>
                </a:extLst>
              </p:cNvPr>
              <p:cNvSpPr>
                <a:spLocks noChangeArrowheads="1"/>
              </p:cNvSpPr>
              <p:nvPr/>
            </p:nvSpPr>
            <p:spPr bwMode="auto">
              <a:xfrm>
                <a:off x="1536" y="1996"/>
                <a:ext cx="20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H28年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3" name="Rectangle 43">
                <a:extLst>
                  <a:ext uri="{FF2B5EF4-FFF2-40B4-BE49-F238E27FC236}">
                    <a16:creationId xmlns:a16="http://schemas.microsoft.com/office/drawing/2014/main" id="{5FEC70DE-E12A-8E3C-C826-AF1FF8D962A4}"/>
                  </a:ext>
                </a:extLst>
              </p:cNvPr>
              <p:cNvSpPr>
                <a:spLocks noChangeArrowheads="1"/>
              </p:cNvSpPr>
              <p:nvPr/>
            </p:nvSpPr>
            <p:spPr bwMode="auto">
              <a:xfrm>
                <a:off x="300" y="2129"/>
                <a:ext cx="37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（熊本県）</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4" name="Rectangle 44">
                <a:extLst>
                  <a:ext uri="{FF2B5EF4-FFF2-40B4-BE49-F238E27FC236}">
                    <a16:creationId xmlns:a16="http://schemas.microsoft.com/office/drawing/2014/main" id="{4CC28091-D51D-F098-50B9-6BC1F96599B1}"/>
                  </a:ext>
                </a:extLst>
              </p:cNvPr>
              <p:cNvSpPr>
                <a:spLocks noChangeArrowheads="1"/>
              </p:cNvSpPr>
              <p:nvPr/>
            </p:nvSpPr>
            <p:spPr bwMode="auto">
              <a:xfrm>
                <a:off x="1584" y="2132"/>
                <a:ext cx="11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5" name="Rectangle 45">
                <a:extLst>
                  <a:ext uri="{FF2B5EF4-FFF2-40B4-BE49-F238E27FC236}">
                    <a16:creationId xmlns:a16="http://schemas.microsoft.com/office/drawing/2014/main" id="{BF286828-C952-64F6-85AE-7FEAAC63BE9D}"/>
                  </a:ext>
                </a:extLst>
              </p:cNvPr>
              <p:cNvSpPr>
                <a:spLocks noChangeArrowheads="1"/>
              </p:cNvSpPr>
              <p:nvPr/>
            </p:nvSpPr>
            <p:spPr bwMode="auto">
              <a:xfrm>
                <a:off x="300" y="2265"/>
                <a:ext cx="62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平成30年７月豪雨</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6" name="Rectangle 46">
                <a:extLst>
                  <a:ext uri="{FF2B5EF4-FFF2-40B4-BE49-F238E27FC236}">
                    <a16:creationId xmlns:a16="http://schemas.microsoft.com/office/drawing/2014/main" id="{159FF7A5-A2ED-1B6C-D079-BE342BE30DAB}"/>
                  </a:ext>
                </a:extLst>
              </p:cNvPr>
              <p:cNvSpPr>
                <a:spLocks noChangeArrowheads="1"/>
              </p:cNvSpPr>
              <p:nvPr/>
            </p:nvSpPr>
            <p:spPr bwMode="auto">
              <a:xfrm>
                <a:off x="300" y="2407"/>
                <a:ext cx="52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（西日本豪雨）</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7" name="Rectangle 47">
                <a:extLst>
                  <a:ext uri="{FF2B5EF4-FFF2-40B4-BE49-F238E27FC236}">
                    <a16:creationId xmlns:a16="http://schemas.microsoft.com/office/drawing/2014/main" id="{3906AABD-DB00-6CC4-A4CD-EDAB66E3BCA6}"/>
                  </a:ext>
                </a:extLst>
              </p:cNvPr>
              <p:cNvSpPr>
                <a:spLocks noChangeArrowheads="1"/>
              </p:cNvSpPr>
              <p:nvPr/>
            </p:nvSpPr>
            <p:spPr bwMode="auto">
              <a:xfrm>
                <a:off x="853" y="2396"/>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8" name="Rectangle 48">
                <a:extLst>
                  <a:ext uri="{FF2B5EF4-FFF2-40B4-BE49-F238E27FC236}">
                    <a16:creationId xmlns:a16="http://schemas.microsoft.com/office/drawing/2014/main" id="{F24FB064-A388-B567-AF35-1ED9CACF15AB}"/>
                  </a:ext>
                </a:extLst>
              </p:cNvPr>
              <p:cNvSpPr>
                <a:spLocks noChangeArrowheads="1"/>
              </p:cNvSpPr>
              <p:nvPr/>
            </p:nvSpPr>
            <p:spPr bwMode="auto">
              <a:xfrm>
                <a:off x="300" y="2538"/>
                <a:ext cx="80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(岡山県,広島県,愛媛県)</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9" name="Rectangle 49">
                <a:extLst>
                  <a:ext uri="{FF2B5EF4-FFF2-40B4-BE49-F238E27FC236}">
                    <a16:creationId xmlns:a16="http://schemas.microsoft.com/office/drawing/2014/main" id="{3711FC12-E894-CDE9-9CEE-E863A7F8F12F}"/>
                  </a:ext>
                </a:extLst>
              </p:cNvPr>
              <p:cNvSpPr>
                <a:spLocks noChangeArrowheads="1"/>
              </p:cNvSpPr>
              <p:nvPr/>
            </p:nvSpPr>
            <p:spPr bwMode="auto">
              <a:xfrm>
                <a:off x="300" y="2674"/>
                <a:ext cx="62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令和元年台風19号</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0" name="Rectangle 50">
                <a:extLst>
                  <a:ext uri="{FF2B5EF4-FFF2-40B4-BE49-F238E27FC236}">
                    <a16:creationId xmlns:a16="http://schemas.microsoft.com/office/drawing/2014/main" id="{564772D9-984C-8DD0-B416-6D93FAEF91CE}"/>
                  </a:ext>
                </a:extLst>
              </p:cNvPr>
              <p:cNvSpPr>
                <a:spLocks noChangeArrowheads="1"/>
              </p:cNvSpPr>
              <p:nvPr/>
            </p:nvSpPr>
            <p:spPr bwMode="auto">
              <a:xfrm>
                <a:off x="1559" y="2677"/>
                <a:ext cx="15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R1年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1" name="Rectangle 51">
                <a:extLst>
                  <a:ext uri="{FF2B5EF4-FFF2-40B4-BE49-F238E27FC236}">
                    <a16:creationId xmlns:a16="http://schemas.microsoft.com/office/drawing/2014/main" id="{DF707A25-2897-F7B9-FEFD-44799023B30F}"/>
                  </a:ext>
                </a:extLst>
              </p:cNvPr>
              <p:cNvSpPr>
                <a:spLocks noChangeArrowheads="1"/>
              </p:cNvSpPr>
              <p:nvPr/>
            </p:nvSpPr>
            <p:spPr bwMode="auto">
              <a:xfrm>
                <a:off x="300" y="2815"/>
                <a:ext cx="47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(東日本台風) </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2" name="Rectangle 52">
                <a:extLst>
                  <a:ext uri="{FF2B5EF4-FFF2-40B4-BE49-F238E27FC236}">
                    <a16:creationId xmlns:a16="http://schemas.microsoft.com/office/drawing/2014/main" id="{F20BA83B-D9C4-3083-C0BE-85579641E504}"/>
                  </a:ext>
                </a:extLst>
              </p:cNvPr>
              <p:cNvSpPr>
                <a:spLocks noChangeArrowheads="1"/>
              </p:cNvSpPr>
              <p:nvPr/>
            </p:nvSpPr>
            <p:spPr bwMode="auto">
              <a:xfrm>
                <a:off x="800" y="2804"/>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3" name="Rectangle 53">
                <a:extLst>
                  <a:ext uri="{FF2B5EF4-FFF2-40B4-BE49-F238E27FC236}">
                    <a16:creationId xmlns:a16="http://schemas.microsoft.com/office/drawing/2014/main" id="{FEF1E282-D47C-B211-A5A4-F405C79E580E}"/>
                  </a:ext>
                </a:extLst>
              </p:cNvPr>
              <p:cNvSpPr>
                <a:spLocks noChangeArrowheads="1"/>
              </p:cNvSpPr>
              <p:nvPr/>
            </p:nvSpPr>
            <p:spPr bwMode="auto">
              <a:xfrm>
                <a:off x="1511" y="2813"/>
                <a:ext cx="247"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9~10月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4" name="Rectangle 54">
                <a:extLst>
                  <a:ext uri="{FF2B5EF4-FFF2-40B4-BE49-F238E27FC236}">
                    <a16:creationId xmlns:a16="http://schemas.microsoft.com/office/drawing/2014/main" id="{8C3955E4-1B30-F8D5-34FB-306BB475FE5C}"/>
                  </a:ext>
                </a:extLst>
              </p:cNvPr>
              <p:cNvSpPr>
                <a:spLocks noChangeArrowheads="1"/>
              </p:cNvSpPr>
              <p:nvPr/>
            </p:nvSpPr>
            <p:spPr bwMode="auto">
              <a:xfrm>
                <a:off x="1536" y="2949"/>
                <a:ext cx="20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H16年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5" name="Rectangle 55">
                <a:extLst>
                  <a:ext uri="{FF2B5EF4-FFF2-40B4-BE49-F238E27FC236}">
                    <a16:creationId xmlns:a16="http://schemas.microsoft.com/office/drawing/2014/main" id="{080AF9B4-7FD6-AC36-CB27-B2F85C2C5C97}"/>
                  </a:ext>
                </a:extLst>
              </p:cNvPr>
              <p:cNvSpPr>
                <a:spLocks noChangeArrowheads="1"/>
              </p:cNvSpPr>
              <p:nvPr/>
            </p:nvSpPr>
            <p:spPr bwMode="auto">
              <a:xfrm>
                <a:off x="1562" y="3085"/>
                <a:ext cx="15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6" name="Rectangle 56">
                <a:extLst>
                  <a:ext uri="{FF2B5EF4-FFF2-40B4-BE49-F238E27FC236}">
                    <a16:creationId xmlns:a16="http://schemas.microsoft.com/office/drawing/2014/main" id="{66D130E3-BCF0-73CE-D93E-87AC2A4F6503}"/>
                  </a:ext>
                </a:extLst>
              </p:cNvPr>
              <p:cNvSpPr>
                <a:spLocks noChangeArrowheads="1"/>
              </p:cNvSpPr>
              <p:nvPr/>
            </p:nvSpPr>
            <p:spPr bwMode="auto">
              <a:xfrm>
                <a:off x="1559" y="3221"/>
                <a:ext cx="15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R2年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7" name="Rectangle 57">
                <a:extLst>
                  <a:ext uri="{FF2B5EF4-FFF2-40B4-BE49-F238E27FC236}">
                    <a16:creationId xmlns:a16="http://schemas.microsoft.com/office/drawing/2014/main" id="{EA929912-7B99-BFC4-B086-00279F39AA2C}"/>
                  </a:ext>
                </a:extLst>
              </p:cNvPr>
              <p:cNvSpPr>
                <a:spLocks noChangeArrowheads="1"/>
              </p:cNvSpPr>
              <p:nvPr/>
            </p:nvSpPr>
            <p:spPr bwMode="auto">
              <a:xfrm>
                <a:off x="1584" y="3357"/>
                <a:ext cx="11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8" name="Rectangle 58">
                <a:extLst>
                  <a:ext uri="{FF2B5EF4-FFF2-40B4-BE49-F238E27FC236}">
                    <a16:creationId xmlns:a16="http://schemas.microsoft.com/office/drawing/2014/main" id="{87F52663-B67D-B434-2571-F37E096F740E}"/>
                  </a:ext>
                </a:extLst>
              </p:cNvPr>
              <p:cNvSpPr>
                <a:spLocks noChangeArrowheads="1"/>
              </p:cNvSpPr>
              <p:nvPr/>
            </p:nvSpPr>
            <p:spPr bwMode="auto">
              <a:xfrm>
                <a:off x="5615" y="3277"/>
                <a:ext cx="29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約2.5年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9" name="Rectangle 59">
                <a:extLst>
                  <a:ext uri="{FF2B5EF4-FFF2-40B4-BE49-F238E27FC236}">
                    <a16:creationId xmlns:a16="http://schemas.microsoft.com/office/drawing/2014/main" id="{A4EC6F03-AD3C-EDF0-02C2-DE38314FEA57}"/>
                  </a:ext>
                </a:extLst>
              </p:cNvPr>
              <p:cNvSpPr>
                <a:spLocks noChangeArrowheads="1"/>
              </p:cNvSpPr>
              <p:nvPr/>
            </p:nvSpPr>
            <p:spPr bwMode="auto">
              <a:xfrm>
                <a:off x="4193" y="782"/>
                <a:ext cx="33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非住家　</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0" name="Rectangle 60">
                <a:extLst>
                  <a:ext uri="{FF2B5EF4-FFF2-40B4-BE49-F238E27FC236}">
                    <a16:creationId xmlns:a16="http://schemas.microsoft.com/office/drawing/2014/main" id="{BE828818-D300-25DD-7851-98FF73062F03}"/>
                  </a:ext>
                </a:extLst>
              </p:cNvPr>
              <p:cNvSpPr>
                <a:spLocks noChangeArrowheads="1"/>
              </p:cNvSpPr>
              <p:nvPr/>
            </p:nvSpPr>
            <p:spPr bwMode="auto">
              <a:xfrm>
                <a:off x="2581" y="782"/>
                <a:ext cx="66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損壊家屋数　[棟]</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1" name="Rectangle 61">
                <a:extLst>
                  <a:ext uri="{FF2B5EF4-FFF2-40B4-BE49-F238E27FC236}">
                    <a16:creationId xmlns:a16="http://schemas.microsoft.com/office/drawing/2014/main" id="{67834961-1633-4B14-2921-7B6A36CBF04A}"/>
                  </a:ext>
                </a:extLst>
              </p:cNvPr>
              <p:cNvSpPr>
                <a:spLocks noChangeArrowheads="1"/>
              </p:cNvSpPr>
              <p:nvPr/>
            </p:nvSpPr>
            <p:spPr bwMode="auto">
              <a:xfrm>
                <a:off x="3256" y="629"/>
                <a:ext cx="33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建物被害</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2" name="Rectangle 62">
                <a:extLst>
                  <a:ext uri="{FF2B5EF4-FFF2-40B4-BE49-F238E27FC236}">
                    <a16:creationId xmlns:a16="http://schemas.microsoft.com/office/drawing/2014/main" id="{EC666256-68AE-24FC-6664-80DDE519A483}"/>
                  </a:ext>
                </a:extLst>
              </p:cNvPr>
              <p:cNvSpPr>
                <a:spLocks noChangeArrowheads="1"/>
              </p:cNvSpPr>
              <p:nvPr/>
            </p:nvSpPr>
            <p:spPr bwMode="auto">
              <a:xfrm>
                <a:off x="5184" y="651"/>
                <a:ext cx="2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災害廃</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3" name="Rectangle 63">
                <a:extLst>
                  <a:ext uri="{FF2B5EF4-FFF2-40B4-BE49-F238E27FC236}">
                    <a16:creationId xmlns:a16="http://schemas.microsoft.com/office/drawing/2014/main" id="{926A4EA7-0CB9-0EAA-59A3-5EFFF9DE2FE8}"/>
                  </a:ext>
                </a:extLst>
              </p:cNvPr>
              <p:cNvSpPr>
                <a:spLocks noChangeArrowheads="1"/>
              </p:cNvSpPr>
              <p:nvPr/>
            </p:nvSpPr>
            <p:spPr bwMode="auto">
              <a:xfrm>
                <a:off x="5184" y="757"/>
                <a:ext cx="2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棄物量</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4" name="Rectangle 64">
                <a:extLst>
                  <a:ext uri="{FF2B5EF4-FFF2-40B4-BE49-F238E27FC236}">
                    <a16:creationId xmlns:a16="http://schemas.microsoft.com/office/drawing/2014/main" id="{19EC51AB-F5DA-F1AD-D2B7-CB6079260062}"/>
                  </a:ext>
                </a:extLst>
              </p:cNvPr>
              <p:cNvSpPr>
                <a:spLocks noChangeArrowheads="1"/>
              </p:cNvSpPr>
              <p:nvPr/>
            </p:nvSpPr>
            <p:spPr bwMode="auto">
              <a:xfrm>
                <a:off x="5121" y="899"/>
                <a:ext cx="35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 [万トン]</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5" name="Rectangle 65">
                <a:extLst>
                  <a:ext uri="{FF2B5EF4-FFF2-40B4-BE49-F238E27FC236}">
                    <a16:creationId xmlns:a16="http://schemas.microsoft.com/office/drawing/2014/main" id="{0F616435-4633-F202-F5D5-5D781FAD5B68}"/>
                  </a:ext>
                </a:extLst>
              </p:cNvPr>
              <p:cNvSpPr>
                <a:spLocks noChangeArrowheads="1"/>
              </p:cNvSpPr>
              <p:nvPr/>
            </p:nvSpPr>
            <p:spPr bwMode="auto">
              <a:xfrm>
                <a:off x="5666" y="685"/>
                <a:ext cx="16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処理</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6" name="Rectangle 66">
                <a:extLst>
                  <a:ext uri="{FF2B5EF4-FFF2-40B4-BE49-F238E27FC236}">
                    <a16:creationId xmlns:a16="http://schemas.microsoft.com/office/drawing/2014/main" id="{7E9102EF-1DA5-E2C3-780F-66911D0FB273}"/>
                  </a:ext>
                </a:extLst>
              </p:cNvPr>
              <p:cNvSpPr>
                <a:spLocks noChangeArrowheads="1"/>
              </p:cNvSpPr>
              <p:nvPr/>
            </p:nvSpPr>
            <p:spPr bwMode="auto">
              <a:xfrm>
                <a:off x="5666" y="826"/>
                <a:ext cx="16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期間</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7" name="Rectangle 67">
                <a:extLst>
                  <a:ext uri="{FF2B5EF4-FFF2-40B4-BE49-F238E27FC236}">
                    <a16:creationId xmlns:a16="http://schemas.microsoft.com/office/drawing/2014/main" id="{36529130-6908-ADAB-B1DA-D5EA71100496}"/>
                  </a:ext>
                </a:extLst>
              </p:cNvPr>
              <p:cNvSpPr>
                <a:spLocks noChangeArrowheads="1"/>
              </p:cNvSpPr>
              <p:nvPr/>
            </p:nvSpPr>
            <p:spPr bwMode="auto">
              <a:xfrm>
                <a:off x="3419" y="3107"/>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8" name="Rectangle 68">
                <a:extLst>
                  <a:ext uri="{FF2B5EF4-FFF2-40B4-BE49-F238E27FC236}">
                    <a16:creationId xmlns:a16="http://schemas.microsoft.com/office/drawing/2014/main" id="{9B6183F9-C75A-8E1D-9713-08006459F64D}"/>
                  </a:ext>
                </a:extLst>
              </p:cNvPr>
              <p:cNvSpPr>
                <a:spLocks noChangeArrowheads="1"/>
              </p:cNvSpPr>
              <p:nvPr/>
            </p:nvSpPr>
            <p:spPr bwMode="auto">
              <a:xfrm>
                <a:off x="5415" y="2996"/>
                <a:ext cx="12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9" name="Rectangle 69">
                <a:extLst>
                  <a:ext uri="{FF2B5EF4-FFF2-40B4-BE49-F238E27FC236}">
                    <a16:creationId xmlns:a16="http://schemas.microsoft.com/office/drawing/2014/main" id="{3C84618E-5AF8-98B6-9D15-06D2F672B0C4}"/>
                  </a:ext>
                </a:extLst>
              </p:cNvPr>
              <p:cNvSpPr>
                <a:spLocks noChangeArrowheads="1"/>
              </p:cNvSpPr>
              <p:nvPr/>
            </p:nvSpPr>
            <p:spPr bwMode="auto">
              <a:xfrm>
                <a:off x="5703" y="3004"/>
                <a:ext cx="21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約3年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0" name="Rectangle 70">
                <a:extLst>
                  <a:ext uri="{FF2B5EF4-FFF2-40B4-BE49-F238E27FC236}">
                    <a16:creationId xmlns:a16="http://schemas.microsoft.com/office/drawing/2014/main" id="{3FB0F5B7-FB76-257D-4C94-101BA1C08730}"/>
                  </a:ext>
                </a:extLst>
              </p:cNvPr>
              <p:cNvSpPr>
                <a:spLocks noChangeArrowheads="1"/>
              </p:cNvSpPr>
              <p:nvPr/>
            </p:nvSpPr>
            <p:spPr bwMode="auto">
              <a:xfrm>
                <a:off x="1923" y="3288"/>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1,627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1" name="Rectangle 71">
                <a:extLst>
                  <a:ext uri="{FF2B5EF4-FFF2-40B4-BE49-F238E27FC236}">
                    <a16:creationId xmlns:a16="http://schemas.microsoft.com/office/drawing/2014/main" id="{D34CA0F1-629E-807E-B62B-947EE9E7179D}"/>
                  </a:ext>
                </a:extLst>
              </p:cNvPr>
              <p:cNvSpPr>
                <a:spLocks noChangeArrowheads="1"/>
              </p:cNvSpPr>
              <p:nvPr/>
            </p:nvSpPr>
            <p:spPr bwMode="auto">
              <a:xfrm>
                <a:off x="5703" y="1126"/>
                <a:ext cx="21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約3年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2" name="Rectangle 72">
                <a:extLst>
                  <a:ext uri="{FF2B5EF4-FFF2-40B4-BE49-F238E27FC236}">
                    <a16:creationId xmlns:a16="http://schemas.microsoft.com/office/drawing/2014/main" id="{B44C32F7-A7A3-47AF-AEAD-0B5CD5A83F87}"/>
                  </a:ext>
                </a:extLst>
              </p:cNvPr>
              <p:cNvSpPr>
                <a:spLocks noChangeArrowheads="1"/>
              </p:cNvSpPr>
              <p:nvPr/>
            </p:nvSpPr>
            <p:spPr bwMode="auto">
              <a:xfrm>
                <a:off x="5590" y="1268"/>
                <a:ext cx="309"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(福島県を除く)</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3" name="Rectangle 73">
                <a:extLst>
                  <a:ext uri="{FF2B5EF4-FFF2-40B4-BE49-F238E27FC236}">
                    <a16:creationId xmlns:a16="http://schemas.microsoft.com/office/drawing/2014/main" id="{9CC6257D-4201-B5F3-B350-8A334ECBBC20}"/>
                  </a:ext>
                </a:extLst>
              </p:cNvPr>
              <p:cNvSpPr>
                <a:spLocks noChangeArrowheads="1"/>
              </p:cNvSpPr>
              <p:nvPr/>
            </p:nvSpPr>
            <p:spPr bwMode="auto">
              <a:xfrm>
                <a:off x="3470" y="2352"/>
                <a:ext cx="13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火災</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4" name="Rectangle 74">
                <a:extLst>
                  <a:ext uri="{FF2B5EF4-FFF2-40B4-BE49-F238E27FC236}">
                    <a16:creationId xmlns:a16="http://schemas.microsoft.com/office/drawing/2014/main" id="{845981BA-ADBF-3255-F0D4-14D57E27CAAC}"/>
                  </a:ext>
                </a:extLst>
              </p:cNvPr>
              <p:cNvSpPr>
                <a:spLocks noChangeArrowheads="1"/>
              </p:cNvSpPr>
              <p:nvPr/>
            </p:nvSpPr>
            <p:spPr bwMode="auto">
              <a:xfrm>
                <a:off x="3425" y="2468"/>
                <a:ext cx="20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 件)</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5" name="Rectangle 75">
                <a:extLst>
                  <a:ext uri="{FF2B5EF4-FFF2-40B4-BE49-F238E27FC236}">
                    <a16:creationId xmlns:a16="http://schemas.microsoft.com/office/drawing/2014/main" id="{048F7C52-47D4-21C9-2494-B4EDF5742737}"/>
                  </a:ext>
                </a:extLst>
              </p:cNvPr>
              <p:cNvSpPr>
                <a:spLocks noChangeArrowheads="1"/>
              </p:cNvSpPr>
              <p:nvPr/>
            </p:nvSpPr>
            <p:spPr bwMode="auto">
              <a:xfrm>
                <a:off x="2268" y="3288"/>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4,535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6" name="Rectangle 76">
                <a:extLst>
                  <a:ext uri="{FF2B5EF4-FFF2-40B4-BE49-F238E27FC236}">
                    <a16:creationId xmlns:a16="http://schemas.microsoft.com/office/drawing/2014/main" id="{42EB77CB-D078-63A0-181C-C3B5C7509447}"/>
                  </a:ext>
                </a:extLst>
              </p:cNvPr>
              <p:cNvSpPr>
                <a:spLocks noChangeArrowheads="1"/>
              </p:cNvSpPr>
              <p:nvPr/>
            </p:nvSpPr>
            <p:spPr bwMode="auto">
              <a:xfrm>
                <a:off x="2612" y="3288"/>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2,116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7" name="Rectangle 77">
                <a:extLst>
                  <a:ext uri="{FF2B5EF4-FFF2-40B4-BE49-F238E27FC236}">
                    <a16:creationId xmlns:a16="http://schemas.microsoft.com/office/drawing/2014/main" id="{C133115B-5D40-3EE1-2B80-F4D8600A8008}"/>
                  </a:ext>
                </a:extLst>
              </p:cNvPr>
              <p:cNvSpPr>
                <a:spLocks noChangeArrowheads="1"/>
              </p:cNvSpPr>
              <p:nvPr/>
            </p:nvSpPr>
            <p:spPr bwMode="auto">
              <a:xfrm>
                <a:off x="2897" y="3288"/>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1,741</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8" name="Rectangle 78">
                <a:extLst>
                  <a:ext uri="{FF2B5EF4-FFF2-40B4-BE49-F238E27FC236}">
                    <a16:creationId xmlns:a16="http://schemas.microsoft.com/office/drawing/2014/main" id="{CB4DF0ED-5A98-87EB-E95A-50D620F6FD92}"/>
                  </a:ext>
                </a:extLst>
              </p:cNvPr>
              <p:cNvSpPr>
                <a:spLocks noChangeArrowheads="1"/>
              </p:cNvSpPr>
              <p:nvPr/>
            </p:nvSpPr>
            <p:spPr bwMode="auto">
              <a:xfrm>
                <a:off x="3182" y="3288"/>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6,266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9" name="Rectangle 79">
                <a:extLst>
                  <a:ext uri="{FF2B5EF4-FFF2-40B4-BE49-F238E27FC236}">
                    <a16:creationId xmlns:a16="http://schemas.microsoft.com/office/drawing/2014/main" id="{38DE2245-0894-E4AF-5161-6E6009BC7390}"/>
                  </a:ext>
                </a:extLst>
              </p:cNvPr>
              <p:cNvSpPr>
                <a:spLocks noChangeArrowheads="1"/>
              </p:cNvSpPr>
              <p:nvPr/>
            </p:nvSpPr>
            <p:spPr bwMode="auto">
              <a:xfrm>
                <a:off x="3414" y="2852"/>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0" name="Rectangle 80">
                <a:extLst>
                  <a:ext uri="{FF2B5EF4-FFF2-40B4-BE49-F238E27FC236}">
                    <a16:creationId xmlns:a16="http://schemas.microsoft.com/office/drawing/2014/main" id="{7CD6ADD8-4D43-9A5B-0C9B-3632537AB6EB}"/>
                  </a:ext>
                </a:extLst>
              </p:cNvPr>
              <p:cNvSpPr>
                <a:spLocks noChangeArrowheads="1"/>
              </p:cNvSpPr>
              <p:nvPr/>
            </p:nvSpPr>
            <p:spPr bwMode="auto">
              <a:xfrm>
                <a:off x="1313" y="668"/>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災害</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1" name="Rectangle 81">
                <a:extLst>
                  <a:ext uri="{FF2B5EF4-FFF2-40B4-BE49-F238E27FC236}">
                    <a16:creationId xmlns:a16="http://schemas.microsoft.com/office/drawing/2014/main" id="{DD9E32FF-6954-8254-369F-487DA7EF8570}"/>
                  </a:ext>
                </a:extLst>
              </p:cNvPr>
              <p:cNvSpPr>
                <a:spLocks noChangeArrowheads="1"/>
              </p:cNvSpPr>
              <p:nvPr/>
            </p:nvSpPr>
            <p:spPr bwMode="auto">
              <a:xfrm>
                <a:off x="1347" y="774"/>
                <a:ext cx="6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の</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2" name="Rectangle 82">
                <a:extLst>
                  <a:ext uri="{FF2B5EF4-FFF2-40B4-BE49-F238E27FC236}">
                    <a16:creationId xmlns:a16="http://schemas.microsoft.com/office/drawing/2014/main" id="{FE401F4F-0884-B7D2-52DF-58EE60ACB08A}"/>
                  </a:ext>
                </a:extLst>
              </p:cNvPr>
              <p:cNvSpPr>
                <a:spLocks noChangeArrowheads="1"/>
              </p:cNvSpPr>
              <p:nvPr/>
            </p:nvSpPr>
            <p:spPr bwMode="auto">
              <a:xfrm>
                <a:off x="1313" y="879"/>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種別</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3" name="Rectangle 83">
                <a:extLst>
                  <a:ext uri="{FF2B5EF4-FFF2-40B4-BE49-F238E27FC236}">
                    <a16:creationId xmlns:a16="http://schemas.microsoft.com/office/drawing/2014/main" id="{59F192FE-FC73-807A-4F26-DDB8156CDDE9}"/>
                  </a:ext>
                </a:extLst>
              </p:cNvPr>
              <p:cNvSpPr>
                <a:spLocks noChangeArrowheads="1"/>
              </p:cNvSpPr>
              <p:nvPr/>
            </p:nvSpPr>
            <p:spPr bwMode="auto">
              <a:xfrm>
                <a:off x="642" y="754"/>
                <a:ext cx="2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災害名</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4" name="Rectangle 84">
                <a:extLst>
                  <a:ext uri="{FF2B5EF4-FFF2-40B4-BE49-F238E27FC236}">
                    <a16:creationId xmlns:a16="http://schemas.microsoft.com/office/drawing/2014/main" id="{FDFF6F47-87CF-4BE0-381C-B41755163352}"/>
                  </a:ext>
                </a:extLst>
              </p:cNvPr>
              <p:cNvSpPr>
                <a:spLocks noChangeArrowheads="1"/>
              </p:cNvSpPr>
              <p:nvPr/>
            </p:nvSpPr>
            <p:spPr bwMode="auto">
              <a:xfrm>
                <a:off x="3419" y="3379"/>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5" name="Rectangle 85">
                <a:extLst>
                  <a:ext uri="{FF2B5EF4-FFF2-40B4-BE49-F238E27FC236}">
                    <a16:creationId xmlns:a16="http://schemas.microsoft.com/office/drawing/2014/main" id="{C1EA9D30-EA5E-9459-8787-8D143AF95291}"/>
                  </a:ext>
                </a:extLst>
              </p:cNvPr>
              <p:cNvSpPr>
                <a:spLocks noChangeArrowheads="1"/>
              </p:cNvSpPr>
              <p:nvPr/>
            </p:nvSpPr>
            <p:spPr bwMode="auto">
              <a:xfrm>
                <a:off x="5240" y="3268"/>
                <a:ext cx="15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42 </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6" name="Rectangle 86">
                <a:extLst>
                  <a:ext uri="{FF2B5EF4-FFF2-40B4-BE49-F238E27FC236}">
                    <a16:creationId xmlns:a16="http://schemas.microsoft.com/office/drawing/2014/main" id="{3B8561B3-FF20-3CCD-7012-BA76277D13EA}"/>
                  </a:ext>
                </a:extLst>
              </p:cNvPr>
              <p:cNvSpPr>
                <a:spLocks noChangeArrowheads="1"/>
              </p:cNvSpPr>
              <p:nvPr/>
            </p:nvSpPr>
            <p:spPr bwMode="auto">
              <a:xfrm>
                <a:off x="5398" y="3293"/>
                <a:ext cx="14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7" name="Rectangle 87">
                <a:extLst>
                  <a:ext uri="{FF2B5EF4-FFF2-40B4-BE49-F238E27FC236}">
                    <a16:creationId xmlns:a16="http://schemas.microsoft.com/office/drawing/2014/main" id="{93353102-B617-BE14-AD84-BF35862FE99B}"/>
                  </a:ext>
                </a:extLst>
              </p:cNvPr>
              <p:cNvSpPr>
                <a:spLocks noChangeArrowheads="1"/>
              </p:cNvSpPr>
              <p:nvPr/>
            </p:nvSpPr>
            <p:spPr bwMode="auto">
              <a:xfrm>
                <a:off x="300" y="3291"/>
                <a:ext cx="60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令和２年７月豪雨</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8" name="Rectangle 88">
                <a:extLst>
                  <a:ext uri="{FF2B5EF4-FFF2-40B4-BE49-F238E27FC236}">
                    <a16:creationId xmlns:a16="http://schemas.microsoft.com/office/drawing/2014/main" id="{7D762291-8101-0E3D-5DCD-A7E776E37A75}"/>
                  </a:ext>
                </a:extLst>
              </p:cNvPr>
              <p:cNvSpPr>
                <a:spLocks noChangeArrowheads="1"/>
              </p:cNvSpPr>
              <p:nvPr/>
            </p:nvSpPr>
            <p:spPr bwMode="auto">
              <a:xfrm>
                <a:off x="932" y="3279"/>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(※8)</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9" name="Rectangle 89">
                <a:extLst>
                  <a:ext uri="{FF2B5EF4-FFF2-40B4-BE49-F238E27FC236}">
                    <a16:creationId xmlns:a16="http://schemas.microsoft.com/office/drawing/2014/main" id="{E400205E-539D-3113-9476-9A97D2C95AB0}"/>
                  </a:ext>
                </a:extLst>
              </p:cNvPr>
              <p:cNvSpPr>
                <a:spLocks noChangeArrowheads="1"/>
              </p:cNvSpPr>
              <p:nvPr/>
            </p:nvSpPr>
            <p:spPr bwMode="auto">
              <a:xfrm>
                <a:off x="1319" y="3299"/>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4577BA"/>
                    </a:solidFill>
                    <a:effectLst/>
                    <a:uLnTx/>
                    <a:uFillTx/>
                    <a:latin typeface="メイリオ" panose="020B0604030504040204" pitchFamily="50" charset="-128"/>
                    <a:ea typeface="メイリオ" panose="020B0604030504040204" pitchFamily="50" charset="-128"/>
                    <a:cs typeface="+mn-cs"/>
                  </a:rPr>
                  <a:t>水害</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0" name="Rectangle 90">
                <a:extLst>
                  <a:ext uri="{FF2B5EF4-FFF2-40B4-BE49-F238E27FC236}">
                    <a16:creationId xmlns:a16="http://schemas.microsoft.com/office/drawing/2014/main" id="{0B4B43EA-183C-DA27-9C3C-94DB82E59EEF}"/>
                  </a:ext>
                </a:extLst>
              </p:cNvPr>
              <p:cNvSpPr>
                <a:spLocks noChangeArrowheads="1"/>
              </p:cNvSpPr>
              <p:nvPr/>
            </p:nvSpPr>
            <p:spPr bwMode="auto">
              <a:xfrm>
                <a:off x="1302" y="1140"/>
                <a:ext cx="15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1" name="Rectangle 91">
                <a:extLst>
                  <a:ext uri="{FF2B5EF4-FFF2-40B4-BE49-F238E27FC236}">
                    <a16:creationId xmlns:a16="http://schemas.microsoft.com/office/drawing/2014/main" id="{EF10A32B-F4DE-EC15-B7FC-2693211FB25A}"/>
                  </a:ext>
                </a:extLst>
              </p:cNvPr>
              <p:cNvSpPr>
                <a:spLocks noChangeArrowheads="1"/>
              </p:cNvSpPr>
              <p:nvPr/>
            </p:nvSpPr>
            <p:spPr bwMode="auto">
              <a:xfrm>
                <a:off x="1319" y="1238"/>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津波</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2" name="Rectangle 92">
                <a:extLst>
                  <a:ext uri="{FF2B5EF4-FFF2-40B4-BE49-F238E27FC236}">
                    <a16:creationId xmlns:a16="http://schemas.microsoft.com/office/drawing/2014/main" id="{22E1A8F3-390D-DA46-74C2-3BE281286F70}"/>
                  </a:ext>
                </a:extLst>
              </p:cNvPr>
              <p:cNvSpPr>
                <a:spLocks noChangeArrowheads="1"/>
              </p:cNvSpPr>
              <p:nvPr/>
            </p:nvSpPr>
            <p:spPr bwMode="auto">
              <a:xfrm>
                <a:off x="1536" y="2346"/>
                <a:ext cx="20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H30年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3" name="Rectangle 93">
                <a:extLst>
                  <a:ext uri="{FF2B5EF4-FFF2-40B4-BE49-F238E27FC236}">
                    <a16:creationId xmlns:a16="http://schemas.microsoft.com/office/drawing/2014/main" id="{5E4613CB-5938-579B-C72F-C0647EC2E441}"/>
                  </a:ext>
                </a:extLst>
              </p:cNvPr>
              <p:cNvSpPr>
                <a:spLocks noChangeArrowheads="1"/>
              </p:cNvSpPr>
              <p:nvPr/>
            </p:nvSpPr>
            <p:spPr bwMode="auto">
              <a:xfrm>
                <a:off x="1587" y="2463"/>
                <a:ext cx="11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4" name="Rectangle 94">
                <a:extLst>
                  <a:ext uri="{FF2B5EF4-FFF2-40B4-BE49-F238E27FC236}">
                    <a16:creationId xmlns:a16="http://schemas.microsoft.com/office/drawing/2014/main" id="{9831EA49-DF04-4762-0002-031C73199A65}"/>
                  </a:ext>
                </a:extLst>
              </p:cNvPr>
              <p:cNvSpPr>
                <a:spLocks noChangeArrowheads="1"/>
              </p:cNvSpPr>
              <p:nvPr/>
            </p:nvSpPr>
            <p:spPr bwMode="auto">
              <a:xfrm>
                <a:off x="1536" y="1121"/>
                <a:ext cx="20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H23年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5" name="Rectangle 95">
                <a:extLst>
                  <a:ext uri="{FF2B5EF4-FFF2-40B4-BE49-F238E27FC236}">
                    <a16:creationId xmlns:a16="http://schemas.microsoft.com/office/drawing/2014/main" id="{2D56F006-F52F-4651-A3B8-C841FBB2E9D2}"/>
                  </a:ext>
                </a:extLst>
              </p:cNvPr>
              <p:cNvSpPr>
                <a:spLocks noChangeArrowheads="1"/>
              </p:cNvSpPr>
              <p:nvPr/>
            </p:nvSpPr>
            <p:spPr bwMode="auto">
              <a:xfrm>
                <a:off x="1587" y="1238"/>
                <a:ext cx="11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6" name="Rectangle 96">
                <a:extLst>
                  <a:ext uri="{FF2B5EF4-FFF2-40B4-BE49-F238E27FC236}">
                    <a16:creationId xmlns:a16="http://schemas.microsoft.com/office/drawing/2014/main" id="{AF37089B-614F-4D8B-27D2-BAE14F857541}"/>
                  </a:ext>
                </a:extLst>
              </p:cNvPr>
              <p:cNvSpPr>
                <a:spLocks noChangeArrowheads="1"/>
              </p:cNvSpPr>
              <p:nvPr/>
            </p:nvSpPr>
            <p:spPr bwMode="auto">
              <a:xfrm>
                <a:off x="5212" y="2724"/>
                <a:ext cx="18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109</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7" name="Rectangle 97">
                <a:extLst>
                  <a:ext uri="{FF2B5EF4-FFF2-40B4-BE49-F238E27FC236}">
                    <a16:creationId xmlns:a16="http://schemas.microsoft.com/office/drawing/2014/main" id="{C7CEACE1-B156-5FB4-1609-C0A91B195B95}"/>
                  </a:ext>
                </a:extLst>
              </p:cNvPr>
              <p:cNvSpPr>
                <a:spLocks noChangeArrowheads="1"/>
              </p:cNvSpPr>
              <p:nvPr/>
            </p:nvSpPr>
            <p:spPr bwMode="auto">
              <a:xfrm>
                <a:off x="5398" y="2749"/>
                <a:ext cx="14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8" name="Rectangle 98">
                <a:extLst>
                  <a:ext uri="{FF2B5EF4-FFF2-40B4-BE49-F238E27FC236}">
                    <a16:creationId xmlns:a16="http://schemas.microsoft.com/office/drawing/2014/main" id="{DBFB70E3-0B0B-94BB-4CA6-5803F45B3E92}"/>
                  </a:ext>
                </a:extLst>
              </p:cNvPr>
              <p:cNvSpPr>
                <a:spLocks noChangeArrowheads="1"/>
              </p:cNvSpPr>
              <p:nvPr/>
            </p:nvSpPr>
            <p:spPr bwMode="auto">
              <a:xfrm>
                <a:off x="5615" y="2732"/>
                <a:ext cx="29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約2.5年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9" name="Rectangle 99">
                <a:extLst>
                  <a:ext uri="{FF2B5EF4-FFF2-40B4-BE49-F238E27FC236}">
                    <a16:creationId xmlns:a16="http://schemas.microsoft.com/office/drawing/2014/main" id="{4B835F81-2337-7E47-898F-24F2696CD113}"/>
                  </a:ext>
                </a:extLst>
              </p:cNvPr>
              <p:cNvSpPr>
                <a:spLocks noChangeArrowheads="1"/>
              </p:cNvSpPr>
              <p:nvPr/>
            </p:nvSpPr>
            <p:spPr bwMode="auto">
              <a:xfrm>
                <a:off x="300" y="3018"/>
                <a:ext cx="52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新潟県中越地震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0" name="Rectangle 100">
                <a:extLst>
                  <a:ext uri="{FF2B5EF4-FFF2-40B4-BE49-F238E27FC236}">
                    <a16:creationId xmlns:a16="http://schemas.microsoft.com/office/drawing/2014/main" id="{94AE4459-EF94-A13E-CEBD-071E547FDF1B}"/>
                  </a:ext>
                </a:extLst>
              </p:cNvPr>
              <p:cNvSpPr>
                <a:spLocks noChangeArrowheads="1"/>
              </p:cNvSpPr>
              <p:nvPr/>
            </p:nvSpPr>
            <p:spPr bwMode="auto">
              <a:xfrm>
                <a:off x="853" y="3007"/>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1" name="Rectangle 101">
                <a:extLst>
                  <a:ext uri="{FF2B5EF4-FFF2-40B4-BE49-F238E27FC236}">
                    <a16:creationId xmlns:a16="http://schemas.microsoft.com/office/drawing/2014/main" id="{039857D6-E7E2-8643-D18C-5A96E878550B}"/>
                  </a:ext>
                </a:extLst>
              </p:cNvPr>
              <p:cNvSpPr>
                <a:spLocks noChangeArrowheads="1"/>
              </p:cNvSpPr>
              <p:nvPr/>
            </p:nvSpPr>
            <p:spPr bwMode="auto">
              <a:xfrm>
                <a:off x="1319" y="3027"/>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2" name="Rectangle 102">
                <a:extLst>
                  <a:ext uri="{FF2B5EF4-FFF2-40B4-BE49-F238E27FC236}">
                    <a16:creationId xmlns:a16="http://schemas.microsoft.com/office/drawing/2014/main" id="{DFEE8693-1AF0-A930-875D-BA4EBCE39A90}"/>
                  </a:ext>
                </a:extLst>
              </p:cNvPr>
              <p:cNvSpPr>
                <a:spLocks noChangeArrowheads="1"/>
              </p:cNvSpPr>
              <p:nvPr/>
            </p:nvSpPr>
            <p:spPr bwMode="auto">
              <a:xfrm>
                <a:off x="1923" y="3015"/>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3,175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3" name="Rectangle 103">
                <a:extLst>
                  <a:ext uri="{FF2B5EF4-FFF2-40B4-BE49-F238E27FC236}">
                    <a16:creationId xmlns:a16="http://schemas.microsoft.com/office/drawing/2014/main" id="{89F02EB2-CBDA-6DB7-0AE2-077A5E1785AC}"/>
                  </a:ext>
                </a:extLst>
              </p:cNvPr>
              <p:cNvSpPr>
                <a:spLocks noChangeArrowheads="1"/>
              </p:cNvSpPr>
              <p:nvPr/>
            </p:nvSpPr>
            <p:spPr bwMode="auto">
              <a:xfrm>
                <a:off x="2222" y="3015"/>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13,810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4" name="Rectangle 104">
                <a:extLst>
                  <a:ext uri="{FF2B5EF4-FFF2-40B4-BE49-F238E27FC236}">
                    <a16:creationId xmlns:a16="http://schemas.microsoft.com/office/drawing/2014/main" id="{973D32F9-2C6F-10D6-2509-9CE467731CA1}"/>
                  </a:ext>
                </a:extLst>
              </p:cNvPr>
              <p:cNvSpPr>
                <a:spLocks noChangeArrowheads="1"/>
              </p:cNvSpPr>
              <p:nvPr/>
            </p:nvSpPr>
            <p:spPr bwMode="auto">
              <a:xfrm>
                <a:off x="2522" y="3015"/>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105,682</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5" name="Rectangle 105">
                <a:extLst>
                  <a:ext uri="{FF2B5EF4-FFF2-40B4-BE49-F238E27FC236}">
                    <a16:creationId xmlns:a16="http://schemas.microsoft.com/office/drawing/2014/main" id="{3801F2EA-12FA-ED5D-747A-F22600642000}"/>
                  </a:ext>
                </a:extLst>
              </p:cNvPr>
              <p:cNvSpPr>
                <a:spLocks noChangeArrowheads="1"/>
              </p:cNvSpPr>
              <p:nvPr/>
            </p:nvSpPr>
            <p:spPr bwMode="auto">
              <a:xfrm>
                <a:off x="2843" y="3124"/>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6" name="Rectangle 106">
                <a:extLst>
                  <a:ext uri="{FF2B5EF4-FFF2-40B4-BE49-F238E27FC236}">
                    <a16:creationId xmlns:a16="http://schemas.microsoft.com/office/drawing/2014/main" id="{5C5184FC-B6D0-2E8B-EA53-4D474E737B74}"/>
                  </a:ext>
                </a:extLst>
              </p:cNvPr>
              <p:cNvSpPr>
                <a:spLocks noChangeArrowheads="1"/>
              </p:cNvSpPr>
              <p:nvPr/>
            </p:nvSpPr>
            <p:spPr bwMode="auto">
              <a:xfrm>
                <a:off x="3129" y="3124"/>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7" name="Rectangle 107">
                <a:extLst>
                  <a:ext uri="{FF2B5EF4-FFF2-40B4-BE49-F238E27FC236}">
                    <a16:creationId xmlns:a16="http://schemas.microsoft.com/office/drawing/2014/main" id="{3BDB06AA-6B20-D73D-71BC-719AE19046E5}"/>
                  </a:ext>
                </a:extLst>
              </p:cNvPr>
              <p:cNvSpPr>
                <a:spLocks noChangeArrowheads="1"/>
              </p:cNvSpPr>
              <p:nvPr/>
            </p:nvSpPr>
            <p:spPr bwMode="auto">
              <a:xfrm>
                <a:off x="1319" y="2754"/>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4577BA"/>
                    </a:solidFill>
                    <a:effectLst/>
                    <a:uLnTx/>
                    <a:uFillTx/>
                    <a:latin typeface="メイリオ" panose="020B0604030504040204" pitchFamily="50" charset="-128"/>
                    <a:ea typeface="メイリオ" panose="020B0604030504040204" pitchFamily="50" charset="-128"/>
                    <a:cs typeface="+mn-cs"/>
                  </a:rPr>
                  <a:t>水害</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8" name="Rectangle 108">
                <a:extLst>
                  <a:ext uri="{FF2B5EF4-FFF2-40B4-BE49-F238E27FC236}">
                    <a16:creationId xmlns:a16="http://schemas.microsoft.com/office/drawing/2014/main" id="{3C3A9955-12F4-83F0-5163-25EE9A44FEB4}"/>
                  </a:ext>
                </a:extLst>
              </p:cNvPr>
              <p:cNvSpPr>
                <a:spLocks noChangeArrowheads="1"/>
              </p:cNvSpPr>
              <p:nvPr/>
            </p:nvSpPr>
            <p:spPr bwMode="auto">
              <a:xfrm>
                <a:off x="1923" y="2743"/>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3,650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9" name="Rectangle 109">
                <a:extLst>
                  <a:ext uri="{FF2B5EF4-FFF2-40B4-BE49-F238E27FC236}">
                    <a16:creationId xmlns:a16="http://schemas.microsoft.com/office/drawing/2014/main" id="{0C42D919-A1E6-3A8B-9C31-293E13F636AC}"/>
                  </a:ext>
                </a:extLst>
              </p:cNvPr>
              <p:cNvSpPr>
                <a:spLocks noChangeArrowheads="1"/>
              </p:cNvSpPr>
              <p:nvPr/>
            </p:nvSpPr>
            <p:spPr bwMode="auto">
              <a:xfrm>
                <a:off x="2222" y="2743"/>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33,951</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0" name="Rectangle 110">
                <a:extLst>
                  <a:ext uri="{FF2B5EF4-FFF2-40B4-BE49-F238E27FC236}">
                    <a16:creationId xmlns:a16="http://schemas.microsoft.com/office/drawing/2014/main" id="{DF5C278A-647A-4696-4357-CCF09DBE2A20}"/>
                  </a:ext>
                </a:extLst>
              </p:cNvPr>
              <p:cNvSpPr>
                <a:spLocks noChangeArrowheads="1"/>
              </p:cNvSpPr>
              <p:nvPr/>
            </p:nvSpPr>
            <p:spPr bwMode="auto">
              <a:xfrm>
                <a:off x="2522" y="2743"/>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107,717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1" name="Rectangle 111">
                <a:extLst>
                  <a:ext uri="{FF2B5EF4-FFF2-40B4-BE49-F238E27FC236}">
                    <a16:creationId xmlns:a16="http://schemas.microsoft.com/office/drawing/2014/main" id="{374CB250-2F53-17CE-4E74-8739ADDE029E}"/>
                  </a:ext>
                </a:extLst>
              </p:cNvPr>
              <p:cNvSpPr>
                <a:spLocks noChangeArrowheads="1"/>
              </p:cNvSpPr>
              <p:nvPr/>
            </p:nvSpPr>
            <p:spPr bwMode="auto">
              <a:xfrm>
                <a:off x="2897" y="2743"/>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8,256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2" name="Rectangle 112">
                <a:extLst>
                  <a:ext uri="{FF2B5EF4-FFF2-40B4-BE49-F238E27FC236}">
                    <a16:creationId xmlns:a16="http://schemas.microsoft.com/office/drawing/2014/main" id="{A8290EAE-E928-2BA4-2A27-D267212C5509}"/>
                  </a:ext>
                </a:extLst>
              </p:cNvPr>
              <p:cNvSpPr>
                <a:spLocks noChangeArrowheads="1"/>
              </p:cNvSpPr>
              <p:nvPr/>
            </p:nvSpPr>
            <p:spPr bwMode="auto">
              <a:xfrm>
                <a:off x="3137" y="2743"/>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23,010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3" name="Rectangle 113">
                <a:extLst>
                  <a:ext uri="{FF2B5EF4-FFF2-40B4-BE49-F238E27FC236}">
                    <a16:creationId xmlns:a16="http://schemas.microsoft.com/office/drawing/2014/main" id="{B291D6B8-CE17-84D2-874F-02DF65736E6F}"/>
                  </a:ext>
                </a:extLst>
              </p:cNvPr>
              <p:cNvSpPr>
                <a:spLocks noChangeArrowheads="1"/>
              </p:cNvSpPr>
              <p:nvPr/>
            </p:nvSpPr>
            <p:spPr bwMode="auto">
              <a:xfrm>
                <a:off x="3778" y="2743"/>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176,584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4" name="Rectangle 114">
                <a:extLst>
                  <a:ext uri="{FF2B5EF4-FFF2-40B4-BE49-F238E27FC236}">
                    <a16:creationId xmlns:a16="http://schemas.microsoft.com/office/drawing/2014/main" id="{98F9FE57-05C3-D601-75DD-E607F94791D9}"/>
                  </a:ext>
                </a:extLst>
              </p:cNvPr>
              <p:cNvSpPr>
                <a:spLocks noChangeArrowheads="1"/>
              </p:cNvSpPr>
              <p:nvPr/>
            </p:nvSpPr>
            <p:spPr bwMode="auto">
              <a:xfrm>
                <a:off x="5353" y="2043"/>
                <a:ext cx="18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311</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5" name="Rectangle 115">
                <a:extLst>
                  <a:ext uri="{FF2B5EF4-FFF2-40B4-BE49-F238E27FC236}">
                    <a16:creationId xmlns:a16="http://schemas.microsoft.com/office/drawing/2014/main" id="{AB47BA7A-CADE-9DA3-7EE8-6AFC2B30FAA8}"/>
                  </a:ext>
                </a:extLst>
              </p:cNvPr>
              <p:cNvSpPr>
                <a:spLocks noChangeArrowheads="1"/>
              </p:cNvSpPr>
              <p:nvPr/>
            </p:nvSpPr>
            <p:spPr bwMode="auto">
              <a:xfrm>
                <a:off x="5703" y="2067"/>
                <a:ext cx="21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6" name="Rectangle 116">
                <a:extLst>
                  <a:ext uri="{FF2B5EF4-FFF2-40B4-BE49-F238E27FC236}">
                    <a16:creationId xmlns:a16="http://schemas.microsoft.com/office/drawing/2014/main" id="{F7340834-BC57-0A68-6F90-C6459019AE4F}"/>
                  </a:ext>
                </a:extLst>
              </p:cNvPr>
              <p:cNvSpPr>
                <a:spLocks noChangeArrowheads="1"/>
              </p:cNvSpPr>
              <p:nvPr/>
            </p:nvSpPr>
            <p:spPr bwMode="auto">
              <a:xfrm>
                <a:off x="1319" y="2413"/>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4577BA"/>
                    </a:solidFill>
                    <a:effectLst/>
                    <a:uLnTx/>
                    <a:uFillTx/>
                    <a:latin typeface="メイリオ" panose="020B0604030504040204" pitchFamily="50" charset="-128"/>
                    <a:ea typeface="メイリオ" panose="020B0604030504040204" pitchFamily="50" charset="-128"/>
                    <a:cs typeface="+mn-cs"/>
                  </a:rPr>
                  <a:t>水害</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7" name="Rectangle 117">
                <a:extLst>
                  <a:ext uri="{FF2B5EF4-FFF2-40B4-BE49-F238E27FC236}">
                    <a16:creationId xmlns:a16="http://schemas.microsoft.com/office/drawing/2014/main" id="{3FC41491-4A7E-84B5-3C37-C8FFA501CBB6}"/>
                  </a:ext>
                </a:extLst>
              </p:cNvPr>
              <p:cNvSpPr>
                <a:spLocks noChangeArrowheads="1"/>
              </p:cNvSpPr>
              <p:nvPr/>
            </p:nvSpPr>
            <p:spPr bwMode="auto">
              <a:xfrm>
                <a:off x="1923" y="2404"/>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6,603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8" name="Rectangle 118">
                <a:extLst>
                  <a:ext uri="{FF2B5EF4-FFF2-40B4-BE49-F238E27FC236}">
                    <a16:creationId xmlns:a16="http://schemas.microsoft.com/office/drawing/2014/main" id="{2D46BD39-7985-3A06-E041-666FEFE3CDA7}"/>
                  </a:ext>
                </a:extLst>
              </p:cNvPr>
              <p:cNvSpPr>
                <a:spLocks noChangeArrowheads="1"/>
              </p:cNvSpPr>
              <p:nvPr/>
            </p:nvSpPr>
            <p:spPr bwMode="auto">
              <a:xfrm>
                <a:off x="2222" y="2404"/>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10,012</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9" name="Rectangle 119">
                <a:extLst>
                  <a:ext uri="{FF2B5EF4-FFF2-40B4-BE49-F238E27FC236}">
                    <a16:creationId xmlns:a16="http://schemas.microsoft.com/office/drawing/2014/main" id="{6B087E17-0B15-E4FD-5385-566857F92149}"/>
                  </a:ext>
                </a:extLst>
              </p:cNvPr>
              <p:cNvSpPr>
                <a:spLocks noChangeArrowheads="1"/>
              </p:cNvSpPr>
              <p:nvPr/>
            </p:nvSpPr>
            <p:spPr bwMode="auto">
              <a:xfrm>
                <a:off x="2612" y="2404"/>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3,457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0" name="Rectangle 120">
                <a:extLst>
                  <a:ext uri="{FF2B5EF4-FFF2-40B4-BE49-F238E27FC236}">
                    <a16:creationId xmlns:a16="http://schemas.microsoft.com/office/drawing/2014/main" id="{521298CF-A49E-617F-C3DE-EB1169B68A8F}"/>
                  </a:ext>
                </a:extLst>
              </p:cNvPr>
              <p:cNvSpPr>
                <a:spLocks noChangeArrowheads="1"/>
              </p:cNvSpPr>
              <p:nvPr/>
            </p:nvSpPr>
            <p:spPr bwMode="auto">
              <a:xfrm>
                <a:off x="2897" y="2404"/>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5,011</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1" name="Rectangle 121">
                <a:extLst>
                  <a:ext uri="{FF2B5EF4-FFF2-40B4-BE49-F238E27FC236}">
                    <a16:creationId xmlns:a16="http://schemas.microsoft.com/office/drawing/2014/main" id="{DE838190-0C5A-0C7C-0B94-CA2A116BC161}"/>
                  </a:ext>
                </a:extLst>
              </p:cNvPr>
              <p:cNvSpPr>
                <a:spLocks noChangeArrowheads="1"/>
              </p:cNvSpPr>
              <p:nvPr/>
            </p:nvSpPr>
            <p:spPr bwMode="auto">
              <a:xfrm>
                <a:off x="3137" y="2404"/>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13,737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2" name="Rectangle 122">
                <a:extLst>
                  <a:ext uri="{FF2B5EF4-FFF2-40B4-BE49-F238E27FC236}">
                    <a16:creationId xmlns:a16="http://schemas.microsoft.com/office/drawing/2014/main" id="{7801CE80-8F4C-A354-07FD-6B159BCAF8FD}"/>
                  </a:ext>
                </a:extLst>
              </p:cNvPr>
              <p:cNvSpPr>
                <a:spLocks noChangeArrowheads="1"/>
              </p:cNvSpPr>
              <p:nvPr/>
            </p:nvSpPr>
            <p:spPr bwMode="auto">
              <a:xfrm>
                <a:off x="5110" y="2382"/>
                <a:ext cx="28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190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3" name="Rectangle 123">
                <a:extLst>
                  <a:ext uri="{FF2B5EF4-FFF2-40B4-BE49-F238E27FC236}">
                    <a16:creationId xmlns:a16="http://schemas.microsoft.com/office/drawing/2014/main" id="{16FB516E-A04F-1C3B-12CD-C280E2A12FEE}"/>
                  </a:ext>
                </a:extLst>
              </p:cNvPr>
              <p:cNvSpPr>
                <a:spLocks noChangeArrowheads="1"/>
              </p:cNvSpPr>
              <p:nvPr/>
            </p:nvSpPr>
            <p:spPr bwMode="auto">
              <a:xfrm>
                <a:off x="5398" y="2407"/>
                <a:ext cx="14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4" name="Rectangle 124">
                <a:extLst>
                  <a:ext uri="{FF2B5EF4-FFF2-40B4-BE49-F238E27FC236}">
                    <a16:creationId xmlns:a16="http://schemas.microsoft.com/office/drawing/2014/main" id="{EE8FED2C-DF2F-B54E-ABF3-7283AB6CB9F0}"/>
                  </a:ext>
                </a:extLst>
              </p:cNvPr>
              <p:cNvSpPr>
                <a:spLocks noChangeArrowheads="1"/>
              </p:cNvSpPr>
              <p:nvPr/>
            </p:nvSpPr>
            <p:spPr bwMode="auto">
              <a:xfrm>
                <a:off x="5703" y="2390"/>
                <a:ext cx="21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5" name="Rectangle 125">
                <a:extLst>
                  <a:ext uri="{FF2B5EF4-FFF2-40B4-BE49-F238E27FC236}">
                    <a16:creationId xmlns:a16="http://schemas.microsoft.com/office/drawing/2014/main" id="{360AFE3A-3BD3-482B-68E6-DBB912675680}"/>
                  </a:ext>
                </a:extLst>
              </p:cNvPr>
              <p:cNvSpPr>
                <a:spLocks noChangeArrowheads="1"/>
              </p:cNvSpPr>
              <p:nvPr/>
            </p:nvSpPr>
            <p:spPr bwMode="auto">
              <a:xfrm>
                <a:off x="3823" y="2404"/>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38,835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6" name="Rectangle 126">
                <a:extLst>
                  <a:ext uri="{FF2B5EF4-FFF2-40B4-BE49-F238E27FC236}">
                    <a16:creationId xmlns:a16="http://schemas.microsoft.com/office/drawing/2014/main" id="{D737C5F0-5214-C73B-DC89-80D9D0D3E31E}"/>
                  </a:ext>
                </a:extLst>
              </p:cNvPr>
              <p:cNvSpPr>
                <a:spLocks noChangeArrowheads="1"/>
              </p:cNvSpPr>
              <p:nvPr/>
            </p:nvSpPr>
            <p:spPr bwMode="auto">
              <a:xfrm>
                <a:off x="4814" y="2404"/>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44,048</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7" name="Rectangle 127">
                <a:extLst>
                  <a:ext uri="{FF2B5EF4-FFF2-40B4-BE49-F238E27FC236}">
                    <a16:creationId xmlns:a16="http://schemas.microsoft.com/office/drawing/2014/main" id="{6E8D73A0-9FE7-2178-B137-D9312332C84F}"/>
                  </a:ext>
                </a:extLst>
              </p:cNvPr>
              <p:cNvSpPr>
                <a:spLocks noChangeArrowheads="1"/>
              </p:cNvSpPr>
              <p:nvPr/>
            </p:nvSpPr>
            <p:spPr bwMode="auto">
              <a:xfrm>
                <a:off x="1319" y="2074"/>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8" name="Rectangle 128">
                <a:extLst>
                  <a:ext uri="{FF2B5EF4-FFF2-40B4-BE49-F238E27FC236}">
                    <a16:creationId xmlns:a16="http://schemas.microsoft.com/office/drawing/2014/main" id="{D4A85A2C-7BC3-F809-EDE0-BB4CF8C00D2B}"/>
                  </a:ext>
                </a:extLst>
              </p:cNvPr>
              <p:cNvSpPr>
                <a:spLocks noChangeArrowheads="1"/>
              </p:cNvSpPr>
              <p:nvPr/>
            </p:nvSpPr>
            <p:spPr bwMode="auto">
              <a:xfrm>
                <a:off x="1923" y="2063"/>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8,657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9" name="Rectangle 129">
                <a:extLst>
                  <a:ext uri="{FF2B5EF4-FFF2-40B4-BE49-F238E27FC236}">
                    <a16:creationId xmlns:a16="http://schemas.microsoft.com/office/drawing/2014/main" id="{C24B3D46-A060-F10D-5CDA-D3BD92358471}"/>
                  </a:ext>
                </a:extLst>
              </p:cNvPr>
              <p:cNvSpPr>
                <a:spLocks noChangeArrowheads="1"/>
              </p:cNvSpPr>
              <p:nvPr/>
            </p:nvSpPr>
            <p:spPr bwMode="auto">
              <a:xfrm>
                <a:off x="2222" y="2063"/>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34,491</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0" name="Rectangle 130">
                <a:extLst>
                  <a:ext uri="{FF2B5EF4-FFF2-40B4-BE49-F238E27FC236}">
                    <a16:creationId xmlns:a16="http://schemas.microsoft.com/office/drawing/2014/main" id="{3D7CA405-CECC-B1A1-7049-B7B6A8A8C5DD}"/>
                  </a:ext>
                </a:extLst>
              </p:cNvPr>
              <p:cNvSpPr>
                <a:spLocks noChangeArrowheads="1"/>
              </p:cNvSpPr>
              <p:nvPr/>
            </p:nvSpPr>
            <p:spPr bwMode="auto">
              <a:xfrm>
                <a:off x="2522" y="2063"/>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155,095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1" name="Rectangle 131">
                <a:extLst>
                  <a:ext uri="{FF2B5EF4-FFF2-40B4-BE49-F238E27FC236}">
                    <a16:creationId xmlns:a16="http://schemas.microsoft.com/office/drawing/2014/main" id="{EFA4CB5F-B513-16F7-5384-4D91F8218F07}"/>
                  </a:ext>
                </a:extLst>
              </p:cNvPr>
              <p:cNvSpPr>
                <a:spLocks noChangeArrowheads="1"/>
              </p:cNvSpPr>
              <p:nvPr/>
            </p:nvSpPr>
            <p:spPr bwMode="auto">
              <a:xfrm>
                <a:off x="2843" y="2171"/>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2" name="Rectangle 132">
                <a:extLst>
                  <a:ext uri="{FF2B5EF4-FFF2-40B4-BE49-F238E27FC236}">
                    <a16:creationId xmlns:a16="http://schemas.microsoft.com/office/drawing/2014/main" id="{4626EA5F-9A01-8121-7DA8-AA65F65C67CB}"/>
                  </a:ext>
                </a:extLst>
              </p:cNvPr>
              <p:cNvSpPr>
                <a:spLocks noChangeArrowheads="1"/>
              </p:cNvSpPr>
              <p:nvPr/>
            </p:nvSpPr>
            <p:spPr bwMode="auto">
              <a:xfrm>
                <a:off x="3129" y="2171"/>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3" name="Rectangle 133">
                <a:extLst>
                  <a:ext uri="{FF2B5EF4-FFF2-40B4-BE49-F238E27FC236}">
                    <a16:creationId xmlns:a16="http://schemas.microsoft.com/office/drawing/2014/main" id="{9EE0F56B-45A8-A0A5-0DA9-521E0E067314}"/>
                  </a:ext>
                </a:extLst>
              </p:cNvPr>
              <p:cNvSpPr>
                <a:spLocks noChangeArrowheads="1"/>
              </p:cNvSpPr>
              <p:nvPr/>
            </p:nvSpPr>
            <p:spPr bwMode="auto">
              <a:xfrm>
                <a:off x="3414" y="2171"/>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4" name="Rectangle 134">
                <a:extLst>
                  <a:ext uri="{FF2B5EF4-FFF2-40B4-BE49-F238E27FC236}">
                    <a16:creationId xmlns:a16="http://schemas.microsoft.com/office/drawing/2014/main" id="{A2564753-266A-38AB-E071-4314CFD71D34}"/>
                  </a:ext>
                </a:extLst>
              </p:cNvPr>
              <p:cNvSpPr>
                <a:spLocks noChangeArrowheads="1"/>
              </p:cNvSpPr>
              <p:nvPr/>
            </p:nvSpPr>
            <p:spPr bwMode="auto">
              <a:xfrm>
                <a:off x="3778" y="1790"/>
                <a:ext cx="2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en-US"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165,376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5" name="Rectangle 135">
                <a:extLst>
                  <a:ext uri="{FF2B5EF4-FFF2-40B4-BE49-F238E27FC236}">
                    <a16:creationId xmlns:a16="http://schemas.microsoft.com/office/drawing/2014/main" id="{D677CBD9-7CC0-B578-C159-6F464E98BF0E}"/>
                  </a:ext>
                </a:extLst>
              </p:cNvPr>
              <p:cNvSpPr>
                <a:spLocks noChangeArrowheads="1"/>
              </p:cNvSpPr>
              <p:nvPr/>
            </p:nvSpPr>
            <p:spPr bwMode="auto">
              <a:xfrm>
                <a:off x="3778" y="2063"/>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198,243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6" name="Rectangle 136">
                <a:extLst>
                  <a:ext uri="{FF2B5EF4-FFF2-40B4-BE49-F238E27FC236}">
                    <a16:creationId xmlns:a16="http://schemas.microsoft.com/office/drawing/2014/main" id="{301B9F0D-29F9-73DF-C43B-B4B212326087}"/>
                  </a:ext>
                </a:extLst>
              </p:cNvPr>
              <p:cNvSpPr>
                <a:spLocks noChangeArrowheads="1"/>
              </p:cNvSpPr>
              <p:nvPr/>
            </p:nvSpPr>
            <p:spPr bwMode="auto">
              <a:xfrm>
                <a:off x="5254" y="1499"/>
                <a:ext cx="27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1,500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7" name="Rectangle 137">
                <a:extLst>
                  <a:ext uri="{FF2B5EF4-FFF2-40B4-BE49-F238E27FC236}">
                    <a16:creationId xmlns:a16="http://schemas.microsoft.com/office/drawing/2014/main" id="{B3BCE2F4-7F90-E894-C416-045DFD17C257}"/>
                  </a:ext>
                </a:extLst>
              </p:cNvPr>
              <p:cNvSpPr>
                <a:spLocks noChangeArrowheads="1"/>
              </p:cNvSpPr>
              <p:nvPr/>
            </p:nvSpPr>
            <p:spPr bwMode="auto">
              <a:xfrm>
                <a:off x="5703" y="1507"/>
                <a:ext cx="21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約3年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8" name="Rectangle 138">
                <a:extLst>
                  <a:ext uri="{FF2B5EF4-FFF2-40B4-BE49-F238E27FC236}">
                    <a16:creationId xmlns:a16="http://schemas.microsoft.com/office/drawing/2014/main" id="{31368B3D-215D-0034-4C41-1657C53A39AF}"/>
                  </a:ext>
                </a:extLst>
              </p:cNvPr>
              <p:cNvSpPr>
                <a:spLocks noChangeArrowheads="1"/>
              </p:cNvSpPr>
              <p:nvPr/>
            </p:nvSpPr>
            <p:spPr bwMode="auto">
              <a:xfrm>
                <a:off x="300" y="1793"/>
                <a:ext cx="75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令和６年能登半島地震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9" name="Rectangle 139">
                <a:extLst>
                  <a:ext uri="{FF2B5EF4-FFF2-40B4-BE49-F238E27FC236}">
                    <a16:creationId xmlns:a16="http://schemas.microsoft.com/office/drawing/2014/main" id="{4E0B1BC8-0CA0-4DAE-C5EE-36944E90CF73}"/>
                  </a:ext>
                </a:extLst>
              </p:cNvPr>
              <p:cNvSpPr>
                <a:spLocks noChangeArrowheads="1"/>
              </p:cNvSpPr>
              <p:nvPr/>
            </p:nvSpPr>
            <p:spPr bwMode="auto">
              <a:xfrm>
                <a:off x="1090" y="1782"/>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0" name="Rectangle 140">
                <a:extLst>
                  <a:ext uri="{FF2B5EF4-FFF2-40B4-BE49-F238E27FC236}">
                    <a16:creationId xmlns:a16="http://schemas.microsoft.com/office/drawing/2014/main" id="{F97B7038-A173-5172-8A62-A5DA3ABCC200}"/>
                  </a:ext>
                </a:extLst>
              </p:cNvPr>
              <p:cNvSpPr>
                <a:spLocks noChangeArrowheads="1"/>
              </p:cNvSpPr>
              <p:nvPr/>
            </p:nvSpPr>
            <p:spPr bwMode="auto">
              <a:xfrm>
                <a:off x="1923" y="1790"/>
                <a:ext cx="18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en-US"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6,536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1" name="Rectangle 141">
                <a:extLst>
                  <a:ext uri="{FF2B5EF4-FFF2-40B4-BE49-F238E27FC236}">
                    <a16:creationId xmlns:a16="http://schemas.microsoft.com/office/drawing/2014/main" id="{0F96C4C4-18CB-F583-2076-0195B6305BC0}"/>
                  </a:ext>
                </a:extLst>
              </p:cNvPr>
              <p:cNvSpPr>
                <a:spLocks noChangeArrowheads="1"/>
              </p:cNvSpPr>
              <p:nvPr/>
            </p:nvSpPr>
            <p:spPr bwMode="auto">
              <a:xfrm>
                <a:off x="2222" y="1790"/>
                <a:ext cx="22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en-US"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23,693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2" name="Rectangle 142">
                <a:extLst>
                  <a:ext uri="{FF2B5EF4-FFF2-40B4-BE49-F238E27FC236}">
                    <a16:creationId xmlns:a16="http://schemas.microsoft.com/office/drawing/2014/main" id="{06E9DF2D-BBD4-5D38-1538-3313E122EACB}"/>
                  </a:ext>
                </a:extLst>
              </p:cNvPr>
              <p:cNvSpPr>
                <a:spLocks noChangeArrowheads="1"/>
              </p:cNvSpPr>
              <p:nvPr/>
            </p:nvSpPr>
            <p:spPr bwMode="auto">
              <a:xfrm>
                <a:off x="2522" y="1790"/>
                <a:ext cx="2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en-US"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135,122</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3" name="Rectangle 143">
                <a:extLst>
                  <a:ext uri="{FF2B5EF4-FFF2-40B4-BE49-F238E27FC236}">
                    <a16:creationId xmlns:a16="http://schemas.microsoft.com/office/drawing/2014/main" id="{DAB1AFE8-6680-1A9A-B276-BBAC637E9438}"/>
                  </a:ext>
                </a:extLst>
              </p:cNvPr>
              <p:cNvSpPr>
                <a:spLocks noChangeArrowheads="1"/>
              </p:cNvSpPr>
              <p:nvPr/>
            </p:nvSpPr>
            <p:spPr bwMode="auto">
              <a:xfrm>
                <a:off x="3058" y="1790"/>
                <a:ext cx="4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4" name="Rectangle 144">
                <a:extLst>
                  <a:ext uri="{FF2B5EF4-FFF2-40B4-BE49-F238E27FC236}">
                    <a16:creationId xmlns:a16="http://schemas.microsoft.com/office/drawing/2014/main" id="{CCD59E36-B649-406F-50EF-89A0349BD252}"/>
                  </a:ext>
                </a:extLst>
              </p:cNvPr>
              <p:cNvSpPr>
                <a:spLocks noChangeArrowheads="1"/>
              </p:cNvSpPr>
              <p:nvPr/>
            </p:nvSpPr>
            <p:spPr bwMode="auto">
              <a:xfrm>
                <a:off x="3298" y="1790"/>
                <a:ext cx="8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19</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5" name="Rectangle 145">
                <a:extLst>
                  <a:ext uri="{FF2B5EF4-FFF2-40B4-BE49-F238E27FC236}">
                    <a16:creationId xmlns:a16="http://schemas.microsoft.com/office/drawing/2014/main" id="{6E75582F-80FB-1AB0-5552-865E29C5B51C}"/>
                  </a:ext>
                </a:extLst>
              </p:cNvPr>
              <p:cNvSpPr>
                <a:spLocks noChangeArrowheads="1"/>
              </p:cNvSpPr>
              <p:nvPr/>
            </p:nvSpPr>
            <p:spPr bwMode="auto">
              <a:xfrm>
                <a:off x="300" y="1521"/>
                <a:ext cx="60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阪神・淡路大震災</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6" name="Rectangle 146">
                <a:extLst>
                  <a:ext uri="{FF2B5EF4-FFF2-40B4-BE49-F238E27FC236}">
                    <a16:creationId xmlns:a16="http://schemas.microsoft.com/office/drawing/2014/main" id="{D6DE9F29-17B8-8B7C-D80C-28F98DCA3F7E}"/>
                  </a:ext>
                </a:extLst>
              </p:cNvPr>
              <p:cNvSpPr>
                <a:spLocks noChangeArrowheads="1"/>
              </p:cNvSpPr>
              <p:nvPr/>
            </p:nvSpPr>
            <p:spPr bwMode="auto">
              <a:xfrm>
                <a:off x="932" y="1510"/>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7" name="Rectangle 147">
                <a:extLst>
                  <a:ext uri="{FF2B5EF4-FFF2-40B4-BE49-F238E27FC236}">
                    <a16:creationId xmlns:a16="http://schemas.microsoft.com/office/drawing/2014/main" id="{F8173F9B-C806-81A4-3C78-1B79B1FDD4FC}"/>
                  </a:ext>
                </a:extLst>
              </p:cNvPr>
              <p:cNvSpPr>
                <a:spLocks noChangeArrowheads="1"/>
              </p:cNvSpPr>
              <p:nvPr/>
            </p:nvSpPr>
            <p:spPr bwMode="auto">
              <a:xfrm>
                <a:off x="1319" y="1529"/>
                <a:ext cx="1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95"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8" name="Rectangle 148">
                <a:extLst>
                  <a:ext uri="{FF2B5EF4-FFF2-40B4-BE49-F238E27FC236}">
                    <a16:creationId xmlns:a16="http://schemas.microsoft.com/office/drawing/2014/main" id="{63540B69-342F-EC55-5487-D25DB7683AB0}"/>
                  </a:ext>
                </a:extLst>
              </p:cNvPr>
              <p:cNvSpPr>
                <a:spLocks noChangeArrowheads="1"/>
              </p:cNvSpPr>
              <p:nvPr/>
            </p:nvSpPr>
            <p:spPr bwMode="auto">
              <a:xfrm>
                <a:off x="1833" y="1518"/>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104,906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9" name="Rectangle 149">
                <a:extLst>
                  <a:ext uri="{FF2B5EF4-FFF2-40B4-BE49-F238E27FC236}">
                    <a16:creationId xmlns:a16="http://schemas.microsoft.com/office/drawing/2014/main" id="{ABBB007C-1A11-3134-44A0-6A756E5312A3}"/>
                  </a:ext>
                </a:extLst>
              </p:cNvPr>
              <p:cNvSpPr>
                <a:spLocks noChangeArrowheads="1"/>
              </p:cNvSpPr>
              <p:nvPr/>
            </p:nvSpPr>
            <p:spPr bwMode="auto">
              <a:xfrm>
                <a:off x="2177" y="1518"/>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144,274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0" name="Rectangle 150">
                <a:extLst>
                  <a:ext uri="{FF2B5EF4-FFF2-40B4-BE49-F238E27FC236}">
                    <a16:creationId xmlns:a16="http://schemas.microsoft.com/office/drawing/2014/main" id="{E21581B3-7BB1-C0CA-72AC-CE97C622AA52}"/>
                  </a:ext>
                </a:extLst>
              </p:cNvPr>
              <p:cNvSpPr>
                <a:spLocks noChangeArrowheads="1"/>
              </p:cNvSpPr>
              <p:nvPr/>
            </p:nvSpPr>
            <p:spPr bwMode="auto">
              <a:xfrm>
                <a:off x="2522" y="1518"/>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390,506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1" name="Rectangle 151">
                <a:extLst>
                  <a:ext uri="{FF2B5EF4-FFF2-40B4-BE49-F238E27FC236}">
                    <a16:creationId xmlns:a16="http://schemas.microsoft.com/office/drawing/2014/main" id="{2BFF0F93-B666-371C-5460-761863CE9295}"/>
                  </a:ext>
                </a:extLst>
              </p:cNvPr>
              <p:cNvSpPr>
                <a:spLocks noChangeArrowheads="1"/>
              </p:cNvSpPr>
              <p:nvPr/>
            </p:nvSpPr>
            <p:spPr bwMode="auto">
              <a:xfrm>
                <a:off x="2843" y="1626"/>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2" name="Rectangle 152">
                <a:extLst>
                  <a:ext uri="{FF2B5EF4-FFF2-40B4-BE49-F238E27FC236}">
                    <a16:creationId xmlns:a16="http://schemas.microsoft.com/office/drawing/2014/main" id="{A05D281A-DD9B-E2AE-7256-C02E67532800}"/>
                  </a:ext>
                </a:extLst>
              </p:cNvPr>
              <p:cNvSpPr>
                <a:spLocks noChangeArrowheads="1"/>
              </p:cNvSpPr>
              <p:nvPr/>
            </p:nvSpPr>
            <p:spPr bwMode="auto">
              <a:xfrm>
                <a:off x="3414" y="1899"/>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3" name="Rectangle 153">
                <a:extLst>
                  <a:ext uri="{FF2B5EF4-FFF2-40B4-BE49-F238E27FC236}">
                    <a16:creationId xmlns:a16="http://schemas.microsoft.com/office/drawing/2014/main" id="{9621D0FA-EED5-0D4C-0617-388805710A86}"/>
                  </a:ext>
                </a:extLst>
              </p:cNvPr>
              <p:cNvSpPr>
                <a:spLocks noChangeArrowheads="1"/>
              </p:cNvSpPr>
              <p:nvPr/>
            </p:nvSpPr>
            <p:spPr bwMode="auto">
              <a:xfrm>
                <a:off x="5212" y="1771"/>
                <a:ext cx="1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a:t>
                </a:r>
                <a:r>
                  <a:rPr kumimoji="0" lang="en-US" altLang="ja-JP" sz="11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4" name="Rectangle 154">
                <a:extLst>
                  <a:ext uri="{FF2B5EF4-FFF2-40B4-BE49-F238E27FC236}">
                    <a16:creationId xmlns:a16="http://schemas.microsoft.com/office/drawing/2014/main" id="{D470A923-E8D1-C0CE-89CB-4970C52B5BC6}"/>
                  </a:ext>
                </a:extLst>
              </p:cNvPr>
              <p:cNvSpPr>
                <a:spLocks noChangeArrowheads="1"/>
              </p:cNvSpPr>
              <p:nvPr/>
            </p:nvSpPr>
            <p:spPr bwMode="auto">
              <a:xfrm>
                <a:off x="5398" y="1796"/>
                <a:ext cx="14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(※11)</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5" name="Rectangle 155">
                <a:extLst>
                  <a:ext uri="{FF2B5EF4-FFF2-40B4-BE49-F238E27FC236}">
                    <a16:creationId xmlns:a16="http://schemas.microsoft.com/office/drawing/2014/main" id="{44D1C67B-1D6C-1F17-4030-FF7A08912579}"/>
                  </a:ext>
                </a:extLst>
              </p:cNvPr>
              <p:cNvSpPr>
                <a:spLocks noChangeArrowheads="1"/>
              </p:cNvSpPr>
              <p:nvPr/>
            </p:nvSpPr>
            <p:spPr bwMode="auto">
              <a:xfrm>
                <a:off x="5703" y="1804"/>
                <a:ext cx="21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約2年</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6" name="Rectangle 156">
                <a:extLst>
                  <a:ext uri="{FF2B5EF4-FFF2-40B4-BE49-F238E27FC236}">
                    <a16:creationId xmlns:a16="http://schemas.microsoft.com/office/drawing/2014/main" id="{80AD4730-1814-8F9A-5F97-7A6A4C467F47}"/>
                  </a:ext>
                </a:extLst>
              </p:cNvPr>
              <p:cNvSpPr>
                <a:spLocks noChangeArrowheads="1"/>
              </p:cNvSpPr>
              <p:nvPr/>
            </p:nvSpPr>
            <p:spPr bwMode="auto">
              <a:xfrm>
                <a:off x="3182" y="1179"/>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9,786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7" name="Rectangle 157">
                <a:extLst>
                  <a:ext uri="{FF2B5EF4-FFF2-40B4-BE49-F238E27FC236}">
                    <a16:creationId xmlns:a16="http://schemas.microsoft.com/office/drawing/2014/main" id="{E7FDF141-D6DC-9AA8-E409-4BD577705D6F}"/>
                  </a:ext>
                </a:extLst>
              </p:cNvPr>
              <p:cNvSpPr>
                <a:spLocks noChangeArrowheads="1"/>
              </p:cNvSpPr>
              <p:nvPr/>
            </p:nvSpPr>
            <p:spPr bwMode="auto">
              <a:xfrm>
                <a:off x="3414" y="1354"/>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8" name="Rectangle 158">
                <a:extLst>
                  <a:ext uri="{FF2B5EF4-FFF2-40B4-BE49-F238E27FC236}">
                    <a16:creationId xmlns:a16="http://schemas.microsoft.com/office/drawing/2014/main" id="{18A4E5E0-0D28-2AB1-FE5E-237AF4C7C3E7}"/>
                  </a:ext>
                </a:extLst>
              </p:cNvPr>
              <p:cNvSpPr>
                <a:spLocks noChangeArrowheads="1"/>
              </p:cNvSpPr>
              <p:nvPr/>
            </p:nvSpPr>
            <p:spPr bwMode="auto">
              <a:xfrm>
                <a:off x="1553" y="685"/>
                <a:ext cx="16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発生</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9" name="Rectangle 159">
                <a:extLst>
                  <a:ext uri="{FF2B5EF4-FFF2-40B4-BE49-F238E27FC236}">
                    <a16:creationId xmlns:a16="http://schemas.microsoft.com/office/drawing/2014/main" id="{BA640928-C385-CB6F-DCBE-4BE3CE716C87}"/>
                  </a:ext>
                </a:extLst>
              </p:cNvPr>
              <p:cNvSpPr>
                <a:spLocks noChangeArrowheads="1"/>
              </p:cNvSpPr>
              <p:nvPr/>
            </p:nvSpPr>
            <p:spPr bwMode="auto">
              <a:xfrm>
                <a:off x="1553" y="826"/>
                <a:ext cx="16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年月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0" name="Rectangle 160">
                <a:extLst>
                  <a:ext uri="{FF2B5EF4-FFF2-40B4-BE49-F238E27FC236}">
                    <a16:creationId xmlns:a16="http://schemas.microsoft.com/office/drawing/2014/main" id="{BC7A4736-EADC-BB49-57F8-B44B636D70D2}"/>
                  </a:ext>
                </a:extLst>
              </p:cNvPr>
              <p:cNvSpPr>
                <a:spLocks noChangeArrowheads="1"/>
              </p:cNvSpPr>
              <p:nvPr/>
            </p:nvSpPr>
            <p:spPr bwMode="auto">
              <a:xfrm>
                <a:off x="3707" y="1179"/>
                <a:ext cx="34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1,166,168</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1" name="Rectangle 161">
                <a:extLst>
                  <a:ext uri="{FF2B5EF4-FFF2-40B4-BE49-F238E27FC236}">
                    <a16:creationId xmlns:a16="http://schemas.microsoft.com/office/drawing/2014/main" id="{A7828B4F-B6CB-A6CA-03B6-10CA964B95D7}"/>
                  </a:ext>
                </a:extLst>
              </p:cNvPr>
              <p:cNvSpPr>
                <a:spLocks noChangeArrowheads="1"/>
              </p:cNvSpPr>
              <p:nvPr/>
            </p:nvSpPr>
            <p:spPr bwMode="auto">
              <a:xfrm>
                <a:off x="3778" y="1518"/>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647,260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2" name="Rectangle 162">
                <a:extLst>
                  <a:ext uri="{FF2B5EF4-FFF2-40B4-BE49-F238E27FC236}">
                    <a16:creationId xmlns:a16="http://schemas.microsoft.com/office/drawing/2014/main" id="{2ABFAAEB-D92D-72E1-B1FE-05E325F140BE}"/>
                  </a:ext>
                </a:extLst>
              </p:cNvPr>
              <p:cNvSpPr>
                <a:spLocks noChangeArrowheads="1"/>
              </p:cNvSpPr>
              <p:nvPr/>
            </p:nvSpPr>
            <p:spPr bwMode="auto">
              <a:xfrm>
                <a:off x="300" y="1179"/>
                <a:ext cx="45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87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東日本大震災</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3" name="Rectangle 163">
                <a:extLst>
                  <a:ext uri="{FF2B5EF4-FFF2-40B4-BE49-F238E27FC236}">
                    <a16:creationId xmlns:a16="http://schemas.microsoft.com/office/drawing/2014/main" id="{2933840B-A2BA-64F4-A921-3C426B49876D}"/>
                  </a:ext>
                </a:extLst>
              </p:cNvPr>
              <p:cNvSpPr>
                <a:spLocks noChangeArrowheads="1"/>
              </p:cNvSpPr>
              <p:nvPr/>
            </p:nvSpPr>
            <p:spPr bwMode="auto">
              <a:xfrm>
                <a:off x="774" y="1168"/>
                <a:ext cx="1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609"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4" name="Rectangle 164">
                <a:extLst>
                  <a:ext uri="{FF2B5EF4-FFF2-40B4-BE49-F238E27FC236}">
                    <a16:creationId xmlns:a16="http://schemas.microsoft.com/office/drawing/2014/main" id="{41ED5DB3-2BB4-5D9A-D561-6D96FB7000BD}"/>
                  </a:ext>
                </a:extLst>
              </p:cNvPr>
              <p:cNvSpPr>
                <a:spLocks noChangeArrowheads="1"/>
              </p:cNvSpPr>
              <p:nvPr/>
            </p:nvSpPr>
            <p:spPr bwMode="auto">
              <a:xfrm>
                <a:off x="1833" y="1179"/>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122,005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5" name="Rectangle 165">
                <a:extLst>
                  <a:ext uri="{FF2B5EF4-FFF2-40B4-BE49-F238E27FC236}">
                    <a16:creationId xmlns:a16="http://schemas.microsoft.com/office/drawing/2014/main" id="{1FA5D321-E49D-FE89-9541-0A4F96CB96C5}"/>
                  </a:ext>
                </a:extLst>
              </p:cNvPr>
              <p:cNvSpPr>
                <a:spLocks noChangeArrowheads="1"/>
              </p:cNvSpPr>
              <p:nvPr/>
            </p:nvSpPr>
            <p:spPr bwMode="auto">
              <a:xfrm>
                <a:off x="2177" y="1179"/>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283,156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6" name="Rectangle 166">
                <a:extLst>
                  <a:ext uri="{FF2B5EF4-FFF2-40B4-BE49-F238E27FC236}">
                    <a16:creationId xmlns:a16="http://schemas.microsoft.com/office/drawing/2014/main" id="{60CC8480-2E74-214B-0AEE-3E4AE958BB5F}"/>
                  </a:ext>
                </a:extLst>
              </p:cNvPr>
              <p:cNvSpPr>
                <a:spLocks noChangeArrowheads="1"/>
              </p:cNvSpPr>
              <p:nvPr/>
            </p:nvSpPr>
            <p:spPr bwMode="auto">
              <a:xfrm>
                <a:off x="2522" y="1179"/>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749,732</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7" name="Rectangle 167">
                <a:extLst>
                  <a:ext uri="{FF2B5EF4-FFF2-40B4-BE49-F238E27FC236}">
                    <a16:creationId xmlns:a16="http://schemas.microsoft.com/office/drawing/2014/main" id="{26170217-D644-800B-BDF2-170E8FD929C2}"/>
                  </a:ext>
                </a:extLst>
              </p:cNvPr>
              <p:cNvSpPr>
                <a:spLocks noChangeArrowheads="1"/>
              </p:cNvSpPr>
              <p:nvPr/>
            </p:nvSpPr>
            <p:spPr bwMode="auto">
              <a:xfrm>
                <a:off x="2897" y="1179"/>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1,489</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8" name="Rectangle 168">
                <a:extLst>
                  <a:ext uri="{FF2B5EF4-FFF2-40B4-BE49-F238E27FC236}">
                    <a16:creationId xmlns:a16="http://schemas.microsoft.com/office/drawing/2014/main" id="{3E77D9B0-6D7D-2B08-BA14-B043F9CEF235}"/>
                  </a:ext>
                </a:extLst>
              </p:cNvPr>
              <p:cNvSpPr>
                <a:spLocks noChangeArrowheads="1"/>
              </p:cNvSpPr>
              <p:nvPr/>
            </p:nvSpPr>
            <p:spPr bwMode="auto">
              <a:xfrm>
                <a:off x="3129" y="1626"/>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9" name="Rectangle 169">
                <a:extLst>
                  <a:ext uri="{FF2B5EF4-FFF2-40B4-BE49-F238E27FC236}">
                    <a16:creationId xmlns:a16="http://schemas.microsoft.com/office/drawing/2014/main" id="{D9261899-025E-791F-319E-F2A39D0B5F50}"/>
                  </a:ext>
                </a:extLst>
              </p:cNvPr>
              <p:cNvSpPr>
                <a:spLocks noChangeArrowheads="1"/>
              </p:cNvSpPr>
              <p:nvPr/>
            </p:nvSpPr>
            <p:spPr bwMode="auto">
              <a:xfrm>
                <a:off x="3467" y="1518"/>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7,574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0" name="Rectangle 170">
                <a:extLst>
                  <a:ext uri="{FF2B5EF4-FFF2-40B4-BE49-F238E27FC236}">
                    <a16:creationId xmlns:a16="http://schemas.microsoft.com/office/drawing/2014/main" id="{01DEF2E0-7F88-880C-1D78-E1B575A08345}"/>
                  </a:ext>
                </a:extLst>
              </p:cNvPr>
              <p:cNvSpPr>
                <a:spLocks noChangeArrowheads="1"/>
              </p:cNvSpPr>
              <p:nvPr/>
            </p:nvSpPr>
            <p:spPr bwMode="auto">
              <a:xfrm>
                <a:off x="3778" y="3015"/>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122,667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1" name="Rectangle 171">
                <a:extLst>
                  <a:ext uri="{FF2B5EF4-FFF2-40B4-BE49-F238E27FC236}">
                    <a16:creationId xmlns:a16="http://schemas.microsoft.com/office/drawing/2014/main" id="{243C8A99-B301-7300-0DF2-3BD14EFB8916}"/>
                  </a:ext>
                </a:extLst>
              </p:cNvPr>
              <p:cNvSpPr>
                <a:spLocks noChangeArrowheads="1"/>
              </p:cNvSpPr>
              <p:nvPr/>
            </p:nvSpPr>
            <p:spPr bwMode="auto">
              <a:xfrm>
                <a:off x="3823" y="3288"/>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16,285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2" name="Rectangle 172">
                <a:extLst>
                  <a:ext uri="{FF2B5EF4-FFF2-40B4-BE49-F238E27FC236}">
                    <a16:creationId xmlns:a16="http://schemas.microsoft.com/office/drawing/2014/main" id="{6CEAA2D6-C8B6-33AA-925B-14B4BF1A28F4}"/>
                  </a:ext>
                </a:extLst>
              </p:cNvPr>
              <p:cNvSpPr>
                <a:spLocks noChangeArrowheads="1"/>
              </p:cNvSpPr>
              <p:nvPr/>
            </p:nvSpPr>
            <p:spPr bwMode="auto">
              <a:xfrm>
                <a:off x="4362" y="1057"/>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3" name="Rectangle 173">
                <a:extLst>
                  <a:ext uri="{FF2B5EF4-FFF2-40B4-BE49-F238E27FC236}">
                    <a16:creationId xmlns:a16="http://schemas.microsoft.com/office/drawing/2014/main" id="{424C5ACE-BE7E-F9BE-724B-7440241D0354}"/>
                  </a:ext>
                </a:extLst>
              </p:cNvPr>
              <p:cNvSpPr>
                <a:spLocks noChangeArrowheads="1"/>
              </p:cNvSpPr>
              <p:nvPr/>
            </p:nvSpPr>
            <p:spPr bwMode="auto">
              <a:xfrm>
                <a:off x="4111" y="1174"/>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14,527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4" name="Rectangle 174">
                <a:extLst>
                  <a:ext uri="{FF2B5EF4-FFF2-40B4-BE49-F238E27FC236}">
                    <a16:creationId xmlns:a16="http://schemas.microsoft.com/office/drawing/2014/main" id="{6A85F7CF-041A-356C-DF29-FFBE3DBD46C4}"/>
                  </a:ext>
                </a:extLst>
              </p:cNvPr>
              <p:cNvSpPr>
                <a:spLocks noChangeArrowheads="1"/>
              </p:cNvSpPr>
              <p:nvPr/>
            </p:nvSpPr>
            <p:spPr bwMode="auto">
              <a:xfrm>
                <a:off x="4244" y="1290"/>
                <a:ext cx="11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5" name="Rectangle 175">
                <a:extLst>
                  <a:ext uri="{FF2B5EF4-FFF2-40B4-BE49-F238E27FC236}">
                    <a16:creationId xmlns:a16="http://schemas.microsoft.com/office/drawing/2014/main" id="{A567BD00-D6B4-E713-95E0-EE5E0EFB00C3}"/>
                  </a:ext>
                </a:extLst>
              </p:cNvPr>
              <p:cNvSpPr>
                <a:spLocks noChangeArrowheads="1"/>
              </p:cNvSpPr>
              <p:nvPr/>
            </p:nvSpPr>
            <p:spPr bwMode="auto">
              <a:xfrm>
                <a:off x="4650" y="1057"/>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6" name="Rectangle 176">
                <a:extLst>
                  <a:ext uri="{FF2B5EF4-FFF2-40B4-BE49-F238E27FC236}">
                    <a16:creationId xmlns:a16="http://schemas.microsoft.com/office/drawing/2014/main" id="{4C5B1E6E-A384-0131-8373-8B882406F950}"/>
                  </a:ext>
                </a:extLst>
              </p:cNvPr>
              <p:cNvSpPr>
                <a:spLocks noChangeArrowheads="1"/>
              </p:cNvSpPr>
              <p:nvPr/>
            </p:nvSpPr>
            <p:spPr bwMode="auto">
              <a:xfrm>
                <a:off x="4399" y="1174"/>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93,869</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7" name="Rectangle 177">
                <a:extLst>
                  <a:ext uri="{FF2B5EF4-FFF2-40B4-BE49-F238E27FC236}">
                    <a16:creationId xmlns:a16="http://schemas.microsoft.com/office/drawing/2014/main" id="{BF554742-1EF8-6E05-21B2-57689E2DF1CD}"/>
                  </a:ext>
                </a:extLst>
              </p:cNvPr>
              <p:cNvSpPr>
                <a:spLocks noChangeArrowheads="1"/>
              </p:cNvSpPr>
              <p:nvPr/>
            </p:nvSpPr>
            <p:spPr bwMode="auto">
              <a:xfrm>
                <a:off x="4531" y="1290"/>
                <a:ext cx="11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8" name="Rectangle 178">
                <a:extLst>
                  <a:ext uri="{FF2B5EF4-FFF2-40B4-BE49-F238E27FC236}">
                    <a16:creationId xmlns:a16="http://schemas.microsoft.com/office/drawing/2014/main" id="{E14C3456-FC59-060D-45A1-455617CF7AB3}"/>
                  </a:ext>
                </a:extLst>
              </p:cNvPr>
              <p:cNvSpPr>
                <a:spLocks noChangeArrowheads="1"/>
              </p:cNvSpPr>
              <p:nvPr/>
            </p:nvSpPr>
            <p:spPr bwMode="auto">
              <a:xfrm>
                <a:off x="4698" y="1179"/>
                <a:ext cx="34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1,274,564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9" name="Rectangle 179">
                <a:extLst>
                  <a:ext uri="{FF2B5EF4-FFF2-40B4-BE49-F238E27FC236}">
                    <a16:creationId xmlns:a16="http://schemas.microsoft.com/office/drawing/2014/main" id="{7F8AF315-3702-7781-3FEF-4C260C81D7BF}"/>
                  </a:ext>
                </a:extLst>
              </p:cNvPr>
              <p:cNvSpPr>
                <a:spLocks noChangeArrowheads="1"/>
              </p:cNvSpPr>
              <p:nvPr/>
            </p:nvSpPr>
            <p:spPr bwMode="auto">
              <a:xfrm>
                <a:off x="4156" y="1518"/>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1,579</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0" name="Rectangle 180">
                <a:extLst>
                  <a:ext uri="{FF2B5EF4-FFF2-40B4-BE49-F238E27FC236}">
                    <a16:creationId xmlns:a16="http://schemas.microsoft.com/office/drawing/2014/main" id="{8B6571C0-05A0-9162-C4C7-2B7C9095A84E}"/>
                  </a:ext>
                </a:extLst>
              </p:cNvPr>
              <p:cNvSpPr>
                <a:spLocks noChangeArrowheads="1"/>
              </p:cNvSpPr>
              <p:nvPr/>
            </p:nvSpPr>
            <p:spPr bwMode="auto">
              <a:xfrm>
                <a:off x="4399" y="1518"/>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40,917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1" name="Rectangle 181">
                <a:extLst>
                  <a:ext uri="{FF2B5EF4-FFF2-40B4-BE49-F238E27FC236}">
                    <a16:creationId xmlns:a16="http://schemas.microsoft.com/office/drawing/2014/main" id="{9FE5ED43-3734-9FCC-D25C-062A273119BF}"/>
                  </a:ext>
                </a:extLst>
              </p:cNvPr>
              <p:cNvSpPr>
                <a:spLocks noChangeArrowheads="1"/>
              </p:cNvSpPr>
              <p:nvPr/>
            </p:nvSpPr>
            <p:spPr bwMode="auto">
              <a:xfrm>
                <a:off x="4769" y="1518"/>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689,756</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2" name="Rectangle 182">
                <a:extLst>
                  <a:ext uri="{FF2B5EF4-FFF2-40B4-BE49-F238E27FC236}">
                    <a16:creationId xmlns:a16="http://schemas.microsoft.com/office/drawing/2014/main" id="{426D454F-F7FA-D320-FA8E-C53133FB0E76}"/>
                  </a:ext>
                </a:extLst>
              </p:cNvPr>
              <p:cNvSpPr>
                <a:spLocks noChangeArrowheads="1"/>
              </p:cNvSpPr>
              <p:nvPr/>
            </p:nvSpPr>
            <p:spPr bwMode="auto">
              <a:xfrm>
                <a:off x="4227" y="1790"/>
                <a:ext cx="12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a:t>
                </a:r>
                <a:r>
                  <a:rPr kumimoji="0" lang="en-US"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3" name="Rectangle 183">
                <a:extLst>
                  <a:ext uri="{FF2B5EF4-FFF2-40B4-BE49-F238E27FC236}">
                    <a16:creationId xmlns:a16="http://schemas.microsoft.com/office/drawing/2014/main" id="{7107B2BA-F7B5-F937-CEFE-2BD840ACC97C}"/>
                  </a:ext>
                </a:extLst>
              </p:cNvPr>
              <p:cNvSpPr>
                <a:spLocks noChangeArrowheads="1"/>
              </p:cNvSpPr>
              <p:nvPr/>
            </p:nvSpPr>
            <p:spPr bwMode="auto">
              <a:xfrm>
                <a:off x="4399" y="1790"/>
                <a:ext cx="22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en-US"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40,784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4" name="Rectangle 184">
                <a:extLst>
                  <a:ext uri="{FF2B5EF4-FFF2-40B4-BE49-F238E27FC236}">
                    <a16:creationId xmlns:a16="http://schemas.microsoft.com/office/drawing/2014/main" id="{804C23DF-06D9-D5F9-A902-FF5821F6D497}"/>
                  </a:ext>
                </a:extLst>
              </p:cNvPr>
              <p:cNvSpPr>
                <a:spLocks noChangeArrowheads="1"/>
              </p:cNvSpPr>
              <p:nvPr/>
            </p:nvSpPr>
            <p:spPr bwMode="auto">
              <a:xfrm>
                <a:off x="4769" y="1790"/>
                <a:ext cx="26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en-US"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206,603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5" name="Rectangle 185">
                <a:extLst>
                  <a:ext uri="{FF2B5EF4-FFF2-40B4-BE49-F238E27FC236}">
                    <a16:creationId xmlns:a16="http://schemas.microsoft.com/office/drawing/2014/main" id="{B94BF755-4FBE-9E42-1674-6862695AAB2C}"/>
                  </a:ext>
                </a:extLst>
              </p:cNvPr>
              <p:cNvSpPr>
                <a:spLocks noChangeArrowheads="1"/>
              </p:cNvSpPr>
              <p:nvPr/>
            </p:nvSpPr>
            <p:spPr bwMode="auto">
              <a:xfrm>
                <a:off x="4227" y="2063"/>
                <a:ext cx="12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467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6" name="Rectangle 186">
                <a:extLst>
                  <a:ext uri="{FF2B5EF4-FFF2-40B4-BE49-F238E27FC236}">
                    <a16:creationId xmlns:a16="http://schemas.microsoft.com/office/drawing/2014/main" id="{AFD31BDA-FFE2-9A2B-3B00-683C4534835D}"/>
                  </a:ext>
                </a:extLst>
              </p:cNvPr>
              <p:cNvSpPr>
                <a:spLocks noChangeArrowheads="1"/>
              </p:cNvSpPr>
              <p:nvPr/>
            </p:nvSpPr>
            <p:spPr bwMode="auto">
              <a:xfrm>
                <a:off x="4399" y="2063"/>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12,918</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7" name="Rectangle 187">
                <a:extLst>
                  <a:ext uri="{FF2B5EF4-FFF2-40B4-BE49-F238E27FC236}">
                    <a16:creationId xmlns:a16="http://schemas.microsoft.com/office/drawing/2014/main" id="{DC125823-FDDF-0275-7699-116B96FF865C}"/>
                  </a:ext>
                </a:extLst>
              </p:cNvPr>
              <p:cNvSpPr>
                <a:spLocks noChangeArrowheads="1"/>
              </p:cNvSpPr>
              <p:nvPr/>
            </p:nvSpPr>
            <p:spPr bwMode="auto">
              <a:xfrm>
                <a:off x="4769" y="2063"/>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211,628</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8" name="Rectangle 188">
                <a:extLst>
                  <a:ext uri="{FF2B5EF4-FFF2-40B4-BE49-F238E27FC236}">
                    <a16:creationId xmlns:a16="http://schemas.microsoft.com/office/drawing/2014/main" id="{F29F23F3-0DB6-9536-6C4A-2EC3A9C23F2E}"/>
                  </a:ext>
                </a:extLst>
              </p:cNvPr>
              <p:cNvSpPr>
                <a:spLocks noChangeArrowheads="1"/>
              </p:cNvSpPr>
              <p:nvPr/>
            </p:nvSpPr>
            <p:spPr bwMode="auto">
              <a:xfrm>
                <a:off x="4362" y="2282"/>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9" name="Rectangle 189">
                <a:extLst>
                  <a:ext uri="{FF2B5EF4-FFF2-40B4-BE49-F238E27FC236}">
                    <a16:creationId xmlns:a16="http://schemas.microsoft.com/office/drawing/2014/main" id="{B8BE63B1-AEA9-3D3D-D581-C1FCCD95C1AC}"/>
                  </a:ext>
                </a:extLst>
              </p:cNvPr>
              <p:cNvSpPr>
                <a:spLocks noChangeArrowheads="1"/>
              </p:cNvSpPr>
              <p:nvPr/>
            </p:nvSpPr>
            <p:spPr bwMode="auto">
              <a:xfrm>
                <a:off x="4227" y="2399"/>
                <a:ext cx="12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623</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0" name="Rectangle 190">
                <a:extLst>
                  <a:ext uri="{FF2B5EF4-FFF2-40B4-BE49-F238E27FC236}">
                    <a16:creationId xmlns:a16="http://schemas.microsoft.com/office/drawing/2014/main" id="{855B8D90-E25A-222A-610C-BD2E5FF91DB8}"/>
                  </a:ext>
                </a:extLst>
              </p:cNvPr>
              <p:cNvSpPr>
                <a:spLocks noChangeArrowheads="1"/>
              </p:cNvSpPr>
              <p:nvPr/>
            </p:nvSpPr>
            <p:spPr bwMode="auto">
              <a:xfrm>
                <a:off x="4213" y="2515"/>
                <a:ext cx="14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1" name="Rectangle 191">
                <a:extLst>
                  <a:ext uri="{FF2B5EF4-FFF2-40B4-BE49-F238E27FC236}">
                    <a16:creationId xmlns:a16="http://schemas.microsoft.com/office/drawing/2014/main" id="{4BE972E5-3754-426F-3730-7FA509E5DE66}"/>
                  </a:ext>
                </a:extLst>
              </p:cNvPr>
              <p:cNvSpPr>
                <a:spLocks noChangeArrowheads="1"/>
              </p:cNvSpPr>
              <p:nvPr/>
            </p:nvSpPr>
            <p:spPr bwMode="auto">
              <a:xfrm>
                <a:off x="4650" y="2279"/>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2" name="Rectangle 192">
                <a:extLst>
                  <a:ext uri="{FF2B5EF4-FFF2-40B4-BE49-F238E27FC236}">
                    <a16:creationId xmlns:a16="http://schemas.microsoft.com/office/drawing/2014/main" id="{269FCF17-7D5B-7D2E-22BB-F93493EF1FAB}"/>
                  </a:ext>
                </a:extLst>
              </p:cNvPr>
              <p:cNvSpPr>
                <a:spLocks noChangeArrowheads="1"/>
              </p:cNvSpPr>
              <p:nvPr/>
            </p:nvSpPr>
            <p:spPr bwMode="auto">
              <a:xfrm>
                <a:off x="4444" y="2404"/>
                <a:ext cx="19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4,590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3" name="Rectangle 193">
                <a:extLst>
                  <a:ext uri="{FF2B5EF4-FFF2-40B4-BE49-F238E27FC236}">
                    <a16:creationId xmlns:a16="http://schemas.microsoft.com/office/drawing/2014/main" id="{1EE2BD5F-DF40-B076-01F9-28C767BF8518}"/>
                  </a:ext>
                </a:extLst>
              </p:cNvPr>
              <p:cNvSpPr>
                <a:spLocks noChangeArrowheads="1"/>
              </p:cNvSpPr>
              <p:nvPr/>
            </p:nvSpPr>
            <p:spPr bwMode="auto">
              <a:xfrm>
                <a:off x="4500" y="2521"/>
                <a:ext cx="14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52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4" name="Rectangle 194">
                <a:extLst>
                  <a:ext uri="{FF2B5EF4-FFF2-40B4-BE49-F238E27FC236}">
                    <a16:creationId xmlns:a16="http://schemas.microsoft.com/office/drawing/2014/main" id="{AC992BF2-BFF7-3C68-C0D7-8096F87E5FA3}"/>
                  </a:ext>
                </a:extLst>
              </p:cNvPr>
              <p:cNvSpPr>
                <a:spLocks noChangeArrowheads="1"/>
              </p:cNvSpPr>
              <p:nvPr/>
            </p:nvSpPr>
            <p:spPr bwMode="auto">
              <a:xfrm>
                <a:off x="4100" y="3396"/>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5" name="Rectangle 195">
                <a:extLst>
                  <a:ext uri="{FF2B5EF4-FFF2-40B4-BE49-F238E27FC236}">
                    <a16:creationId xmlns:a16="http://schemas.microsoft.com/office/drawing/2014/main" id="{D5CAAC79-700E-F2F5-4E6A-55C7F3148A5F}"/>
                  </a:ext>
                </a:extLst>
              </p:cNvPr>
              <p:cNvSpPr>
                <a:spLocks noChangeArrowheads="1"/>
              </p:cNvSpPr>
              <p:nvPr/>
            </p:nvSpPr>
            <p:spPr bwMode="auto">
              <a:xfrm>
                <a:off x="4388" y="3396"/>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6" name="Rectangle 196">
                <a:extLst>
                  <a:ext uri="{FF2B5EF4-FFF2-40B4-BE49-F238E27FC236}">
                    <a16:creationId xmlns:a16="http://schemas.microsoft.com/office/drawing/2014/main" id="{60D240C8-FE5C-DD0E-ED13-0DEA4D230250}"/>
                  </a:ext>
                </a:extLst>
              </p:cNvPr>
              <p:cNvSpPr>
                <a:spLocks noChangeArrowheads="1"/>
              </p:cNvSpPr>
              <p:nvPr/>
            </p:nvSpPr>
            <p:spPr bwMode="auto">
              <a:xfrm>
                <a:off x="4814" y="3288"/>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16,285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7" name="Rectangle 197">
                <a:extLst>
                  <a:ext uri="{FF2B5EF4-FFF2-40B4-BE49-F238E27FC236}">
                    <a16:creationId xmlns:a16="http://schemas.microsoft.com/office/drawing/2014/main" id="{9998EBD6-3CD6-E429-C5B5-9BD687E64618}"/>
                  </a:ext>
                </a:extLst>
              </p:cNvPr>
              <p:cNvSpPr>
                <a:spLocks noChangeArrowheads="1"/>
              </p:cNvSpPr>
              <p:nvPr/>
            </p:nvSpPr>
            <p:spPr bwMode="auto">
              <a:xfrm>
                <a:off x="4825" y="835"/>
                <a:ext cx="8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957"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計</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8" name="Rectangle 198">
                <a:extLst>
                  <a:ext uri="{FF2B5EF4-FFF2-40B4-BE49-F238E27FC236}">
                    <a16:creationId xmlns:a16="http://schemas.microsoft.com/office/drawing/2014/main" id="{CE056BBD-A6A2-3008-7C26-D6013DDC860C}"/>
                  </a:ext>
                </a:extLst>
              </p:cNvPr>
              <p:cNvSpPr>
                <a:spLocks noChangeArrowheads="1"/>
              </p:cNvSpPr>
              <p:nvPr/>
            </p:nvSpPr>
            <p:spPr bwMode="auto">
              <a:xfrm>
                <a:off x="4227" y="2743"/>
                <a:ext cx="126"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187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9" name="Rectangle 199">
                <a:extLst>
                  <a:ext uri="{FF2B5EF4-FFF2-40B4-BE49-F238E27FC236}">
                    <a16:creationId xmlns:a16="http://schemas.microsoft.com/office/drawing/2014/main" id="{3DEB22F6-CE44-FB7F-E062-9E10BB3392BC}"/>
                  </a:ext>
                </a:extLst>
              </p:cNvPr>
              <p:cNvSpPr>
                <a:spLocks noChangeArrowheads="1"/>
              </p:cNvSpPr>
              <p:nvPr/>
            </p:nvSpPr>
            <p:spPr bwMode="auto">
              <a:xfrm>
                <a:off x="4399" y="2743"/>
                <a:ext cx="23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13,784</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0" name="Rectangle 200">
                <a:extLst>
                  <a:ext uri="{FF2B5EF4-FFF2-40B4-BE49-F238E27FC236}">
                    <a16:creationId xmlns:a16="http://schemas.microsoft.com/office/drawing/2014/main" id="{F28AE073-CE38-DFFF-3A55-3184D2685543}"/>
                  </a:ext>
                </a:extLst>
              </p:cNvPr>
              <p:cNvSpPr>
                <a:spLocks noChangeArrowheads="1"/>
              </p:cNvSpPr>
              <p:nvPr/>
            </p:nvSpPr>
            <p:spPr bwMode="auto">
              <a:xfrm>
                <a:off x="4100" y="3124"/>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1" name="Rectangle 201">
                <a:extLst>
                  <a:ext uri="{FF2B5EF4-FFF2-40B4-BE49-F238E27FC236}">
                    <a16:creationId xmlns:a16="http://schemas.microsoft.com/office/drawing/2014/main" id="{D299602E-C908-EC19-FE75-533F02C018DE}"/>
                  </a:ext>
                </a:extLst>
              </p:cNvPr>
              <p:cNvSpPr>
                <a:spLocks noChangeArrowheads="1"/>
              </p:cNvSpPr>
              <p:nvPr/>
            </p:nvSpPr>
            <p:spPr bwMode="auto">
              <a:xfrm>
                <a:off x="4388" y="3124"/>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2" name="Rectangle 202">
                <a:extLst>
                  <a:ext uri="{FF2B5EF4-FFF2-40B4-BE49-F238E27FC236}">
                    <a16:creationId xmlns:a16="http://schemas.microsoft.com/office/drawing/2014/main" id="{0A4AEE98-20C3-AE49-2A21-35314EB981BD}"/>
                  </a:ext>
                </a:extLst>
              </p:cNvPr>
              <p:cNvSpPr>
                <a:spLocks noChangeArrowheads="1"/>
              </p:cNvSpPr>
              <p:nvPr/>
            </p:nvSpPr>
            <p:spPr bwMode="auto">
              <a:xfrm>
                <a:off x="4769" y="3015"/>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122,667</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3" name="Rectangle 203">
                <a:extLst>
                  <a:ext uri="{FF2B5EF4-FFF2-40B4-BE49-F238E27FC236}">
                    <a16:creationId xmlns:a16="http://schemas.microsoft.com/office/drawing/2014/main" id="{E8FAEB86-A850-E380-48EC-7D8C17966A7B}"/>
                  </a:ext>
                </a:extLst>
              </p:cNvPr>
              <p:cNvSpPr>
                <a:spLocks noChangeArrowheads="1"/>
              </p:cNvSpPr>
              <p:nvPr/>
            </p:nvSpPr>
            <p:spPr bwMode="auto">
              <a:xfrm>
                <a:off x="4769" y="2743"/>
                <a:ext cx="27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95706" rtl="0" eaLnBrk="0" fontAlgn="base" latinLnBrk="0" hangingPunct="0">
                  <a:lnSpc>
                    <a:spcPct val="100000"/>
                  </a:lnSpc>
                  <a:spcBef>
                    <a:spcPct val="0"/>
                  </a:spcBef>
                  <a:spcAft>
                    <a:spcPct val="0"/>
                  </a:spcAft>
                  <a:buClrTx/>
                  <a:buSzTx/>
                  <a:buFontTx/>
                  <a:buNone/>
                  <a:tabLst/>
                  <a:defRPr/>
                </a:pPr>
                <a:r>
                  <a:rPr kumimoji="0" lang="ja-JP" altLang="ja-JP" sz="783"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190,555</a:t>
                </a:r>
                <a:endParaRPr kumimoji="0" lang="ja-JP" altLang="ja-JP" sz="1567"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4" name="Rectangle 204">
                <a:extLst>
                  <a:ext uri="{FF2B5EF4-FFF2-40B4-BE49-F238E27FC236}">
                    <a16:creationId xmlns:a16="http://schemas.microsoft.com/office/drawing/2014/main" id="{AB795985-C12F-63ED-03F4-399F2D9F48D8}"/>
                  </a:ext>
                </a:extLst>
              </p:cNvPr>
              <p:cNvSpPr>
                <a:spLocks noChangeArrowheads="1"/>
              </p:cNvSpPr>
              <p:nvPr/>
            </p:nvSpPr>
            <p:spPr bwMode="auto">
              <a:xfrm>
                <a:off x="283"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sp>
          <p:nvSpPr>
            <p:cNvPr id="12" name="Rectangle 206">
              <a:extLst>
                <a:ext uri="{FF2B5EF4-FFF2-40B4-BE49-F238E27FC236}">
                  <a16:creationId xmlns:a16="http://schemas.microsoft.com/office/drawing/2014/main" id="{7465C230-DF98-C03F-14C3-E719237EFAA6}"/>
                </a:ext>
              </a:extLst>
            </p:cNvPr>
            <p:cNvSpPr>
              <a:spLocks noChangeArrowheads="1"/>
            </p:cNvSpPr>
            <p:nvPr/>
          </p:nvSpPr>
          <p:spPr bwMode="auto">
            <a:xfrm>
              <a:off x="1268"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Rectangle 207">
              <a:extLst>
                <a:ext uri="{FF2B5EF4-FFF2-40B4-BE49-F238E27FC236}">
                  <a16:creationId xmlns:a16="http://schemas.microsoft.com/office/drawing/2014/main" id="{6AA2B29E-47B0-BB0D-83CD-7556B57A02D1}"/>
                </a:ext>
              </a:extLst>
            </p:cNvPr>
            <p:cNvSpPr>
              <a:spLocks noChangeArrowheads="1"/>
            </p:cNvSpPr>
            <p:nvPr/>
          </p:nvSpPr>
          <p:spPr bwMode="auto">
            <a:xfrm>
              <a:off x="1491"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 name="Line 208">
              <a:extLst>
                <a:ext uri="{FF2B5EF4-FFF2-40B4-BE49-F238E27FC236}">
                  <a16:creationId xmlns:a16="http://schemas.microsoft.com/office/drawing/2014/main" id="{72D78AF3-CE0D-85D5-3F6C-53BC0E0AB8B2}"/>
                </a:ext>
              </a:extLst>
            </p:cNvPr>
            <p:cNvSpPr>
              <a:spLocks noChangeShapeType="1"/>
            </p:cNvSpPr>
            <p:nvPr/>
          </p:nvSpPr>
          <p:spPr bwMode="auto">
            <a:xfrm flipV="1">
              <a:off x="1796"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 name="Rectangle 209">
              <a:extLst>
                <a:ext uri="{FF2B5EF4-FFF2-40B4-BE49-F238E27FC236}">
                  <a16:creationId xmlns:a16="http://schemas.microsoft.com/office/drawing/2014/main" id="{2D86F61D-2614-593D-015B-C3CDBD799495}"/>
                </a:ext>
              </a:extLst>
            </p:cNvPr>
            <p:cNvSpPr>
              <a:spLocks noChangeArrowheads="1"/>
            </p:cNvSpPr>
            <p:nvPr/>
          </p:nvSpPr>
          <p:spPr bwMode="auto">
            <a:xfrm>
              <a:off x="1796"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 name="Line 210">
              <a:extLst>
                <a:ext uri="{FF2B5EF4-FFF2-40B4-BE49-F238E27FC236}">
                  <a16:creationId xmlns:a16="http://schemas.microsoft.com/office/drawing/2014/main" id="{84937753-0945-FB0F-D4F1-9EA303A11ADC}"/>
                </a:ext>
              </a:extLst>
            </p:cNvPr>
            <p:cNvSpPr>
              <a:spLocks noChangeShapeType="1"/>
            </p:cNvSpPr>
            <p:nvPr/>
          </p:nvSpPr>
          <p:spPr bwMode="auto">
            <a:xfrm flipV="1">
              <a:off x="5076"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 name="Rectangle 211">
              <a:extLst>
                <a:ext uri="{FF2B5EF4-FFF2-40B4-BE49-F238E27FC236}">
                  <a16:creationId xmlns:a16="http://schemas.microsoft.com/office/drawing/2014/main" id="{C791A70F-05D1-6A35-FC36-CFE1A1497A39}"/>
                </a:ext>
              </a:extLst>
            </p:cNvPr>
            <p:cNvSpPr>
              <a:spLocks noChangeArrowheads="1"/>
            </p:cNvSpPr>
            <p:nvPr/>
          </p:nvSpPr>
          <p:spPr bwMode="auto">
            <a:xfrm>
              <a:off x="5076"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 name="Rectangle 212">
              <a:extLst>
                <a:ext uri="{FF2B5EF4-FFF2-40B4-BE49-F238E27FC236}">
                  <a16:creationId xmlns:a16="http://schemas.microsoft.com/office/drawing/2014/main" id="{B06BADFF-D960-B6CC-717E-BBCB8689597C}"/>
                </a:ext>
              </a:extLst>
            </p:cNvPr>
            <p:cNvSpPr>
              <a:spLocks noChangeArrowheads="1"/>
            </p:cNvSpPr>
            <p:nvPr/>
          </p:nvSpPr>
          <p:spPr bwMode="auto">
            <a:xfrm>
              <a:off x="1799" y="615"/>
              <a:ext cx="376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 name="Line 213">
              <a:extLst>
                <a:ext uri="{FF2B5EF4-FFF2-40B4-BE49-F238E27FC236}">
                  <a16:creationId xmlns:a16="http://schemas.microsoft.com/office/drawing/2014/main" id="{2F6CEEAC-8494-CC59-7F3B-8F7D25D404C8}"/>
                </a:ext>
              </a:extLst>
            </p:cNvPr>
            <p:cNvSpPr>
              <a:spLocks noChangeShapeType="1"/>
            </p:cNvSpPr>
            <p:nvPr/>
          </p:nvSpPr>
          <p:spPr bwMode="auto">
            <a:xfrm flipV="1">
              <a:off x="5556"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 name="Rectangle 214">
              <a:extLst>
                <a:ext uri="{FF2B5EF4-FFF2-40B4-BE49-F238E27FC236}">
                  <a16:creationId xmlns:a16="http://schemas.microsoft.com/office/drawing/2014/main" id="{15C55386-177B-0D2A-CA50-74F3D5BB4008}"/>
                </a:ext>
              </a:extLst>
            </p:cNvPr>
            <p:cNvSpPr>
              <a:spLocks noChangeArrowheads="1"/>
            </p:cNvSpPr>
            <p:nvPr/>
          </p:nvSpPr>
          <p:spPr bwMode="auto">
            <a:xfrm>
              <a:off x="5556"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 name="Rectangle 215">
              <a:extLst>
                <a:ext uri="{FF2B5EF4-FFF2-40B4-BE49-F238E27FC236}">
                  <a16:creationId xmlns:a16="http://schemas.microsoft.com/office/drawing/2014/main" id="{66E529ED-5341-B4AE-5FEA-8A7F4AE4D27A}"/>
                </a:ext>
              </a:extLst>
            </p:cNvPr>
            <p:cNvSpPr>
              <a:spLocks noChangeArrowheads="1"/>
            </p:cNvSpPr>
            <p:nvPr/>
          </p:nvSpPr>
          <p:spPr bwMode="auto">
            <a:xfrm>
              <a:off x="5954"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 name="Rectangle 216">
              <a:extLst>
                <a:ext uri="{FF2B5EF4-FFF2-40B4-BE49-F238E27FC236}">
                  <a16:creationId xmlns:a16="http://schemas.microsoft.com/office/drawing/2014/main" id="{11FE222B-9B9A-0956-FB5E-81B33F570752}"/>
                </a:ext>
              </a:extLst>
            </p:cNvPr>
            <p:cNvSpPr>
              <a:spLocks noChangeArrowheads="1"/>
            </p:cNvSpPr>
            <p:nvPr/>
          </p:nvSpPr>
          <p:spPr bwMode="auto">
            <a:xfrm>
              <a:off x="1799" y="776"/>
              <a:ext cx="228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3" name="Line 217">
              <a:extLst>
                <a:ext uri="{FF2B5EF4-FFF2-40B4-BE49-F238E27FC236}">
                  <a16:creationId xmlns:a16="http://schemas.microsoft.com/office/drawing/2014/main" id="{8D6FDC5A-9CA6-F27A-A980-14ABB5F566AC}"/>
                </a:ext>
              </a:extLst>
            </p:cNvPr>
            <p:cNvSpPr>
              <a:spLocks noChangeShapeType="1"/>
            </p:cNvSpPr>
            <p:nvPr/>
          </p:nvSpPr>
          <p:spPr bwMode="auto">
            <a:xfrm flipV="1">
              <a:off x="4085"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4" name="Rectangle 218">
              <a:extLst>
                <a:ext uri="{FF2B5EF4-FFF2-40B4-BE49-F238E27FC236}">
                  <a16:creationId xmlns:a16="http://schemas.microsoft.com/office/drawing/2014/main" id="{16FA672A-4B95-2E8A-CF3E-28E132142A20}"/>
                </a:ext>
              </a:extLst>
            </p:cNvPr>
            <p:cNvSpPr>
              <a:spLocks noChangeArrowheads="1"/>
            </p:cNvSpPr>
            <p:nvPr/>
          </p:nvSpPr>
          <p:spPr bwMode="auto">
            <a:xfrm>
              <a:off x="4085"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5" name="Rectangle 219">
              <a:extLst>
                <a:ext uri="{FF2B5EF4-FFF2-40B4-BE49-F238E27FC236}">
                  <a16:creationId xmlns:a16="http://schemas.microsoft.com/office/drawing/2014/main" id="{A87FE754-73B0-1D84-DB40-6C2EF4EEE50E}"/>
                </a:ext>
              </a:extLst>
            </p:cNvPr>
            <p:cNvSpPr>
              <a:spLocks noChangeArrowheads="1"/>
            </p:cNvSpPr>
            <p:nvPr/>
          </p:nvSpPr>
          <p:spPr bwMode="auto">
            <a:xfrm>
              <a:off x="4088" y="776"/>
              <a:ext cx="5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6" name="Line 220">
              <a:extLst>
                <a:ext uri="{FF2B5EF4-FFF2-40B4-BE49-F238E27FC236}">
                  <a16:creationId xmlns:a16="http://schemas.microsoft.com/office/drawing/2014/main" id="{65E383FB-9156-C7B8-8D18-99D416B8BCB8}"/>
                </a:ext>
              </a:extLst>
            </p:cNvPr>
            <p:cNvSpPr>
              <a:spLocks noChangeShapeType="1"/>
            </p:cNvSpPr>
            <p:nvPr/>
          </p:nvSpPr>
          <p:spPr bwMode="auto">
            <a:xfrm flipV="1">
              <a:off x="4661"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7" name="Rectangle 221">
              <a:extLst>
                <a:ext uri="{FF2B5EF4-FFF2-40B4-BE49-F238E27FC236}">
                  <a16:creationId xmlns:a16="http://schemas.microsoft.com/office/drawing/2014/main" id="{8261E6A6-A382-93AF-A58C-60560DB82A74}"/>
                </a:ext>
              </a:extLst>
            </p:cNvPr>
            <p:cNvSpPr>
              <a:spLocks noChangeArrowheads="1"/>
            </p:cNvSpPr>
            <p:nvPr/>
          </p:nvSpPr>
          <p:spPr bwMode="auto">
            <a:xfrm>
              <a:off x="4661"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8" name="Rectangle 222">
              <a:extLst>
                <a:ext uri="{FF2B5EF4-FFF2-40B4-BE49-F238E27FC236}">
                  <a16:creationId xmlns:a16="http://schemas.microsoft.com/office/drawing/2014/main" id="{BA26314D-54DB-BC17-DF77-02797DF60E6A}"/>
                </a:ext>
              </a:extLst>
            </p:cNvPr>
            <p:cNvSpPr>
              <a:spLocks noChangeArrowheads="1"/>
            </p:cNvSpPr>
            <p:nvPr/>
          </p:nvSpPr>
          <p:spPr bwMode="auto">
            <a:xfrm>
              <a:off x="4659" y="776"/>
              <a:ext cx="42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9" name="Line 223">
              <a:extLst>
                <a:ext uri="{FF2B5EF4-FFF2-40B4-BE49-F238E27FC236}">
                  <a16:creationId xmlns:a16="http://schemas.microsoft.com/office/drawing/2014/main" id="{EEF740B4-CB05-B8A5-F099-0917F46CB8B9}"/>
                </a:ext>
              </a:extLst>
            </p:cNvPr>
            <p:cNvSpPr>
              <a:spLocks noChangeShapeType="1"/>
            </p:cNvSpPr>
            <p:nvPr/>
          </p:nvSpPr>
          <p:spPr bwMode="auto">
            <a:xfrm flipV="1">
              <a:off x="2140"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0" name="Rectangle 224">
              <a:extLst>
                <a:ext uri="{FF2B5EF4-FFF2-40B4-BE49-F238E27FC236}">
                  <a16:creationId xmlns:a16="http://schemas.microsoft.com/office/drawing/2014/main" id="{31EBE0FA-2F7D-EF77-50AD-6B0F277220AC}"/>
                </a:ext>
              </a:extLst>
            </p:cNvPr>
            <p:cNvSpPr>
              <a:spLocks noChangeArrowheads="1"/>
            </p:cNvSpPr>
            <p:nvPr/>
          </p:nvSpPr>
          <p:spPr bwMode="auto">
            <a:xfrm>
              <a:off x="2140"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1" name="Line 225">
              <a:extLst>
                <a:ext uri="{FF2B5EF4-FFF2-40B4-BE49-F238E27FC236}">
                  <a16:creationId xmlns:a16="http://schemas.microsoft.com/office/drawing/2014/main" id="{31CB3339-3D98-BCC8-A532-F9D1CDC2866C}"/>
                </a:ext>
              </a:extLst>
            </p:cNvPr>
            <p:cNvSpPr>
              <a:spLocks noChangeShapeType="1"/>
            </p:cNvSpPr>
            <p:nvPr/>
          </p:nvSpPr>
          <p:spPr bwMode="auto">
            <a:xfrm flipV="1">
              <a:off x="2485"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2" name="Rectangle 226">
              <a:extLst>
                <a:ext uri="{FF2B5EF4-FFF2-40B4-BE49-F238E27FC236}">
                  <a16:creationId xmlns:a16="http://schemas.microsoft.com/office/drawing/2014/main" id="{EB2783D1-C795-2DBD-1808-956BA570A42E}"/>
                </a:ext>
              </a:extLst>
            </p:cNvPr>
            <p:cNvSpPr>
              <a:spLocks noChangeArrowheads="1"/>
            </p:cNvSpPr>
            <p:nvPr/>
          </p:nvSpPr>
          <p:spPr bwMode="auto">
            <a:xfrm>
              <a:off x="2485"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3" name="Line 227">
              <a:extLst>
                <a:ext uri="{FF2B5EF4-FFF2-40B4-BE49-F238E27FC236}">
                  <a16:creationId xmlns:a16="http://schemas.microsoft.com/office/drawing/2014/main" id="{7792AA90-E917-DE80-3F39-C5A24C446A48}"/>
                </a:ext>
              </a:extLst>
            </p:cNvPr>
            <p:cNvSpPr>
              <a:spLocks noChangeShapeType="1"/>
            </p:cNvSpPr>
            <p:nvPr/>
          </p:nvSpPr>
          <p:spPr bwMode="auto">
            <a:xfrm flipV="1">
              <a:off x="2829"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5" name="Rectangle 228">
              <a:extLst>
                <a:ext uri="{FF2B5EF4-FFF2-40B4-BE49-F238E27FC236}">
                  <a16:creationId xmlns:a16="http://schemas.microsoft.com/office/drawing/2014/main" id="{38DEEC6E-E3C8-CCB4-902C-E08C25E8E68A}"/>
                </a:ext>
              </a:extLst>
            </p:cNvPr>
            <p:cNvSpPr>
              <a:spLocks noChangeArrowheads="1"/>
            </p:cNvSpPr>
            <p:nvPr/>
          </p:nvSpPr>
          <p:spPr bwMode="auto">
            <a:xfrm>
              <a:off x="2829"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6" name="Line 229">
              <a:extLst>
                <a:ext uri="{FF2B5EF4-FFF2-40B4-BE49-F238E27FC236}">
                  <a16:creationId xmlns:a16="http://schemas.microsoft.com/office/drawing/2014/main" id="{2E6BE238-D804-39BD-6945-C6DF8E7D7F75}"/>
                </a:ext>
              </a:extLst>
            </p:cNvPr>
            <p:cNvSpPr>
              <a:spLocks noChangeShapeType="1"/>
            </p:cNvSpPr>
            <p:nvPr/>
          </p:nvSpPr>
          <p:spPr bwMode="auto">
            <a:xfrm flipV="1">
              <a:off x="3114"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7" name="Rectangle 230">
              <a:extLst>
                <a:ext uri="{FF2B5EF4-FFF2-40B4-BE49-F238E27FC236}">
                  <a16:creationId xmlns:a16="http://schemas.microsoft.com/office/drawing/2014/main" id="{82AF71EB-B2AF-E749-D586-1E7E47AB871E}"/>
                </a:ext>
              </a:extLst>
            </p:cNvPr>
            <p:cNvSpPr>
              <a:spLocks noChangeArrowheads="1"/>
            </p:cNvSpPr>
            <p:nvPr/>
          </p:nvSpPr>
          <p:spPr bwMode="auto">
            <a:xfrm>
              <a:off x="3114"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8" name="Line 231">
              <a:extLst>
                <a:ext uri="{FF2B5EF4-FFF2-40B4-BE49-F238E27FC236}">
                  <a16:creationId xmlns:a16="http://schemas.microsoft.com/office/drawing/2014/main" id="{28883784-E9DC-6366-A09D-7024FF14DE4C}"/>
                </a:ext>
              </a:extLst>
            </p:cNvPr>
            <p:cNvSpPr>
              <a:spLocks noChangeShapeType="1"/>
            </p:cNvSpPr>
            <p:nvPr/>
          </p:nvSpPr>
          <p:spPr bwMode="auto">
            <a:xfrm flipV="1">
              <a:off x="3400"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9" name="Rectangle 232">
              <a:extLst>
                <a:ext uri="{FF2B5EF4-FFF2-40B4-BE49-F238E27FC236}">
                  <a16:creationId xmlns:a16="http://schemas.microsoft.com/office/drawing/2014/main" id="{0B0C03D5-94CA-CD26-83B4-01F702CABD38}"/>
                </a:ext>
              </a:extLst>
            </p:cNvPr>
            <p:cNvSpPr>
              <a:spLocks noChangeArrowheads="1"/>
            </p:cNvSpPr>
            <p:nvPr/>
          </p:nvSpPr>
          <p:spPr bwMode="auto">
            <a:xfrm>
              <a:off x="3400" y="61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0" name="Rectangle 233">
              <a:extLst>
                <a:ext uri="{FF2B5EF4-FFF2-40B4-BE49-F238E27FC236}">
                  <a16:creationId xmlns:a16="http://schemas.microsoft.com/office/drawing/2014/main" id="{88BBC25B-21CB-CDA6-C976-2AF33DC777FA}"/>
                </a:ext>
              </a:extLst>
            </p:cNvPr>
            <p:cNvSpPr>
              <a:spLocks noChangeArrowheads="1"/>
            </p:cNvSpPr>
            <p:nvPr/>
          </p:nvSpPr>
          <p:spPr bwMode="auto">
            <a:xfrm>
              <a:off x="1799" y="921"/>
              <a:ext cx="188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1" name="Line 234">
              <a:extLst>
                <a:ext uri="{FF2B5EF4-FFF2-40B4-BE49-F238E27FC236}">
                  <a16:creationId xmlns:a16="http://schemas.microsoft.com/office/drawing/2014/main" id="{D52C0B6E-1ADB-F155-6D54-9D204B3F3446}"/>
                </a:ext>
              </a:extLst>
            </p:cNvPr>
            <p:cNvSpPr>
              <a:spLocks noChangeShapeType="1"/>
            </p:cNvSpPr>
            <p:nvPr/>
          </p:nvSpPr>
          <p:spPr bwMode="auto">
            <a:xfrm flipV="1">
              <a:off x="3685"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2" name="Rectangle 235">
              <a:extLst>
                <a:ext uri="{FF2B5EF4-FFF2-40B4-BE49-F238E27FC236}">
                  <a16:creationId xmlns:a16="http://schemas.microsoft.com/office/drawing/2014/main" id="{0E4742F0-308F-031F-CE8C-D6F98AA7FCC2}"/>
                </a:ext>
              </a:extLst>
            </p:cNvPr>
            <p:cNvSpPr>
              <a:spLocks noChangeArrowheads="1"/>
            </p:cNvSpPr>
            <p:nvPr/>
          </p:nvSpPr>
          <p:spPr bwMode="auto">
            <a:xfrm>
              <a:off x="3685" y="61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3" name="Rectangle 236">
              <a:extLst>
                <a:ext uri="{FF2B5EF4-FFF2-40B4-BE49-F238E27FC236}">
                  <a16:creationId xmlns:a16="http://schemas.microsoft.com/office/drawing/2014/main" id="{47054D59-0EC0-B316-76D1-947E3D3EBCE5}"/>
                </a:ext>
              </a:extLst>
            </p:cNvPr>
            <p:cNvSpPr>
              <a:spLocks noChangeArrowheads="1"/>
            </p:cNvSpPr>
            <p:nvPr/>
          </p:nvSpPr>
          <p:spPr bwMode="auto">
            <a:xfrm>
              <a:off x="4083" y="776"/>
              <a:ext cx="5"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4" name="Line 237">
              <a:extLst>
                <a:ext uri="{FF2B5EF4-FFF2-40B4-BE49-F238E27FC236}">
                  <a16:creationId xmlns:a16="http://schemas.microsoft.com/office/drawing/2014/main" id="{63C40216-3E70-DF1E-D85E-1318F8FD6435}"/>
                </a:ext>
              </a:extLst>
            </p:cNvPr>
            <p:cNvSpPr>
              <a:spLocks noChangeShapeType="1"/>
            </p:cNvSpPr>
            <p:nvPr/>
          </p:nvSpPr>
          <p:spPr bwMode="auto">
            <a:xfrm flipV="1">
              <a:off x="4373"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5" name="Rectangle 238">
              <a:extLst>
                <a:ext uri="{FF2B5EF4-FFF2-40B4-BE49-F238E27FC236}">
                  <a16:creationId xmlns:a16="http://schemas.microsoft.com/office/drawing/2014/main" id="{8CCAE987-DB7C-4237-9004-3B0FBFD27C0F}"/>
                </a:ext>
              </a:extLst>
            </p:cNvPr>
            <p:cNvSpPr>
              <a:spLocks noChangeArrowheads="1"/>
            </p:cNvSpPr>
            <p:nvPr/>
          </p:nvSpPr>
          <p:spPr bwMode="auto">
            <a:xfrm>
              <a:off x="4373"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6" name="Rectangle 239">
              <a:extLst>
                <a:ext uri="{FF2B5EF4-FFF2-40B4-BE49-F238E27FC236}">
                  <a16:creationId xmlns:a16="http://schemas.microsoft.com/office/drawing/2014/main" id="{32553BB1-3BAB-CE09-825A-F6AF5983256D}"/>
                </a:ext>
              </a:extLst>
            </p:cNvPr>
            <p:cNvSpPr>
              <a:spLocks noChangeArrowheads="1"/>
            </p:cNvSpPr>
            <p:nvPr/>
          </p:nvSpPr>
          <p:spPr bwMode="auto">
            <a:xfrm>
              <a:off x="4659" y="782"/>
              <a:ext cx="5" cy="1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7" name="Rectangle 240">
              <a:extLst>
                <a:ext uri="{FF2B5EF4-FFF2-40B4-BE49-F238E27FC236}">
                  <a16:creationId xmlns:a16="http://schemas.microsoft.com/office/drawing/2014/main" id="{B1384E5A-B235-6C9F-298C-1F0E28E8F40F}"/>
                </a:ext>
              </a:extLst>
            </p:cNvPr>
            <p:cNvSpPr>
              <a:spLocks noChangeArrowheads="1"/>
            </p:cNvSpPr>
            <p:nvPr/>
          </p:nvSpPr>
          <p:spPr bwMode="auto">
            <a:xfrm>
              <a:off x="4088" y="921"/>
              <a:ext cx="57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8" name="Rectangle 241">
              <a:extLst>
                <a:ext uri="{FF2B5EF4-FFF2-40B4-BE49-F238E27FC236}">
                  <a16:creationId xmlns:a16="http://schemas.microsoft.com/office/drawing/2014/main" id="{0FFDFD43-E745-97BA-0D09-4DF5FC350516}"/>
                </a:ext>
              </a:extLst>
            </p:cNvPr>
            <p:cNvSpPr>
              <a:spLocks noChangeArrowheads="1"/>
            </p:cNvSpPr>
            <p:nvPr/>
          </p:nvSpPr>
          <p:spPr bwMode="auto">
            <a:xfrm>
              <a:off x="280" y="1029"/>
              <a:ext cx="567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9" name="Rectangle 242">
              <a:extLst>
                <a:ext uri="{FF2B5EF4-FFF2-40B4-BE49-F238E27FC236}">
                  <a16:creationId xmlns:a16="http://schemas.microsoft.com/office/drawing/2014/main" id="{4227DCA0-95A9-819F-1B38-3818FFE90747}"/>
                </a:ext>
              </a:extLst>
            </p:cNvPr>
            <p:cNvSpPr>
              <a:spLocks noChangeArrowheads="1"/>
            </p:cNvSpPr>
            <p:nvPr/>
          </p:nvSpPr>
          <p:spPr bwMode="auto">
            <a:xfrm>
              <a:off x="1265" y="618"/>
              <a:ext cx="6"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0" name="Rectangle 243">
              <a:extLst>
                <a:ext uri="{FF2B5EF4-FFF2-40B4-BE49-F238E27FC236}">
                  <a16:creationId xmlns:a16="http://schemas.microsoft.com/office/drawing/2014/main" id="{0CC42863-87E4-95C3-53A8-DEC386489D47}"/>
                </a:ext>
              </a:extLst>
            </p:cNvPr>
            <p:cNvSpPr>
              <a:spLocks noChangeArrowheads="1"/>
            </p:cNvSpPr>
            <p:nvPr/>
          </p:nvSpPr>
          <p:spPr bwMode="auto">
            <a:xfrm>
              <a:off x="1488" y="618"/>
              <a:ext cx="6"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1" name="Rectangle 244">
              <a:extLst>
                <a:ext uri="{FF2B5EF4-FFF2-40B4-BE49-F238E27FC236}">
                  <a16:creationId xmlns:a16="http://schemas.microsoft.com/office/drawing/2014/main" id="{F33B8D19-6125-4812-464D-14A92F8BD27C}"/>
                </a:ext>
              </a:extLst>
            </p:cNvPr>
            <p:cNvSpPr>
              <a:spLocks noChangeArrowheads="1"/>
            </p:cNvSpPr>
            <p:nvPr/>
          </p:nvSpPr>
          <p:spPr bwMode="auto">
            <a:xfrm>
              <a:off x="1793" y="615"/>
              <a:ext cx="6"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2" name="Rectangle 245">
              <a:extLst>
                <a:ext uri="{FF2B5EF4-FFF2-40B4-BE49-F238E27FC236}">
                  <a16:creationId xmlns:a16="http://schemas.microsoft.com/office/drawing/2014/main" id="{7CDD7582-25D0-5EAD-A7BC-DB3782712DFB}"/>
                </a:ext>
              </a:extLst>
            </p:cNvPr>
            <p:cNvSpPr>
              <a:spLocks noChangeArrowheads="1"/>
            </p:cNvSpPr>
            <p:nvPr/>
          </p:nvSpPr>
          <p:spPr bwMode="auto">
            <a:xfrm>
              <a:off x="2138"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3" name="Rectangle 246">
              <a:extLst>
                <a:ext uri="{FF2B5EF4-FFF2-40B4-BE49-F238E27FC236}">
                  <a16:creationId xmlns:a16="http://schemas.microsoft.com/office/drawing/2014/main" id="{8DE7FB0C-8D44-82AF-D09D-68C0D115FE7B}"/>
                </a:ext>
              </a:extLst>
            </p:cNvPr>
            <p:cNvSpPr>
              <a:spLocks noChangeArrowheads="1"/>
            </p:cNvSpPr>
            <p:nvPr/>
          </p:nvSpPr>
          <p:spPr bwMode="auto">
            <a:xfrm>
              <a:off x="2482" y="926"/>
              <a:ext cx="6"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4" name="Rectangle 247">
              <a:extLst>
                <a:ext uri="{FF2B5EF4-FFF2-40B4-BE49-F238E27FC236}">
                  <a16:creationId xmlns:a16="http://schemas.microsoft.com/office/drawing/2014/main" id="{65C265AD-5CB3-F46A-D720-1559DE078BAB}"/>
                </a:ext>
              </a:extLst>
            </p:cNvPr>
            <p:cNvSpPr>
              <a:spLocks noChangeArrowheads="1"/>
            </p:cNvSpPr>
            <p:nvPr/>
          </p:nvSpPr>
          <p:spPr bwMode="auto">
            <a:xfrm>
              <a:off x="2826" y="926"/>
              <a:ext cx="6"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5" name="Rectangle 248">
              <a:extLst>
                <a:ext uri="{FF2B5EF4-FFF2-40B4-BE49-F238E27FC236}">
                  <a16:creationId xmlns:a16="http://schemas.microsoft.com/office/drawing/2014/main" id="{F5FC1B1C-986C-5E6B-69DB-1AF44F949CAF}"/>
                </a:ext>
              </a:extLst>
            </p:cNvPr>
            <p:cNvSpPr>
              <a:spLocks noChangeArrowheads="1"/>
            </p:cNvSpPr>
            <p:nvPr/>
          </p:nvSpPr>
          <p:spPr bwMode="auto">
            <a:xfrm>
              <a:off x="3112"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6" name="Rectangle 249">
              <a:extLst>
                <a:ext uri="{FF2B5EF4-FFF2-40B4-BE49-F238E27FC236}">
                  <a16:creationId xmlns:a16="http://schemas.microsoft.com/office/drawing/2014/main" id="{E679B6D7-9927-5294-7DC7-8E4566023837}"/>
                </a:ext>
              </a:extLst>
            </p:cNvPr>
            <p:cNvSpPr>
              <a:spLocks noChangeArrowheads="1"/>
            </p:cNvSpPr>
            <p:nvPr/>
          </p:nvSpPr>
          <p:spPr bwMode="auto">
            <a:xfrm>
              <a:off x="3397"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7" name="Rectangle 250">
              <a:extLst>
                <a:ext uri="{FF2B5EF4-FFF2-40B4-BE49-F238E27FC236}">
                  <a16:creationId xmlns:a16="http://schemas.microsoft.com/office/drawing/2014/main" id="{BA625717-B35A-F247-EF5E-E171F8D2E818}"/>
                </a:ext>
              </a:extLst>
            </p:cNvPr>
            <p:cNvSpPr>
              <a:spLocks noChangeArrowheads="1"/>
            </p:cNvSpPr>
            <p:nvPr/>
          </p:nvSpPr>
          <p:spPr bwMode="auto">
            <a:xfrm>
              <a:off x="3682"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8" name="Rectangle 251">
              <a:extLst>
                <a:ext uri="{FF2B5EF4-FFF2-40B4-BE49-F238E27FC236}">
                  <a16:creationId xmlns:a16="http://schemas.microsoft.com/office/drawing/2014/main" id="{C80B72B9-78B9-1AC9-BF9F-F18AF68016DD}"/>
                </a:ext>
              </a:extLst>
            </p:cNvPr>
            <p:cNvSpPr>
              <a:spLocks noChangeArrowheads="1"/>
            </p:cNvSpPr>
            <p:nvPr/>
          </p:nvSpPr>
          <p:spPr bwMode="auto">
            <a:xfrm>
              <a:off x="4083"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9" name="Rectangle 252">
              <a:extLst>
                <a:ext uri="{FF2B5EF4-FFF2-40B4-BE49-F238E27FC236}">
                  <a16:creationId xmlns:a16="http://schemas.microsoft.com/office/drawing/2014/main" id="{C9EFAEF9-5988-FB8D-496F-154E1FBD94B3}"/>
                </a:ext>
              </a:extLst>
            </p:cNvPr>
            <p:cNvSpPr>
              <a:spLocks noChangeArrowheads="1"/>
            </p:cNvSpPr>
            <p:nvPr/>
          </p:nvSpPr>
          <p:spPr bwMode="auto">
            <a:xfrm>
              <a:off x="4371"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0" name="Rectangle 253">
              <a:extLst>
                <a:ext uri="{FF2B5EF4-FFF2-40B4-BE49-F238E27FC236}">
                  <a16:creationId xmlns:a16="http://schemas.microsoft.com/office/drawing/2014/main" id="{420D8E3E-2958-ABA1-4039-A0C32974740C}"/>
                </a:ext>
              </a:extLst>
            </p:cNvPr>
            <p:cNvSpPr>
              <a:spLocks noChangeArrowheads="1"/>
            </p:cNvSpPr>
            <p:nvPr/>
          </p:nvSpPr>
          <p:spPr bwMode="auto">
            <a:xfrm>
              <a:off x="4659" y="921"/>
              <a:ext cx="5"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1" name="Rectangle 254">
              <a:extLst>
                <a:ext uri="{FF2B5EF4-FFF2-40B4-BE49-F238E27FC236}">
                  <a16:creationId xmlns:a16="http://schemas.microsoft.com/office/drawing/2014/main" id="{DD0EFF04-A8A3-167B-A2A2-70DFB2D42DC3}"/>
                </a:ext>
              </a:extLst>
            </p:cNvPr>
            <p:cNvSpPr>
              <a:spLocks noChangeArrowheads="1"/>
            </p:cNvSpPr>
            <p:nvPr/>
          </p:nvSpPr>
          <p:spPr bwMode="auto">
            <a:xfrm>
              <a:off x="5073" y="621"/>
              <a:ext cx="6"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2" name="Rectangle 255">
              <a:extLst>
                <a:ext uri="{FF2B5EF4-FFF2-40B4-BE49-F238E27FC236}">
                  <a16:creationId xmlns:a16="http://schemas.microsoft.com/office/drawing/2014/main" id="{EBAB4B08-8438-6FFC-804A-9AA699C6B9B1}"/>
                </a:ext>
              </a:extLst>
            </p:cNvPr>
            <p:cNvSpPr>
              <a:spLocks noChangeArrowheads="1"/>
            </p:cNvSpPr>
            <p:nvPr/>
          </p:nvSpPr>
          <p:spPr bwMode="auto">
            <a:xfrm>
              <a:off x="5553" y="621"/>
              <a:ext cx="6"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3" name="Rectangle 256">
              <a:extLst>
                <a:ext uri="{FF2B5EF4-FFF2-40B4-BE49-F238E27FC236}">
                  <a16:creationId xmlns:a16="http://schemas.microsoft.com/office/drawing/2014/main" id="{8D9FA75F-3494-EB30-B5EE-EBAB8F5CF464}"/>
                </a:ext>
              </a:extLst>
            </p:cNvPr>
            <p:cNvSpPr>
              <a:spLocks noChangeArrowheads="1"/>
            </p:cNvSpPr>
            <p:nvPr/>
          </p:nvSpPr>
          <p:spPr bwMode="auto">
            <a:xfrm>
              <a:off x="286" y="1438"/>
              <a:ext cx="150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4" name="Rectangle 257">
              <a:extLst>
                <a:ext uri="{FF2B5EF4-FFF2-40B4-BE49-F238E27FC236}">
                  <a16:creationId xmlns:a16="http://schemas.microsoft.com/office/drawing/2014/main" id="{00E7D71F-3EC3-5311-CCB7-A51AA0186297}"/>
                </a:ext>
              </a:extLst>
            </p:cNvPr>
            <p:cNvSpPr>
              <a:spLocks noChangeArrowheads="1"/>
            </p:cNvSpPr>
            <p:nvPr/>
          </p:nvSpPr>
          <p:spPr bwMode="auto">
            <a:xfrm>
              <a:off x="1793" y="1438"/>
              <a:ext cx="416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5" name="Rectangle 258">
              <a:extLst>
                <a:ext uri="{FF2B5EF4-FFF2-40B4-BE49-F238E27FC236}">
                  <a16:creationId xmlns:a16="http://schemas.microsoft.com/office/drawing/2014/main" id="{0F0C6680-0F32-72A5-57D2-BC1D4922A774}"/>
                </a:ext>
              </a:extLst>
            </p:cNvPr>
            <p:cNvSpPr>
              <a:spLocks noChangeArrowheads="1"/>
            </p:cNvSpPr>
            <p:nvPr/>
          </p:nvSpPr>
          <p:spPr bwMode="auto">
            <a:xfrm>
              <a:off x="1793"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6" name="Rectangle 259">
              <a:extLst>
                <a:ext uri="{FF2B5EF4-FFF2-40B4-BE49-F238E27FC236}">
                  <a16:creationId xmlns:a16="http://schemas.microsoft.com/office/drawing/2014/main" id="{4CE9BBA9-3F15-3705-6397-7CE8F9C65357}"/>
                </a:ext>
              </a:extLst>
            </p:cNvPr>
            <p:cNvSpPr>
              <a:spLocks noChangeArrowheads="1"/>
            </p:cNvSpPr>
            <p:nvPr/>
          </p:nvSpPr>
          <p:spPr bwMode="auto">
            <a:xfrm>
              <a:off x="2138"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7" name="Rectangle 260">
              <a:extLst>
                <a:ext uri="{FF2B5EF4-FFF2-40B4-BE49-F238E27FC236}">
                  <a16:creationId xmlns:a16="http://schemas.microsoft.com/office/drawing/2014/main" id="{19462D43-2193-2335-3C08-D9643C99516D}"/>
                </a:ext>
              </a:extLst>
            </p:cNvPr>
            <p:cNvSpPr>
              <a:spLocks noChangeArrowheads="1"/>
            </p:cNvSpPr>
            <p:nvPr/>
          </p:nvSpPr>
          <p:spPr bwMode="auto">
            <a:xfrm>
              <a:off x="2482"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8" name="Rectangle 261">
              <a:extLst>
                <a:ext uri="{FF2B5EF4-FFF2-40B4-BE49-F238E27FC236}">
                  <a16:creationId xmlns:a16="http://schemas.microsoft.com/office/drawing/2014/main" id="{96B9B8D9-ADD6-FFEB-9D07-7EC17A6FBE89}"/>
                </a:ext>
              </a:extLst>
            </p:cNvPr>
            <p:cNvSpPr>
              <a:spLocks noChangeArrowheads="1"/>
            </p:cNvSpPr>
            <p:nvPr/>
          </p:nvSpPr>
          <p:spPr bwMode="auto">
            <a:xfrm>
              <a:off x="2826"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9" name="Rectangle 262">
              <a:extLst>
                <a:ext uri="{FF2B5EF4-FFF2-40B4-BE49-F238E27FC236}">
                  <a16:creationId xmlns:a16="http://schemas.microsoft.com/office/drawing/2014/main" id="{A20B22C4-7384-0E45-D92B-598062C036A2}"/>
                </a:ext>
              </a:extLst>
            </p:cNvPr>
            <p:cNvSpPr>
              <a:spLocks noChangeArrowheads="1"/>
            </p:cNvSpPr>
            <p:nvPr/>
          </p:nvSpPr>
          <p:spPr bwMode="auto">
            <a:xfrm>
              <a:off x="3112"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0" name="Rectangle 263">
              <a:extLst>
                <a:ext uri="{FF2B5EF4-FFF2-40B4-BE49-F238E27FC236}">
                  <a16:creationId xmlns:a16="http://schemas.microsoft.com/office/drawing/2014/main" id="{A82D4C6E-E2EA-B5AD-42F1-B4644EF9F7ED}"/>
                </a:ext>
              </a:extLst>
            </p:cNvPr>
            <p:cNvSpPr>
              <a:spLocks noChangeArrowheads="1"/>
            </p:cNvSpPr>
            <p:nvPr/>
          </p:nvSpPr>
          <p:spPr bwMode="auto">
            <a:xfrm>
              <a:off x="3397"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1" name="Rectangle 264">
              <a:extLst>
                <a:ext uri="{FF2B5EF4-FFF2-40B4-BE49-F238E27FC236}">
                  <a16:creationId xmlns:a16="http://schemas.microsoft.com/office/drawing/2014/main" id="{957377BA-C777-A12F-D019-62D97B9D7860}"/>
                </a:ext>
              </a:extLst>
            </p:cNvPr>
            <p:cNvSpPr>
              <a:spLocks noChangeArrowheads="1"/>
            </p:cNvSpPr>
            <p:nvPr/>
          </p:nvSpPr>
          <p:spPr bwMode="auto">
            <a:xfrm>
              <a:off x="3682"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2" name="Rectangle 265">
              <a:extLst>
                <a:ext uri="{FF2B5EF4-FFF2-40B4-BE49-F238E27FC236}">
                  <a16:creationId xmlns:a16="http://schemas.microsoft.com/office/drawing/2014/main" id="{794BEDE7-AD54-57DF-4880-74BDFFDC5E2E}"/>
                </a:ext>
              </a:extLst>
            </p:cNvPr>
            <p:cNvSpPr>
              <a:spLocks noChangeArrowheads="1"/>
            </p:cNvSpPr>
            <p:nvPr/>
          </p:nvSpPr>
          <p:spPr bwMode="auto">
            <a:xfrm>
              <a:off x="4083"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3" name="Rectangle 266">
              <a:extLst>
                <a:ext uri="{FF2B5EF4-FFF2-40B4-BE49-F238E27FC236}">
                  <a16:creationId xmlns:a16="http://schemas.microsoft.com/office/drawing/2014/main" id="{51B21357-21E5-D67C-3AEF-0D6910E11EC1}"/>
                </a:ext>
              </a:extLst>
            </p:cNvPr>
            <p:cNvSpPr>
              <a:spLocks noChangeArrowheads="1"/>
            </p:cNvSpPr>
            <p:nvPr/>
          </p:nvSpPr>
          <p:spPr bwMode="auto">
            <a:xfrm>
              <a:off x="4371"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4" name="Rectangle 267">
              <a:extLst>
                <a:ext uri="{FF2B5EF4-FFF2-40B4-BE49-F238E27FC236}">
                  <a16:creationId xmlns:a16="http://schemas.microsoft.com/office/drawing/2014/main" id="{6DFCDC7D-AC2C-1E83-913D-52A0C2B0E4D8}"/>
                </a:ext>
              </a:extLst>
            </p:cNvPr>
            <p:cNvSpPr>
              <a:spLocks noChangeArrowheads="1"/>
            </p:cNvSpPr>
            <p:nvPr/>
          </p:nvSpPr>
          <p:spPr bwMode="auto">
            <a:xfrm>
              <a:off x="4659"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5" name="Rectangle 268">
              <a:extLst>
                <a:ext uri="{FF2B5EF4-FFF2-40B4-BE49-F238E27FC236}">
                  <a16:creationId xmlns:a16="http://schemas.microsoft.com/office/drawing/2014/main" id="{E8339DF2-1DA3-9F02-964A-F3144F4CD8A0}"/>
                </a:ext>
              </a:extLst>
            </p:cNvPr>
            <p:cNvSpPr>
              <a:spLocks noChangeArrowheads="1"/>
            </p:cNvSpPr>
            <p:nvPr/>
          </p:nvSpPr>
          <p:spPr bwMode="auto">
            <a:xfrm>
              <a:off x="5073"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6" name="Rectangle 269">
              <a:extLst>
                <a:ext uri="{FF2B5EF4-FFF2-40B4-BE49-F238E27FC236}">
                  <a16:creationId xmlns:a16="http://schemas.microsoft.com/office/drawing/2014/main" id="{D2D2CE57-9ED3-0B57-EA74-A43DD7934972}"/>
                </a:ext>
              </a:extLst>
            </p:cNvPr>
            <p:cNvSpPr>
              <a:spLocks noChangeArrowheads="1"/>
            </p:cNvSpPr>
            <p:nvPr/>
          </p:nvSpPr>
          <p:spPr bwMode="auto">
            <a:xfrm>
              <a:off x="5553"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7" name="Rectangle 270">
              <a:extLst>
                <a:ext uri="{FF2B5EF4-FFF2-40B4-BE49-F238E27FC236}">
                  <a16:creationId xmlns:a16="http://schemas.microsoft.com/office/drawing/2014/main" id="{FE999ABE-49E4-316A-E232-69B1DBAD7B0D}"/>
                </a:ext>
              </a:extLst>
            </p:cNvPr>
            <p:cNvSpPr>
              <a:spLocks noChangeArrowheads="1"/>
            </p:cNvSpPr>
            <p:nvPr/>
          </p:nvSpPr>
          <p:spPr bwMode="auto">
            <a:xfrm>
              <a:off x="5951"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8" name="Rectangle 271">
              <a:extLst>
                <a:ext uri="{FF2B5EF4-FFF2-40B4-BE49-F238E27FC236}">
                  <a16:creationId xmlns:a16="http://schemas.microsoft.com/office/drawing/2014/main" id="{988116AE-A335-B88B-529A-E5E6CD4C7016}"/>
                </a:ext>
              </a:extLst>
            </p:cNvPr>
            <p:cNvSpPr>
              <a:spLocks noChangeArrowheads="1"/>
            </p:cNvSpPr>
            <p:nvPr/>
          </p:nvSpPr>
          <p:spPr bwMode="auto">
            <a:xfrm>
              <a:off x="286" y="1710"/>
              <a:ext cx="150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9" name="Rectangle 272">
              <a:extLst>
                <a:ext uri="{FF2B5EF4-FFF2-40B4-BE49-F238E27FC236}">
                  <a16:creationId xmlns:a16="http://schemas.microsoft.com/office/drawing/2014/main" id="{224ABE0B-2F50-9F16-497F-B2E4F47F7B9F}"/>
                </a:ext>
              </a:extLst>
            </p:cNvPr>
            <p:cNvSpPr>
              <a:spLocks noChangeArrowheads="1"/>
            </p:cNvSpPr>
            <p:nvPr/>
          </p:nvSpPr>
          <p:spPr bwMode="auto">
            <a:xfrm>
              <a:off x="1793" y="1710"/>
              <a:ext cx="416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0" name="Rectangle 273">
              <a:extLst>
                <a:ext uri="{FF2B5EF4-FFF2-40B4-BE49-F238E27FC236}">
                  <a16:creationId xmlns:a16="http://schemas.microsoft.com/office/drawing/2014/main" id="{D8CE52CA-2894-28A4-FD5D-095679F5865E}"/>
                </a:ext>
              </a:extLst>
            </p:cNvPr>
            <p:cNvSpPr>
              <a:spLocks noChangeArrowheads="1"/>
            </p:cNvSpPr>
            <p:nvPr/>
          </p:nvSpPr>
          <p:spPr bwMode="auto">
            <a:xfrm>
              <a:off x="1793"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1" name="Rectangle 274">
              <a:extLst>
                <a:ext uri="{FF2B5EF4-FFF2-40B4-BE49-F238E27FC236}">
                  <a16:creationId xmlns:a16="http://schemas.microsoft.com/office/drawing/2014/main" id="{17C1D938-DB1A-F0A5-0F06-D5AA64C88F84}"/>
                </a:ext>
              </a:extLst>
            </p:cNvPr>
            <p:cNvSpPr>
              <a:spLocks noChangeArrowheads="1"/>
            </p:cNvSpPr>
            <p:nvPr/>
          </p:nvSpPr>
          <p:spPr bwMode="auto">
            <a:xfrm>
              <a:off x="2138"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2" name="Rectangle 275">
              <a:extLst>
                <a:ext uri="{FF2B5EF4-FFF2-40B4-BE49-F238E27FC236}">
                  <a16:creationId xmlns:a16="http://schemas.microsoft.com/office/drawing/2014/main" id="{609A85DB-15DA-EE63-F54A-8F102CF4F478}"/>
                </a:ext>
              </a:extLst>
            </p:cNvPr>
            <p:cNvSpPr>
              <a:spLocks noChangeArrowheads="1"/>
            </p:cNvSpPr>
            <p:nvPr/>
          </p:nvSpPr>
          <p:spPr bwMode="auto">
            <a:xfrm>
              <a:off x="2482"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3" name="Rectangle 276">
              <a:extLst>
                <a:ext uri="{FF2B5EF4-FFF2-40B4-BE49-F238E27FC236}">
                  <a16:creationId xmlns:a16="http://schemas.microsoft.com/office/drawing/2014/main" id="{6D4042B1-47BE-82C3-578C-4C1EF25BE53E}"/>
                </a:ext>
              </a:extLst>
            </p:cNvPr>
            <p:cNvSpPr>
              <a:spLocks noChangeArrowheads="1"/>
            </p:cNvSpPr>
            <p:nvPr/>
          </p:nvSpPr>
          <p:spPr bwMode="auto">
            <a:xfrm>
              <a:off x="2826"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4" name="Rectangle 277">
              <a:extLst>
                <a:ext uri="{FF2B5EF4-FFF2-40B4-BE49-F238E27FC236}">
                  <a16:creationId xmlns:a16="http://schemas.microsoft.com/office/drawing/2014/main" id="{5BE63958-3EB7-7656-6870-EB100A8FB1BD}"/>
                </a:ext>
              </a:extLst>
            </p:cNvPr>
            <p:cNvSpPr>
              <a:spLocks noChangeArrowheads="1"/>
            </p:cNvSpPr>
            <p:nvPr/>
          </p:nvSpPr>
          <p:spPr bwMode="auto">
            <a:xfrm>
              <a:off x="3112"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5" name="Rectangle 278">
              <a:extLst>
                <a:ext uri="{FF2B5EF4-FFF2-40B4-BE49-F238E27FC236}">
                  <a16:creationId xmlns:a16="http://schemas.microsoft.com/office/drawing/2014/main" id="{EFDE82A5-77B4-1300-D3D8-86A45B68074C}"/>
                </a:ext>
              </a:extLst>
            </p:cNvPr>
            <p:cNvSpPr>
              <a:spLocks noChangeArrowheads="1"/>
            </p:cNvSpPr>
            <p:nvPr/>
          </p:nvSpPr>
          <p:spPr bwMode="auto">
            <a:xfrm>
              <a:off x="3397"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6" name="Rectangle 279">
              <a:extLst>
                <a:ext uri="{FF2B5EF4-FFF2-40B4-BE49-F238E27FC236}">
                  <a16:creationId xmlns:a16="http://schemas.microsoft.com/office/drawing/2014/main" id="{373B9F80-FB6E-4CAA-8062-361B0BEDD0DF}"/>
                </a:ext>
              </a:extLst>
            </p:cNvPr>
            <p:cNvSpPr>
              <a:spLocks noChangeArrowheads="1"/>
            </p:cNvSpPr>
            <p:nvPr/>
          </p:nvSpPr>
          <p:spPr bwMode="auto">
            <a:xfrm>
              <a:off x="3682"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7" name="Rectangle 280">
              <a:extLst>
                <a:ext uri="{FF2B5EF4-FFF2-40B4-BE49-F238E27FC236}">
                  <a16:creationId xmlns:a16="http://schemas.microsoft.com/office/drawing/2014/main" id="{9D20632C-FB99-A765-EC26-14B6DB9C80EF}"/>
                </a:ext>
              </a:extLst>
            </p:cNvPr>
            <p:cNvSpPr>
              <a:spLocks noChangeArrowheads="1"/>
            </p:cNvSpPr>
            <p:nvPr/>
          </p:nvSpPr>
          <p:spPr bwMode="auto">
            <a:xfrm>
              <a:off x="4083"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8" name="Rectangle 281">
              <a:extLst>
                <a:ext uri="{FF2B5EF4-FFF2-40B4-BE49-F238E27FC236}">
                  <a16:creationId xmlns:a16="http://schemas.microsoft.com/office/drawing/2014/main" id="{01D9FDE3-9F89-D411-E0A0-8AE4652CAB3D}"/>
                </a:ext>
              </a:extLst>
            </p:cNvPr>
            <p:cNvSpPr>
              <a:spLocks noChangeArrowheads="1"/>
            </p:cNvSpPr>
            <p:nvPr/>
          </p:nvSpPr>
          <p:spPr bwMode="auto">
            <a:xfrm>
              <a:off x="4371"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9" name="Rectangle 282">
              <a:extLst>
                <a:ext uri="{FF2B5EF4-FFF2-40B4-BE49-F238E27FC236}">
                  <a16:creationId xmlns:a16="http://schemas.microsoft.com/office/drawing/2014/main" id="{6AB72F7C-6ECC-1A51-8D16-C1AA782ABDE6}"/>
                </a:ext>
              </a:extLst>
            </p:cNvPr>
            <p:cNvSpPr>
              <a:spLocks noChangeArrowheads="1"/>
            </p:cNvSpPr>
            <p:nvPr/>
          </p:nvSpPr>
          <p:spPr bwMode="auto">
            <a:xfrm>
              <a:off x="4659"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0" name="Rectangle 283">
              <a:extLst>
                <a:ext uri="{FF2B5EF4-FFF2-40B4-BE49-F238E27FC236}">
                  <a16:creationId xmlns:a16="http://schemas.microsoft.com/office/drawing/2014/main" id="{7FD896FB-6433-AC16-111D-CAD8E1424858}"/>
                </a:ext>
              </a:extLst>
            </p:cNvPr>
            <p:cNvSpPr>
              <a:spLocks noChangeArrowheads="1"/>
            </p:cNvSpPr>
            <p:nvPr/>
          </p:nvSpPr>
          <p:spPr bwMode="auto">
            <a:xfrm>
              <a:off x="5073"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1" name="Rectangle 284">
              <a:extLst>
                <a:ext uri="{FF2B5EF4-FFF2-40B4-BE49-F238E27FC236}">
                  <a16:creationId xmlns:a16="http://schemas.microsoft.com/office/drawing/2014/main" id="{DE554F7D-DF91-6EA4-045B-8F447F25AE9E}"/>
                </a:ext>
              </a:extLst>
            </p:cNvPr>
            <p:cNvSpPr>
              <a:spLocks noChangeArrowheads="1"/>
            </p:cNvSpPr>
            <p:nvPr/>
          </p:nvSpPr>
          <p:spPr bwMode="auto">
            <a:xfrm>
              <a:off x="5553"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2" name="Rectangle 285">
              <a:extLst>
                <a:ext uri="{FF2B5EF4-FFF2-40B4-BE49-F238E27FC236}">
                  <a16:creationId xmlns:a16="http://schemas.microsoft.com/office/drawing/2014/main" id="{74C77243-0B53-2D7F-9E3D-30659458D672}"/>
                </a:ext>
              </a:extLst>
            </p:cNvPr>
            <p:cNvSpPr>
              <a:spLocks noChangeArrowheads="1"/>
            </p:cNvSpPr>
            <p:nvPr/>
          </p:nvSpPr>
          <p:spPr bwMode="auto">
            <a:xfrm>
              <a:off x="5951"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3" name="Rectangle 286">
              <a:extLst>
                <a:ext uri="{FF2B5EF4-FFF2-40B4-BE49-F238E27FC236}">
                  <a16:creationId xmlns:a16="http://schemas.microsoft.com/office/drawing/2014/main" id="{9CB121CA-FD48-9A29-7FBC-AB4227C67D50}"/>
                </a:ext>
              </a:extLst>
            </p:cNvPr>
            <p:cNvSpPr>
              <a:spLocks noChangeArrowheads="1"/>
            </p:cNvSpPr>
            <p:nvPr/>
          </p:nvSpPr>
          <p:spPr bwMode="auto">
            <a:xfrm>
              <a:off x="286" y="1982"/>
              <a:ext cx="150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4" name="Rectangle 287">
              <a:extLst>
                <a:ext uri="{FF2B5EF4-FFF2-40B4-BE49-F238E27FC236}">
                  <a16:creationId xmlns:a16="http://schemas.microsoft.com/office/drawing/2014/main" id="{812B718B-5213-9F43-7109-B091C54A82E8}"/>
                </a:ext>
              </a:extLst>
            </p:cNvPr>
            <p:cNvSpPr>
              <a:spLocks noChangeArrowheads="1"/>
            </p:cNvSpPr>
            <p:nvPr/>
          </p:nvSpPr>
          <p:spPr bwMode="auto">
            <a:xfrm>
              <a:off x="1793" y="1982"/>
              <a:ext cx="416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5" name="Rectangle 288">
              <a:extLst>
                <a:ext uri="{FF2B5EF4-FFF2-40B4-BE49-F238E27FC236}">
                  <a16:creationId xmlns:a16="http://schemas.microsoft.com/office/drawing/2014/main" id="{D9DD844A-0BA4-9EF5-C546-28984B0CD856}"/>
                </a:ext>
              </a:extLst>
            </p:cNvPr>
            <p:cNvSpPr>
              <a:spLocks noChangeArrowheads="1"/>
            </p:cNvSpPr>
            <p:nvPr/>
          </p:nvSpPr>
          <p:spPr bwMode="auto">
            <a:xfrm>
              <a:off x="1793"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6" name="Rectangle 289">
              <a:extLst>
                <a:ext uri="{FF2B5EF4-FFF2-40B4-BE49-F238E27FC236}">
                  <a16:creationId xmlns:a16="http://schemas.microsoft.com/office/drawing/2014/main" id="{D4C26B83-806F-79AC-0BF0-5D098994D3CA}"/>
                </a:ext>
              </a:extLst>
            </p:cNvPr>
            <p:cNvSpPr>
              <a:spLocks noChangeArrowheads="1"/>
            </p:cNvSpPr>
            <p:nvPr/>
          </p:nvSpPr>
          <p:spPr bwMode="auto">
            <a:xfrm>
              <a:off x="2138"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7" name="Rectangle 290">
              <a:extLst>
                <a:ext uri="{FF2B5EF4-FFF2-40B4-BE49-F238E27FC236}">
                  <a16:creationId xmlns:a16="http://schemas.microsoft.com/office/drawing/2014/main" id="{9F7B447C-AE5D-E103-5ABB-FF54ED361A86}"/>
                </a:ext>
              </a:extLst>
            </p:cNvPr>
            <p:cNvSpPr>
              <a:spLocks noChangeArrowheads="1"/>
            </p:cNvSpPr>
            <p:nvPr/>
          </p:nvSpPr>
          <p:spPr bwMode="auto">
            <a:xfrm>
              <a:off x="2482"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8" name="Rectangle 291">
              <a:extLst>
                <a:ext uri="{FF2B5EF4-FFF2-40B4-BE49-F238E27FC236}">
                  <a16:creationId xmlns:a16="http://schemas.microsoft.com/office/drawing/2014/main" id="{AF3EE731-96EA-CD99-1B2D-72A3521039E0}"/>
                </a:ext>
              </a:extLst>
            </p:cNvPr>
            <p:cNvSpPr>
              <a:spLocks noChangeArrowheads="1"/>
            </p:cNvSpPr>
            <p:nvPr/>
          </p:nvSpPr>
          <p:spPr bwMode="auto">
            <a:xfrm>
              <a:off x="2826"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9" name="Rectangle 292">
              <a:extLst>
                <a:ext uri="{FF2B5EF4-FFF2-40B4-BE49-F238E27FC236}">
                  <a16:creationId xmlns:a16="http://schemas.microsoft.com/office/drawing/2014/main" id="{0DEB9412-3801-A9AD-BF80-12016C6AC0BE}"/>
                </a:ext>
              </a:extLst>
            </p:cNvPr>
            <p:cNvSpPr>
              <a:spLocks noChangeArrowheads="1"/>
            </p:cNvSpPr>
            <p:nvPr/>
          </p:nvSpPr>
          <p:spPr bwMode="auto">
            <a:xfrm>
              <a:off x="3112"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0" name="Rectangle 293">
              <a:extLst>
                <a:ext uri="{FF2B5EF4-FFF2-40B4-BE49-F238E27FC236}">
                  <a16:creationId xmlns:a16="http://schemas.microsoft.com/office/drawing/2014/main" id="{088E8DA4-790C-F2F8-ED30-E707AB6D7230}"/>
                </a:ext>
              </a:extLst>
            </p:cNvPr>
            <p:cNvSpPr>
              <a:spLocks noChangeArrowheads="1"/>
            </p:cNvSpPr>
            <p:nvPr/>
          </p:nvSpPr>
          <p:spPr bwMode="auto">
            <a:xfrm>
              <a:off x="3397"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1" name="Rectangle 294">
              <a:extLst>
                <a:ext uri="{FF2B5EF4-FFF2-40B4-BE49-F238E27FC236}">
                  <a16:creationId xmlns:a16="http://schemas.microsoft.com/office/drawing/2014/main" id="{612A6099-99EC-B9B6-950E-A6738AB6A6D2}"/>
                </a:ext>
              </a:extLst>
            </p:cNvPr>
            <p:cNvSpPr>
              <a:spLocks noChangeArrowheads="1"/>
            </p:cNvSpPr>
            <p:nvPr/>
          </p:nvSpPr>
          <p:spPr bwMode="auto">
            <a:xfrm>
              <a:off x="3682"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2" name="Rectangle 295">
              <a:extLst>
                <a:ext uri="{FF2B5EF4-FFF2-40B4-BE49-F238E27FC236}">
                  <a16:creationId xmlns:a16="http://schemas.microsoft.com/office/drawing/2014/main" id="{DB13FEE5-8F65-5A25-6612-B4EDFD05D97A}"/>
                </a:ext>
              </a:extLst>
            </p:cNvPr>
            <p:cNvSpPr>
              <a:spLocks noChangeArrowheads="1"/>
            </p:cNvSpPr>
            <p:nvPr/>
          </p:nvSpPr>
          <p:spPr bwMode="auto">
            <a:xfrm>
              <a:off x="4083"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3" name="Rectangle 296">
              <a:extLst>
                <a:ext uri="{FF2B5EF4-FFF2-40B4-BE49-F238E27FC236}">
                  <a16:creationId xmlns:a16="http://schemas.microsoft.com/office/drawing/2014/main" id="{A8555FA0-C59B-A7DA-4E69-1C7C5AA19498}"/>
                </a:ext>
              </a:extLst>
            </p:cNvPr>
            <p:cNvSpPr>
              <a:spLocks noChangeArrowheads="1"/>
            </p:cNvSpPr>
            <p:nvPr/>
          </p:nvSpPr>
          <p:spPr bwMode="auto">
            <a:xfrm>
              <a:off x="4371"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4" name="Rectangle 297">
              <a:extLst>
                <a:ext uri="{FF2B5EF4-FFF2-40B4-BE49-F238E27FC236}">
                  <a16:creationId xmlns:a16="http://schemas.microsoft.com/office/drawing/2014/main" id="{E8F5035B-F561-3408-DD11-DE0D6B38F6DE}"/>
                </a:ext>
              </a:extLst>
            </p:cNvPr>
            <p:cNvSpPr>
              <a:spLocks noChangeArrowheads="1"/>
            </p:cNvSpPr>
            <p:nvPr/>
          </p:nvSpPr>
          <p:spPr bwMode="auto">
            <a:xfrm>
              <a:off x="4659"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5" name="Rectangle 298">
              <a:extLst>
                <a:ext uri="{FF2B5EF4-FFF2-40B4-BE49-F238E27FC236}">
                  <a16:creationId xmlns:a16="http://schemas.microsoft.com/office/drawing/2014/main" id="{269FE284-1920-AA8B-A8D1-F2FFE112F23F}"/>
                </a:ext>
              </a:extLst>
            </p:cNvPr>
            <p:cNvSpPr>
              <a:spLocks noChangeArrowheads="1"/>
            </p:cNvSpPr>
            <p:nvPr/>
          </p:nvSpPr>
          <p:spPr bwMode="auto">
            <a:xfrm>
              <a:off x="5073"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6" name="Rectangle 299">
              <a:extLst>
                <a:ext uri="{FF2B5EF4-FFF2-40B4-BE49-F238E27FC236}">
                  <a16:creationId xmlns:a16="http://schemas.microsoft.com/office/drawing/2014/main" id="{B972F76E-A5D5-FBD2-8DF1-FEFCD00D8693}"/>
                </a:ext>
              </a:extLst>
            </p:cNvPr>
            <p:cNvSpPr>
              <a:spLocks noChangeArrowheads="1"/>
            </p:cNvSpPr>
            <p:nvPr/>
          </p:nvSpPr>
          <p:spPr bwMode="auto">
            <a:xfrm>
              <a:off x="5553"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7" name="Rectangle 300">
              <a:extLst>
                <a:ext uri="{FF2B5EF4-FFF2-40B4-BE49-F238E27FC236}">
                  <a16:creationId xmlns:a16="http://schemas.microsoft.com/office/drawing/2014/main" id="{4FC2905A-CF63-9453-7E3E-8B94C5480D7F}"/>
                </a:ext>
              </a:extLst>
            </p:cNvPr>
            <p:cNvSpPr>
              <a:spLocks noChangeArrowheads="1"/>
            </p:cNvSpPr>
            <p:nvPr/>
          </p:nvSpPr>
          <p:spPr bwMode="auto">
            <a:xfrm>
              <a:off x="5951"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8" name="Rectangle 301">
              <a:extLst>
                <a:ext uri="{FF2B5EF4-FFF2-40B4-BE49-F238E27FC236}">
                  <a16:creationId xmlns:a16="http://schemas.microsoft.com/office/drawing/2014/main" id="{5C8FDE50-0E9E-9A83-FFCD-A9AC0B1DA01C}"/>
                </a:ext>
              </a:extLst>
            </p:cNvPr>
            <p:cNvSpPr>
              <a:spLocks noChangeArrowheads="1"/>
            </p:cNvSpPr>
            <p:nvPr/>
          </p:nvSpPr>
          <p:spPr bwMode="auto">
            <a:xfrm>
              <a:off x="286" y="2254"/>
              <a:ext cx="56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9" name="Rectangle 302">
              <a:extLst>
                <a:ext uri="{FF2B5EF4-FFF2-40B4-BE49-F238E27FC236}">
                  <a16:creationId xmlns:a16="http://schemas.microsoft.com/office/drawing/2014/main" id="{A88184D7-275A-7102-942C-D9957AE73DA5}"/>
                </a:ext>
              </a:extLst>
            </p:cNvPr>
            <p:cNvSpPr>
              <a:spLocks noChangeArrowheads="1"/>
            </p:cNvSpPr>
            <p:nvPr/>
          </p:nvSpPr>
          <p:spPr bwMode="auto">
            <a:xfrm>
              <a:off x="286" y="2663"/>
              <a:ext cx="567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0" name="Rectangle 303">
              <a:extLst>
                <a:ext uri="{FF2B5EF4-FFF2-40B4-BE49-F238E27FC236}">
                  <a16:creationId xmlns:a16="http://schemas.microsoft.com/office/drawing/2014/main" id="{43041175-1902-A7F1-28E3-9EA965EA8584}"/>
                </a:ext>
              </a:extLst>
            </p:cNvPr>
            <p:cNvSpPr>
              <a:spLocks noChangeArrowheads="1"/>
            </p:cNvSpPr>
            <p:nvPr/>
          </p:nvSpPr>
          <p:spPr bwMode="auto">
            <a:xfrm>
              <a:off x="286" y="2935"/>
              <a:ext cx="567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1" name="Rectangle 304">
              <a:extLst>
                <a:ext uri="{FF2B5EF4-FFF2-40B4-BE49-F238E27FC236}">
                  <a16:creationId xmlns:a16="http://schemas.microsoft.com/office/drawing/2014/main" id="{06A2136F-790F-604F-588D-1DC46A63B0CF}"/>
                </a:ext>
              </a:extLst>
            </p:cNvPr>
            <p:cNvSpPr>
              <a:spLocks noChangeArrowheads="1"/>
            </p:cNvSpPr>
            <p:nvPr/>
          </p:nvSpPr>
          <p:spPr bwMode="auto">
            <a:xfrm>
              <a:off x="286" y="3207"/>
              <a:ext cx="56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2" name="Rectangle 305">
              <a:extLst>
                <a:ext uri="{FF2B5EF4-FFF2-40B4-BE49-F238E27FC236}">
                  <a16:creationId xmlns:a16="http://schemas.microsoft.com/office/drawing/2014/main" id="{E041ED06-F712-9D00-2486-A881C74CC937}"/>
                </a:ext>
              </a:extLst>
            </p:cNvPr>
            <p:cNvSpPr>
              <a:spLocks noChangeArrowheads="1"/>
            </p:cNvSpPr>
            <p:nvPr/>
          </p:nvSpPr>
          <p:spPr bwMode="auto">
            <a:xfrm>
              <a:off x="280" y="1038"/>
              <a:ext cx="6" cy="24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3" name="Rectangle 306">
              <a:extLst>
                <a:ext uri="{FF2B5EF4-FFF2-40B4-BE49-F238E27FC236}">
                  <a16:creationId xmlns:a16="http://schemas.microsoft.com/office/drawing/2014/main" id="{04AACF78-C015-5E9E-1F53-FCEF3C70B312}"/>
                </a:ext>
              </a:extLst>
            </p:cNvPr>
            <p:cNvSpPr>
              <a:spLocks noChangeArrowheads="1"/>
            </p:cNvSpPr>
            <p:nvPr/>
          </p:nvSpPr>
          <p:spPr bwMode="auto">
            <a:xfrm>
              <a:off x="1265" y="1038"/>
              <a:ext cx="6" cy="24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4" name="Rectangle 307">
              <a:extLst>
                <a:ext uri="{FF2B5EF4-FFF2-40B4-BE49-F238E27FC236}">
                  <a16:creationId xmlns:a16="http://schemas.microsoft.com/office/drawing/2014/main" id="{92115C43-BA0F-398A-EE91-8943C449BB3C}"/>
                </a:ext>
              </a:extLst>
            </p:cNvPr>
            <p:cNvSpPr>
              <a:spLocks noChangeArrowheads="1"/>
            </p:cNvSpPr>
            <p:nvPr/>
          </p:nvSpPr>
          <p:spPr bwMode="auto">
            <a:xfrm>
              <a:off x="1488" y="1038"/>
              <a:ext cx="6" cy="24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5" name="Rectangle 308">
              <a:extLst>
                <a:ext uri="{FF2B5EF4-FFF2-40B4-BE49-F238E27FC236}">
                  <a16:creationId xmlns:a16="http://schemas.microsoft.com/office/drawing/2014/main" id="{DF06B0B2-039B-98EB-F726-FB3F4777FC48}"/>
                </a:ext>
              </a:extLst>
            </p:cNvPr>
            <p:cNvSpPr>
              <a:spLocks noChangeArrowheads="1"/>
            </p:cNvSpPr>
            <p:nvPr/>
          </p:nvSpPr>
          <p:spPr bwMode="auto">
            <a:xfrm>
              <a:off x="1793"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6" name="Rectangle 309">
              <a:extLst>
                <a:ext uri="{FF2B5EF4-FFF2-40B4-BE49-F238E27FC236}">
                  <a16:creationId xmlns:a16="http://schemas.microsoft.com/office/drawing/2014/main" id="{1EEADCC1-F278-689B-0362-033439DB24F2}"/>
                </a:ext>
              </a:extLst>
            </p:cNvPr>
            <p:cNvSpPr>
              <a:spLocks noChangeArrowheads="1"/>
            </p:cNvSpPr>
            <p:nvPr/>
          </p:nvSpPr>
          <p:spPr bwMode="auto">
            <a:xfrm>
              <a:off x="2138"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7" name="Rectangle 310">
              <a:extLst>
                <a:ext uri="{FF2B5EF4-FFF2-40B4-BE49-F238E27FC236}">
                  <a16:creationId xmlns:a16="http://schemas.microsoft.com/office/drawing/2014/main" id="{E30E7501-5DE5-9B7D-E445-9D1A3BE73FC1}"/>
                </a:ext>
              </a:extLst>
            </p:cNvPr>
            <p:cNvSpPr>
              <a:spLocks noChangeArrowheads="1"/>
            </p:cNvSpPr>
            <p:nvPr/>
          </p:nvSpPr>
          <p:spPr bwMode="auto">
            <a:xfrm>
              <a:off x="2482"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8" name="Rectangle 311">
              <a:extLst>
                <a:ext uri="{FF2B5EF4-FFF2-40B4-BE49-F238E27FC236}">
                  <a16:creationId xmlns:a16="http://schemas.microsoft.com/office/drawing/2014/main" id="{532E1FBB-3FAC-7741-B358-B2113A963962}"/>
                </a:ext>
              </a:extLst>
            </p:cNvPr>
            <p:cNvSpPr>
              <a:spLocks noChangeArrowheads="1"/>
            </p:cNvSpPr>
            <p:nvPr/>
          </p:nvSpPr>
          <p:spPr bwMode="auto">
            <a:xfrm>
              <a:off x="2826"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9" name="Rectangle 312">
              <a:extLst>
                <a:ext uri="{FF2B5EF4-FFF2-40B4-BE49-F238E27FC236}">
                  <a16:creationId xmlns:a16="http://schemas.microsoft.com/office/drawing/2014/main" id="{20640DEA-9030-1FBB-4EA9-58DCEB35EC4C}"/>
                </a:ext>
              </a:extLst>
            </p:cNvPr>
            <p:cNvSpPr>
              <a:spLocks noChangeArrowheads="1"/>
            </p:cNvSpPr>
            <p:nvPr/>
          </p:nvSpPr>
          <p:spPr bwMode="auto">
            <a:xfrm>
              <a:off x="3112"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0" name="Rectangle 313">
              <a:extLst>
                <a:ext uri="{FF2B5EF4-FFF2-40B4-BE49-F238E27FC236}">
                  <a16:creationId xmlns:a16="http://schemas.microsoft.com/office/drawing/2014/main" id="{F8D1996F-99C6-0BC9-4AAE-7742D91BE1E6}"/>
                </a:ext>
              </a:extLst>
            </p:cNvPr>
            <p:cNvSpPr>
              <a:spLocks noChangeArrowheads="1"/>
            </p:cNvSpPr>
            <p:nvPr/>
          </p:nvSpPr>
          <p:spPr bwMode="auto">
            <a:xfrm>
              <a:off x="3397"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1" name="Rectangle 314">
              <a:extLst>
                <a:ext uri="{FF2B5EF4-FFF2-40B4-BE49-F238E27FC236}">
                  <a16:creationId xmlns:a16="http://schemas.microsoft.com/office/drawing/2014/main" id="{DAB0EF3C-28FB-DF15-F27C-C8DBFE3F8555}"/>
                </a:ext>
              </a:extLst>
            </p:cNvPr>
            <p:cNvSpPr>
              <a:spLocks noChangeArrowheads="1"/>
            </p:cNvSpPr>
            <p:nvPr/>
          </p:nvSpPr>
          <p:spPr bwMode="auto">
            <a:xfrm>
              <a:off x="3682"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2" name="Rectangle 315">
              <a:extLst>
                <a:ext uri="{FF2B5EF4-FFF2-40B4-BE49-F238E27FC236}">
                  <a16:creationId xmlns:a16="http://schemas.microsoft.com/office/drawing/2014/main" id="{56A521DF-59BB-532B-AE10-810A3C369CC5}"/>
                </a:ext>
              </a:extLst>
            </p:cNvPr>
            <p:cNvSpPr>
              <a:spLocks noChangeArrowheads="1"/>
            </p:cNvSpPr>
            <p:nvPr/>
          </p:nvSpPr>
          <p:spPr bwMode="auto">
            <a:xfrm>
              <a:off x="4083"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3" name="Rectangle 316">
              <a:extLst>
                <a:ext uri="{FF2B5EF4-FFF2-40B4-BE49-F238E27FC236}">
                  <a16:creationId xmlns:a16="http://schemas.microsoft.com/office/drawing/2014/main" id="{EC238FB3-0474-0885-9A03-B58A4739D140}"/>
                </a:ext>
              </a:extLst>
            </p:cNvPr>
            <p:cNvSpPr>
              <a:spLocks noChangeArrowheads="1"/>
            </p:cNvSpPr>
            <p:nvPr/>
          </p:nvSpPr>
          <p:spPr bwMode="auto">
            <a:xfrm>
              <a:off x="4371"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4" name="Rectangle 317">
              <a:extLst>
                <a:ext uri="{FF2B5EF4-FFF2-40B4-BE49-F238E27FC236}">
                  <a16:creationId xmlns:a16="http://schemas.microsoft.com/office/drawing/2014/main" id="{45E8DFE8-BCF5-5D0E-F980-FFCD798E5135}"/>
                </a:ext>
              </a:extLst>
            </p:cNvPr>
            <p:cNvSpPr>
              <a:spLocks noChangeArrowheads="1"/>
            </p:cNvSpPr>
            <p:nvPr/>
          </p:nvSpPr>
          <p:spPr bwMode="auto">
            <a:xfrm>
              <a:off x="4659"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5" name="Rectangle 318">
              <a:extLst>
                <a:ext uri="{FF2B5EF4-FFF2-40B4-BE49-F238E27FC236}">
                  <a16:creationId xmlns:a16="http://schemas.microsoft.com/office/drawing/2014/main" id="{38865C3D-BBFB-73E1-D049-C66A3150494B}"/>
                </a:ext>
              </a:extLst>
            </p:cNvPr>
            <p:cNvSpPr>
              <a:spLocks noChangeArrowheads="1"/>
            </p:cNvSpPr>
            <p:nvPr/>
          </p:nvSpPr>
          <p:spPr bwMode="auto">
            <a:xfrm>
              <a:off x="5073"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6" name="Rectangle 319">
              <a:extLst>
                <a:ext uri="{FF2B5EF4-FFF2-40B4-BE49-F238E27FC236}">
                  <a16:creationId xmlns:a16="http://schemas.microsoft.com/office/drawing/2014/main" id="{DBA6182A-0308-D8BA-B3A6-C3D969F594CE}"/>
                </a:ext>
              </a:extLst>
            </p:cNvPr>
            <p:cNvSpPr>
              <a:spLocks noChangeArrowheads="1"/>
            </p:cNvSpPr>
            <p:nvPr/>
          </p:nvSpPr>
          <p:spPr bwMode="auto">
            <a:xfrm>
              <a:off x="5553"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7" name="Rectangle 320">
              <a:extLst>
                <a:ext uri="{FF2B5EF4-FFF2-40B4-BE49-F238E27FC236}">
                  <a16:creationId xmlns:a16="http://schemas.microsoft.com/office/drawing/2014/main" id="{4EA6F35A-252F-E4B5-9097-7AA68BEA50F6}"/>
                </a:ext>
              </a:extLst>
            </p:cNvPr>
            <p:cNvSpPr>
              <a:spLocks noChangeArrowheads="1"/>
            </p:cNvSpPr>
            <p:nvPr/>
          </p:nvSpPr>
          <p:spPr bwMode="auto">
            <a:xfrm>
              <a:off x="286" y="3479"/>
              <a:ext cx="56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8" name="Rectangle 321">
              <a:extLst>
                <a:ext uri="{FF2B5EF4-FFF2-40B4-BE49-F238E27FC236}">
                  <a16:creationId xmlns:a16="http://schemas.microsoft.com/office/drawing/2014/main" id="{330A95B0-2783-C40D-2A64-92046420E489}"/>
                </a:ext>
              </a:extLst>
            </p:cNvPr>
            <p:cNvSpPr>
              <a:spLocks noChangeArrowheads="1"/>
            </p:cNvSpPr>
            <p:nvPr/>
          </p:nvSpPr>
          <p:spPr bwMode="auto">
            <a:xfrm>
              <a:off x="5951"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9" name="Line 322">
              <a:extLst>
                <a:ext uri="{FF2B5EF4-FFF2-40B4-BE49-F238E27FC236}">
                  <a16:creationId xmlns:a16="http://schemas.microsoft.com/office/drawing/2014/main" id="{0918B090-30CC-5283-8330-71625FA2C1BF}"/>
                </a:ext>
              </a:extLst>
            </p:cNvPr>
            <p:cNvSpPr>
              <a:spLocks noChangeShapeType="1"/>
            </p:cNvSpPr>
            <p:nvPr/>
          </p:nvSpPr>
          <p:spPr bwMode="auto">
            <a:xfrm>
              <a:off x="283"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0" name="Rectangle 323">
              <a:extLst>
                <a:ext uri="{FF2B5EF4-FFF2-40B4-BE49-F238E27FC236}">
                  <a16:creationId xmlns:a16="http://schemas.microsoft.com/office/drawing/2014/main" id="{0E9AD120-1FCE-8298-D744-2928590F08FD}"/>
                </a:ext>
              </a:extLst>
            </p:cNvPr>
            <p:cNvSpPr>
              <a:spLocks noChangeArrowheads="1"/>
            </p:cNvSpPr>
            <p:nvPr/>
          </p:nvSpPr>
          <p:spPr bwMode="auto">
            <a:xfrm>
              <a:off x="283"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1" name="Line 324">
              <a:extLst>
                <a:ext uri="{FF2B5EF4-FFF2-40B4-BE49-F238E27FC236}">
                  <a16:creationId xmlns:a16="http://schemas.microsoft.com/office/drawing/2014/main" id="{3F031E99-DFF5-27D4-53AA-91076AD8B4D5}"/>
                </a:ext>
              </a:extLst>
            </p:cNvPr>
            <p:cNvSpPr>
              <a:spLocks noChangeShapeType="1"/>
            </p:cNvSpPr>
            <p:nvPr/>
          </p:nvSpPr>
          <p:spPr bwMode="auto">
            <a:xfrm>
              <a:off x="1268"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2" name="Rectangle 325">
              <a:extLst>
                <a:ext uri="{FF2B5EF4-FFF2-40B4-BE49-F238E27FC236}">
                  <a16:creationId xmlns:a16="http://schemas.microsoft.com/office/drawing/2014/main" id="{D758D552-0060-B809-052E-20332B59EEA5}"/>
                </a:ext>
              </a:extLst>
            </p:cNvPr>
            <p:cNvSpPr>
              <a:spLocks noChangeArrowheads="1"/>
            </p:cNvSpPr>
            <p:nvPr/>
          </p:nvSpPr>
          <p:spPr bwMode="auto">
            <a:xfrm>
              <a:off x="1268"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3" name="Line 326">
              <a:extLst>
                <a:ext uri="{FF2B5EF4-FFF2-40B4-BE49-F238E27FC236}">
                  <a16:creationId xmlns:a16="http://schemas.microsoft.com/office/drawing/2014/main" id="{962D2F7D-E0BF-BB35-AF08-7EC6C8519A6A}"/>
                </a:ext>
              </a:extLst>
            </p:cNvPr>
            <p:cNvSpPr>
              <a:spLocks noChangeShapeType="1"/>
            </p:cNvSpPr>
            <p:nvPr/>
          </p:nvSpPr>
          <p:spPr bwMode="auto">
            <a:xfrm>
              <a:off x="1491"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4" name="Rectangle 327">
              <a:extLst>
                <a:ext uri="{FF2B5EF4-FFF2-40B4-BE49-F238E27FC236}">
                  <a16:creationId xmlns:a16="http://schemas.microsoft.com/office/drawing/2014/main" id="{ACE02E07-40A8-8AE4-09D3-BCDAC258A2EF}"/>
                </a:ext>
              </a:extLst>
            </p:cNvPr>
            <p:cNvSpPr>
              <a:spLocks noChangeArrowheads="1"/>
            </p:cNvSpPr>
            <p:nvPr/>
          </p:nvSpPr>
          <p:spPr bwMode="auto">
            <a:xfrm>
              <a:off x="1491"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5" name="Line 328">
              <a:extLst>
                <a:ext uri="{FF2B5EF4-FFF2-40B4-BE49-F238E27FC236}">
                  <a16:creationId xmlns:a16="http://schemas.microsoft.com/office/drawing/2014/main" id="{1E1FE53E-2215-495F-6370-B5209C7A3476}"/>
                </a:ext>
              </a:extLst>
            </p:cNvPr>
            <p:cNvSpPr>
              <a:spLocks noChangeShapeType="1"/>
            </p:cNvSpPr>
            <p:nvPr/>
          </p:nvSpPr>
          <p:spPr bwMode="auto">
            <a:xfrm>
              <a:off x="1796"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6" name="Rectangle 329">
              <a:extLst>
                <a:ext uri="{FF2B5EF4-FFF2-40B4-BE49-F238E27FC236}">
                  <a16:creationId xmlns:a16="http://schemas.microsoft.com/office/drawing/2014/main" id="{FA0B63BC-6822-0628-FD75-15136C63C370}"/>
                </a:ext>
              </a:extLst>
            </p:cNvPr>
            <p:cNvSpPr>
              <a:spLocks noChangeArrowheads="1"/>
            </p:cNvSpPr>
            <p:nvPr/>
          </p:nvSpPr>
          <p:spPr bwMode="auto">
            <a:xfrm>
              <a:off x="1796"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7" name="Line 330">
              <a:extLst>
                <a:ext uri="{FF2B5EF4-FFF2-40B4-BE49-F238E27FC236}">
                  <a16:creationId xmlns:a16="http://schemas.microsoft.com/office/drawing/2014/main" id="{2C111B7D-28AB-911D-9BF7-DAF3520AACDD}"/>
                </a:ext>
              </a:extLst>
            </p:cNvPr>
            <p:cNvSpPr>
              <a:spLocks noChangeShapeType="1"/>
            </p:cNvSpPr>
            <p:nvPr/>
          </p:nvSpPr>
          <p:spPr bwMode="auto">
            <a:xfrm>
              <a:off x="2140"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8" name="Rectangle 331">
              <a:extLst>
                <a:ext uri="{FF2B5EF4-FFF2-40B4-BE49-F238E27FC236}">
                  <a16:creationId xmlns:a16="http://schemas.microsoft.com/office/drawing/2014/main" id="{82DA456B-3042-ADF8-46CF-9CC68172DD69}"/>
                </a:ext>
              </a:extLst>
            </p:cNvPr>
            <p:cNvSpPr>
              <a:spLocks noChangeArrowheads="1"/>
            </p:cNvSpPr>
            <p:nvPr/>
          </p:nvSpPr>
          <p:spPr bwMode="auto">
            <a:xfrm>
              <a:off x="2140"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9" name="Line 332">
              <a:extLst>
                <a:ext uri="{FF2B5EF4-FFF2-40B4-BE49-F238E27FC236}">
                  <a16:creationId xmlns:a16="http://schemas.microsoft.com/office/drawing/2014/main" id="{2DA6E71D-F52E-2B95-3298-43F53B3338CE}"/>
                </a:ext>
              </a:extLst>
            </p:cNvPr>
            <p:cNvSpPr>
              <a:spLocks noChangeShapeType="1"/>
            </p:cNvSpPr>
            <p:nvPr/>
          </p:nvSpPr>
          <p:spPr bwMode="auto">
            <a:xfrm>
              <a:off x="2485"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0" name="Rectangle 333">
              <a:extLst>
                <a:ext uri="{FF2B5EF4-FFF2-40B4-BE49-F238E27FC236}">
                  <a16:creationId xmlns:a16="http://schemas.microsoft.com/office/drawing/2014/main" id="{68BE7CA4-E3A3-E045-BE6D-1691DC50E978}"/>
                </a:ext>
              </a:extLst>
            </p:cNvPr>
            <p:cNvSpPr>
              <a:spLocks noChangeArrowheads="1"/>
            </p:cNvSpPr>
            <p:nvPr/>
          </p:nvSpPr>
          <p:spPr bwMode="auto">
            <a:xfrm>
              <a:off x="2485"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1" name="Line 334">
              <a:extLst>
                <a:ext uri="{FF2B5EF4-FFF2-40B4-BE49-F238E27FC236}">
                  <a16:creationId xmlns:a16="http://schemas.microsoft.com/office/drawing/2014/main" id="{00CCE37B-EF89-8647-BE8F-D157C891FAE0}"/>
                </a:ext>
              </a:extLst>
            </p:cNvPr>
            <p:cNvSpPr>
              <a:spLocks noChangeShapeType="1"/>
            </p:cNvSpPr>
            <p:nvPr/>
          </p:nvSpPr>
          <p:spPr bwMode="auto">
            <a:xfrm>
              <a:off x="2829"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2" name="Rectangle 335">
              <a:extLst>
                <a:ext uri="{FF2B5EF4-FFF2-40B4-BE49-F238E27FC236}">
                  <a16:creationId xmlns:a16="http://schemas.microsoft.com/office/drawing/2014/main" id="{98D1003D-3A98-FAC7-0516-10410024BE32}"/>
                </a:ext>
              </a:extLst>
            </p:cNvPr>
            <p:cNvSpPr>
              <a:spLocks noChangeArrowheads="1"/>
            </p:cNvSpPr>
            <p:nvPr/>
          </p:nvSpPr>
          <p:spPr bwMode="auto">
            <a:xfrm>
              <a:off x="2829"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3" name="Line 336">
              <a:extLst>
                <a:ext uri="{FF2B5EF4-FFF2-40B4-BE49-F238E27FC236}">
                  <a16:creationId xmlns:a16="http://schemas.microsoft.com/office/drawing/2014/main" id="{97E37A43-377A-39B3-FD7B-6A9548818BAB}"/>
                </a:ext>
              </a:extLst>
            </p:cNvPr>
            <p:cNvSpPr>
              <a:spLocks noChangeShapeType="1"/>
            </p:cNvSpPr>
            <p:nvPr/>
          </p:nvSpPr>
          <p:spPr bwMode="auto">
            <a:xfrm>
              <a:off x="3114"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4" name="Rectangle 337">
              <a:extLst>
                <a:ext uri="{FF2B5EF4-FFF2-40B4-BE49-F238E27FC236}">
                  <a16:creationId xmlns:a16="http://schemas.microsoft.com/office/drawing/2014/main" id="{899D611F-B31D-CFAC-6991-96AF2B6F539F}"/>
                </a:ext>
              </a:extLst>
            </p:cNvPr>
            <p:cNvSpPr>
              <a:spLocks noChangeArrowheads="1"/>
            </p:cNvSpPr>
            <p:nvPr/>
          </p:nvSpPr>
          <p:spPr bwMode="auto">
            <a:xfrm>
              <a:off x="3114"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5" name="Line 338">
              <a:extLst>
                <a:ext uri="{FF2B5EF4-FFF2-40B4-BE49-F238E27FC236}">
                  <a16:creationId xmlns:a16="http://schemas.microsoft.com/office/drawing/2014/main" id="{758CF903-6145-4409-2DAC-8832B4C5B2F6}"/>
                </a:ext>
              </a:extLst>
            </p:cNvPr>
            <p:cNvSpPr>
              <a:spLocks noChangeShapeType="1"/>
            </p:cNvSpPr>
            <p:nvPr/>
          </p:nvSpPr>
          <p:spPr bwMode="auto">
            <a:xfrm>
              <a:off x="3400"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6" name="Rectangle 339">
              <a:extLst>
                <a:ext uri="{FF2B5EF4-FFF2-40B4-BE49-F238E27FC236}">
                  <a16:creationId xmlns:a16="http://schemas.microsoft.com/office/drawing/2014/main" id="{E796065F-7B08-B9E8-137B-623F2FCAB5DB}"/>
                </a:ext>
              </a:extLst>
            </p:cNvPr>
            <p:cNvSpPr>
              <a:spLocks noChangeArrowheads="1"/>
            </p:cNvSpPr>
            <p:nvPr/>
          </p:nvSpPr>
          <p:spPr bwMode="auto">
            <a:xfrm>
              <a:off x="3400" y="348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7" name="Line 340">
              <a:extLst>
                <a:ext uri="{FF2B5EF4-FFF2-40B4-BE49-F238E27FC236}">
                  <a16:creationId xmlns:a16="http://schemas.microsoft.com/office/drawing/2014/main" id="{50C93AED-3D7F-C274-9525-C03ABFD5FE56}"/>
                </a:ext>
              </a:extLst>
            </p:cNvPr>
            <p:cNvSpPr>
              <a:spLocks noChangeShapeType="1"/>
            </p:cNvSpPr>
            <p:nvPr/>
          </p:nvSpPr>
          <p:spPr bwMode="auto">
            <a:xfrm>
              <a:off x="3685"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8" name="Rectangle 341">
              <a:extLst>
                <a:ext uri="{FF2B5EF4-FFF2-40B4-BE49-F238E27FC236}">
                  <a16:creationId xmlns:a16="http://schemas.microsoft.com/office/drawing/2014/main" id="{DBFFB0F9-DF51-9678-0D02-7E7D23631A63}"/>
                </a:ext>
              </a:extLst>
            </p:cNvPr>
            <p:cNvSpPr>
              <a:spLocks noChangeArrowheads="1"/>
            </p:cNvSpPr>
            <p:nvPr/>
          </p:nvSpPr>
          <p:spPr bwMode="auto">
            <a:xfrm>
              <a:off x="3685" y="348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9" name="Line 342">
              <a:extLst>
                <a:ext uri="{FF2B5EF4-FFF2-40B4-BE49-F238E27FC236}">
                  <a16:creationId xmlns:a16="http://schemas.microsoft.com/office/drawing/2014/main" id="{4F50A3C3-D8DE-24C8-3E6C-F671AAF72C12}"/>
                </a:ext>
              </a:extLst>
            </p:cNvPr>
            <p:cNvSpPr>
              <a:spLocks noChangeShapeType="1"/>
            </p:cNvSpPr>
            <p:nvPr/>
          </p:nvSpPr>
          <p:spPr bwMode="auto">
            <a:xfrm>
              <a:off x="4085"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0" name="Rectangle 343">
              <a:extLst>
                <a:ext uri="{FF2B5EF4-FFF2-40B4-BE49-F238E27FC236}">
                  <a16:creationId xmlns:a16="http://schemas.microsoft.com/office/drawing/2014/main" id="{940AA479-DCA1-1805-6615-7D1F0D7666BB}"/>
                </a:ext>
              </a:extLst>
            </p:cNvPr>
            <p:cNvSpPr>
              <a:spLocks noChangeArrowheads="1"/>
            </p:cNvSpPr>
            <p:nvPr/>
          </p:nvSpPr>
          <p:spPr bwMode="auto">
            <a:xfrm>
              <a:off x="4085"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1" name="Line 344">
              <a:extLst>
                <a:ext uri="{FF2B5EF4-FFF2-40B4-BE49-F238E27FC236}">
                  <a16:creationId xmlns:a16="http://schemas.microsoft.com/office/drawing/2014/main" id="{9462424A-5C24-53C0-FE46-A8B354282F31}"/>
                </a:ext>
              </a:extLst>
            </p:cNvPr>
            <p:cNvSpPr>
              <a:spLocks noChangeShapeType="1"/>
            </p:cNvSpPr>
            <p:nvPr/>
          </p:nvSpPr>
          <p:spPr bwMode="auto">
            <a:xfrm>
              <a:off x="4373"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2" name="Rectangle 345">
              <a:extLst>
                <a:ext uri="{FF2B5EF4-FFF2-40B4-BE49-F238E27FC236}">
                  <a16:creationId xmlns:a16="http://schemas.microsoft.com/office/drawing/2014/main" id="{40A65A42-42A6-8841-A44A-D068AC541B64}"/>
                </a:ext>
              </a:extLst>
            </p:cNvPr>
            <p:cNvSpPr>
              <a:spLocks noChangeArrowheads="1"/>
            </p:cNvSpPr>
            <p:nvPr/>
          </p:nvSpPr>
          <p:spPr bwMode="auto">
            <a:xfrm>
              <a:off x="4373"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3" name="Line 346">
              <a:extLst>
                <a:ext uri="{FF2B5EF4-FFF2-40B4-BE49-F238E27FC236}">
                  <a16:creationId xmlns:a16="http://schemas.microsoft.com/office/drawing/2014/main" id="{D5864946-1F07-6A8C-4404-3F777C80D4FF}"/>
                </a:ext>
              </a:extLst>
            </p:cNvPr>
            <p:cNvSpPr>
              <a:spLocks noChangeShapeType="1"/>
            </p:cNvSpPr>
            <p:nvPr/>
          </p:nvSpPr>
          <p:spPr bwMode="auto">
            <a:xfrm>
              <a:off x="4661"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4" name="Rectangle 347">
              <a:extLst>
                <a:ext uri="{FF2B5EF4-FFF2-40B4-BE49-F238E27FC236}">
                  <a16:creationId xmlns:a16="http://schemas.microsoft.com/office/drawing/2014/main" id="{8FB1B89F-10B5-98EC-CD69-916E7FA187FE}"/>
                </a:ext>
              </a:extLst>
            </p:cNvPr>
            <p:cNvSpPr>
              <a:spLocks noChangeArrowheads="1"/>
            </p:cNvSpPr>
            <p:nvPr/>
          </p:nvSpPr>
          <p:spPr bwMode="auto">
            <a:xfrm>
              <a:off x="4661"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5" name="Line 348">
              <a:extLst>
                <a:ext uri="{FF2B5EF4-FFF2-40B4-BE49-F238E27FC236}">
                  <a16:creationId xmlns:a16="http://schemas.microsoft.com/office/drawing/2014/main" id="{236B105B-3794-BB4F-A24F-5B97FECF46CD}"/>
                </a:ext>
              </a:extLst>
            </p:cNvPr>
            <p:cNvSpPr>
              <a:spLocks noChangeShapeType="1"/>
            </p:cNvSpPr>
            <p:nvPr/>
          </p:nvSpPr>
          <p:spPr bwMode="auto">
            <a:xfrm>
              <a:off x="5076"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6" name="Rectangle 349">
              <a:extLst>
                <a:ext uri="{FF2B5EF4-FFF2-40B4-BE49-F238E27FC236}">
                  <a16:creationId xmlns:a16="http://schemas.microsoft.com/office/drawing/2014/main" id="{ACBD5D75-5966-7EFA-F155-84300C9385FA}"/>
                </a:ext>
              </a:extLst>
            </p:cNvPr>
            <p:cNvSpPr>
              <a:spLocks noChangeArrowheads="1"/>
            </p:cNvSpPr>
            <p:nvPr/>
          </p:nvSpPr>
          <p:spPr bwMode="auto">
            <a:xfrm>
              <a:off x="5076"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7" name="Line 350">
              <a:extLst>
                <a:ext uri="{FF2B5EF4-FFF2-40B4-BE49-F238E27FC236}">
                  <a16:creationId xmlns:a16="http://schemas.microsoft.com/office/drawing/2014/main" id="{C0C14208-8084-3BF9-2E23-FB8E4552DE7A}"/>
                </a:ext>
              </a:extLst>
            </p:cNvPr>
            <p:cNvSpPr>
              <a:spLocks noChangeShapeType="1"/>
            </p:cNvSpPr>
            <p:nvPr/>
          </p:nvSpPr>
          <p:spPr bwMode="auto">
            <a:xfrm>
              <a:off x="5556"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8" name="Rectangle 351">
              <a:extLst>
                <a:ext uri="{FF2B5EF4-FFF2-40B4-BE49-F238E27FC236}">
                  <a16:creationId xmlns:a16="http://schemas.microsoft.com/office/drawing/2014/main" id="{EC70404D-1932-87C6-A3D9-8AC9D1ED77DE}"/>
                </a:ext>
              </a:extLst>
            </p:cNvPr>
            <p:cNvSpPr>
              <a:spLocks noChangeArrowheads="1"/>
            </p:cNvSpPr>
            <p:nvPr/>
          </p:nvSpPr>
          <p:spPr bwMode="auto">
            <a:xfrm>
              <a:off x="5556"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9" name="Line 352">
              <a:extLst>
                <a:ext uri="{FF2B5EF4-FFF2-40B4-BE49-F238E27FC236}">
                  <a16:creationId xmlns:a16="http://schemas.microsoft.com/office/drawing/2014/main" id="{B1E44A1B-C3F4-E8A9-985A-9DF74418C7FA}"/>
                </a:ext>
              </a:extLst>
            </p:cNvPr>
            <p:cNvSpPr>
              <a:spLocks noChangeShapeType="1"/>
            </p:cNvSpPr>
            <p:nvPr/>
          </p:nvSpPr>
          <p:spPr bwMode="auto">
            <a:xfrm>
              <a:off x="5954"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0" name="Rectangle 353">
              <a:extLst>
                <a:ext uri="{FF2B5EF4-FFF2-40B4-BE49-F238E27FC236}">
                  <a16:creationId xmlns:a16="http://schemas.microsoft.com/office/drawing/2014/main" id="{CA29FF20-58C6-C6E9-C7F7-B22D83662A1E}"/>
                </a:ext>
              </a:extLst>
            </p:cNvPr>
            <p:cNvSpPr>
              <a:spLocks noChangeArrowheads="1"/>
            </p:cNvSpPr>
            <p:nvPr/>
          </p:nvSpPr>
          <p:spPr bwMode="auto">
            <a:xfrm>
              <a:off x="5954"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1" name="Line 354">
              <a:extLst>
                <a:ext uri="{FF2B5EF4-FFF2-40B4-BE49-F238E27FC236}">
                  <a16:creationId xmlns:a16="http://schemas.microsoft.com/office/drawing/2014/main" id="{662C9097-16FB-02E5-1C87-E7444D5CD418}"/>
                </a:ext>
              </a:extLst>
            </p:cNvPr>
            <p:cNvSpPr>
              <a:spLocks noChangeShapeType="1"/>
            </p:cNvSpPr>
            <p:nvPr/>
          </p:nvSpPr>
          <p:spPr bwMode="auto">
            <a:xfrm>
              <a:off x="5957"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2" name="Rectangle 355">
              <a:extLst>
                <a:ext uri="{FF2B5EF4-FFF2-40B4-BE49-F238E27FC236}">
                  <a16:creationId xmlns:a16="http://schemas.microsoft.com/office/drawing/2014/main" id="{DFB49F17-3B24-4F6E-1ABB-BCCE9FD06B31}"/>
                </a:ext>
              </a:extLst>
            </p:cNvPr>
            <p:cNvSpPr>
              <a:spLocks noChangeArrowheads="1"/>
            </p:cNvSpPr>
            <p:nvPr/>
          </p:nvSpPr>
          <p:spPr bwMode="auto">
            <a:xfrm>
              <a:off x="5957" y="618"/>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3" name="Line 356">
              <a:extLst>
                <a:ext uri="{FF2B5EF4-FFF2-40B4-BE49-F238E27FC236}">
                  <a16:creationId xmlns:a16="http://schemas.microsoft.com/office/drawing/2014/main" id="{9295EA64-F5F5-17CA-970A-CA523A83C9EA}"/>
                </a:ext>
              </a:extLst>
            </p:cNvPr>
            <p:cNvSpPr>
              <a:spLocks noChangeShapeType="1"/>
            </p:cNvSpPr>
            <p:nvPr/>
          </p:nvSpPr>
          <p:spPr bwMode="auto">
            <a:xfrm>
              <a:off x="5957" y="77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4" name="Rectangle 357">
              <a:extLst>
                <a:ext uri="{FF2B5EF4-FFF2-40B4-BE49-F238E27FC236}">
                  <a16:creationId xmlns:a16="http://schemas.microsoft.com/office/drawing/2014/main" id="{58849E4A-047D-3CB1-D03B-E9C675BF8269}"/>
                </a:ext>
              </a:extLst>
            </p:cNvPr>
            <p:cNvSpPr>
              <a:spLocks noChangeArrowheads="1"/>
            </p:cNvSpPr>
            <p:nvPr/>
          </p:nvSpPr>
          <p:spPr bwMode="auto">
            <a:xfrm>
              <a:off x="5957" y="779"/>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5" name="Line 358">
              <a:extLst>
                <a:ext uri="{FF2B5EF4-FFF2-40B4-BE49-F238E27FC236}">
                  <a16:creationId xmlns:a16="http://schemas.microsoft.com/office/drawing/2014/main" id="{7F318254-F5D0-2FAC-FFD9-B5E9ACA61D6A}"/>
                </a:ext>
              </a:extLst>
            </p:cNvPr>
            <p:cNvSpPr>
              <a:spLocks noChangeShapeType="1"/>
            </p:cNvSpPr>
            <p:nvPr/>
          </p:nvSpPr>
          <p:spPr bwMode="auto">
            <a:xfrm>
              <a:off x="5957" y="92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6" name="Rectangle 359">
              <a:extLst>
                <a:ext uri="{FF2B5EF4-FFF2-40B4-BE49-F238E27FC236}">
                  <a16:creationId xmlns:a16="http://schemas.microsoft.com/office/drawing/2014/main" id="{1629102A-7A8F-1782-B73A-5B17C035CEFE}"/>
                </a:ext>
              </a:extLst>
            </p:cNvPr>
            <p:cNvSpPr>
              <a:spLocks noChangeArrowheads="1"/>
            </p:cNvSpPr>
            <p:nvPr/>
          </p:nvSpPr>
          <p:spPr bwMode="auto">
            <a:xfrm>
              <a:off x="5957" y="924"/>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7" name="Line 360">
              <a:extLst>
                <a:ext uri="{FF2B5EF4-FFF2-40B4-BE49-F238E27FC236}">
                  <a16:creationId xmlns:a16="http://schemas.microsoft.com/office/drawing/2014/main" id="{DB50CD42-6A78-9581-F929-D27A3D38CE2E}"/>
                </a:ext>
              </a:extLst>
            </p:cNvPr>
            <p:cNvSpPr>
              <a:spLocks noChangeShapeType="1"/>
            </p:cNvSpPr>
            <p:nvPr/>
          </p:nvSpPr>
          <p:spPr bwMode="auto">
            <a:xfrm>
              <a:off x="5957" y="103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8" name="Rectangle 361">
              <a:extLst>
                <a:ext uri="{FF2B5EF4-FFF2-40B4-BE49-F238E27FC236}">
                  <a16:creationId xmlns:a16="http://schemas.microsoft.com/office/drawing/2014/main" id="{B5EC3905-2AA4-8A0C-F6F7-02059DE92BDD}"/>
                </a:ext>
              </a:extLst>
            </p:cNvPr>
            <p:cNvSpPr>
              <a:spLocks noChangeArrowheads="1"/>
            </p:cNvSpPr>
            <p:nvPr/>
          </p:nvSpPr>
          <p:spPr bwMode="auto">
            <a:xfrm>
              <a:off x="5957" y="1032"/>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9" name="Line 362">
              <a:extLst>
                <a:ext uri="{FF2B5EF4-FFF2-40B4-BE49-F238E27FC236}">
                  <a16:creationId xmlns:a16="http://schemas.microsoft.com/office/drawing/2014/main" id="{4C51BE7A-BCAE-E9E7-225A-7EE9C5FCD2BC}"/>
                </a:ext>
              </a:extLst>
            </p:cNvPr>
            <p:cNvSpPr>
              <a:spLocks noChangeShapeType="1"/>
            </p:cNvSpPr>
            <p:nvPr/>
          </p:nvSpPr>
          <p:spPr bwMode="auto">
            <a:xfrm>
              <a:off x="5957" y="116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0" name="Rectangle 363">
              <a:extLst>
                <a:ext uri="{FF2B5EF4-FFF2-40B4-BE49-F238E27FC236}">
                  <a16:creationId xmlns:a16="http://schemas.microsoft.com/office/drawing/2014/main" id="{6F28E86E-550F-E746-AF53-1A5ABDD9385C}"/>
                </a:ext>
              </a:extLst>
            </p:cNvPr>
            <p:cNvSpPr>
              <a:spLocks noChangeArrowheads="1"/>
            </p:cNvSpPr>
            <p:nvPr/>
          </p:nvSpPr>
          <p:spPr bwMode="auto">
            <a:xfrm>
              <a:off x="5957" y="1168"/>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1" name="Line 364">
              <a:extLst>
                <a:ext uri="{FF2B5EF4-FFF2-40B4-BE49-F238E27FC236}">
                  <a16:creationId xmlns:a16="http://schemas.microsoft.com/office/drawing/2014/main" id="{CB07F311-AF27-7E0F-2042-CB25C20592A7}"/>
                </a:ext>
              </a:extLst>
            </p:cNvPr>
            <p:cNvSpPr>
              <a:spLocks noChangeShapeType="1"/>
            </p:cNvSpPr>
            <p:nvPr/>
          </p:nvSpPr>
          <p:spPr bwMode="auto">
            <a:xfrm>
              <a:off x="5957" y="130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2" name="Rectangle 365">
              <a:extLst>
                <a:ext uri="{FF2B5EF4-FFF2-40B4-BE49-F238E27FC236}">
                  <a16:creationId xmlns:a16="http://schemas.microsoft.com/office/drawing/2014/main" id="{65FE99F4-8547-2E46-7C8B-33FCB975B2ED}"/>
                </a:ext>
              </a:extLst>
            </p:cNvPr>
            <p:cNvSpPr>
              <a:spLocks noChangeArrowheads="1"/>
            </p:cNvSpPr>
            <p:nvPr/>
          </p:nvSpPr>
          <p:spPr bwMode="auto">
            <a:xfrm>
              <a:off x="5957" y="1304"/>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3" name="Line 366">
              <a:extLst>
                <a:ext uri="{FF2B5EF4-FFF2-40B4-BE49-F238E27FC236}">
                  <a16:creationId xmlns:a16="http://schemas.microsoft.com/office/drawing/2014/main" id="{92F1D98E-5497-E73C-1E31-6206EF0F836F}"/>
                </a:ext>
              </a:extLst>
            </p:cNvPr>
            <p:cNvSpPr>
              <a:spLocks noChangeShapeType="1"/>
            </p:cNvSpPr>
            <p:nvPr/>
          </p:nvSpPr>
          <p:spPr bwMode="auto">
            <a:xfrm>
              <a:off x="5957" y="1440"/>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4" name="Rectangle 367">
              <a:extLst>
                <a:ext uri="{FF2B5EF4-FFF2-40B4-BE49-F238E27FC236}">
                  <a16:creationId xmlns:a16="http://schemas.microsoft.com/office/drawing/2014/main" id="{E51D4EFF-9E06-CA98-AB2B-20B9720E3678}"/>
                </a:ext>
              </a:extLst>
            </p:cNvPr>
            <p:cNvSpPr>
              <a:spLocks noChangeArrowheads="1"/>
            </p:cNvSpPr>
            <p:nvPr/>
          </p:nvSpPr>
          <p:spPr bwMode="auto">
            <a:xfrm>
              <a:off x="5957" y="1440"/>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5" name="Line 368">
              <a:extLst>
                <a:ext uri="{FF2B5EF4-FFF2-40B4-BE49-F238E27FC236}">
                  <a16:creationId xmlns:a16="http://schemas.microsoft.com/office/drawing/2014/main" id="{5E546036-BCAE-3754-C684-10DAA0DC56D5}"/>
                </a:ext>
              </a:extLst>
            </p:cNvPr>
            <p:cNvSpPr>
              <a:spLocks noChangeShapeType="1"/>
            </p:cNvSpPr>
            <p:nvPr/>
          </p:nvSpPr>
          <p:spPr bwMode="auto">
            <a:xfrm>
              <a:off x="5957" y="1576"/>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6" name="Rectangle 369">
              <a:extLst>
                <a:ext uri="{FF2B5EF4-FFF2-40B4-BE49-F238E27FC236}">
                  <a16:creationId xmlns:a16="http://schemas.microsoft.com/office/drawing/2014/main" id="{3625EB7E-DEF8-61D8-F359-C7882E578C66}"/>
                </a:ext>
              </a:extLst>
            </p:cNvPr>
            <p:cNvSpPr>
              <a:spLocks noChangeArrowheads="1"/>
            </p:cNvSpPr>
            <p:nvPr/>
          </p:nvSpPr>
          <p:spPr bwMode="auto">
            <a:xfrm>
              <a:off x="5957" y="1576"/>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7" name="Line 370">
              <a:extLst>
                <a:ext uri="{FF2B5EF4-FFF2-40B4-BE49-F238E27FC236}">
                  <a16:creationId xmlns:a16="http://schemas.microsoft.com/office/drawing/2014/main" id="{D3A4275D-258A-B288-642A-254314DEB60C}"/>
                </a:ext>
              </a:extLst>
            </p:cNvPr>
            <p:cNvSpPr>
              <a:spLocks noChangeShapeType="1"/>
            </p:cNvSpPr>
            <p:nvPr/>
          </p:nvSpPr>
          <p:spPr bwMode="auto">
            <a:xfrm>
              <a:off x="5957" y="1713"/>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8" name="Rectangle 371">
              <a:extLst>
                <a:ext uri="{FF2B5EF4-FFF2-40B4-BE49-F238E27FC236}">
                  <a16:creationId xmlns:a16="http://schemas.microsoft.com/office/drawing/2014/main" id="{753D7B85-B461-C04B-289D-9D2E45058AD3}"/>
                </a:ext>
              </a:extLst>
            </p:cNvPr>
            <p:cNvSpPr>
              <a:spLocks noChangeArrowheads="1"/>
            </p:cNvSpPr>
            <p:nvPr/>
          </p:nvSpPr>
          <p:spPr bwMode="auto">
            <a:xfrm>
              <a:off x="5957" y="1713"/>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9" name="Line 372">
              <a:extLst>
                <a:ext uri="{FF2B5EF4-FFF2-40B4-BE49-F238E27FC236}">
                  <a16:creationId xmlns:a16="http://schemas.microsoft.com/office/drawing/2014/main" id="{447470DC-1C31-EAD3-9D5A-F8A2667C0584}"/>
                </a:ext>
              </a:extLst>
            </p:cNvPr>
            <p:cNvSpPr>
              <a:spLocks noChangeShapeType="1"/>
            </p:cNvSpPr>
            <p:nvPr/>
          </p:nvSpPr>
          <p:spPr bwMode="auto">
            <a:xfrm>
              <a:off x="5957" y="184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0" name="Rectangle 373">
              <a:extLst>
                <a:ext uri="{FF2B5EF4-FFF2-40B4-BE49-F238E27FC236}">
                  <a16:creationId xmlns:a16="http://schemas.microsoft.com/office/drawing/2014/main" id="{447E83B4-B6B2-730E-24C8-37C545F992CA}"/>
                </a:ext>
              </a:extLst>
            </p:cNvPr>
            <p:cNvSpPr>
              <a:spLocks noChangeArrowheads="1"/>
            </p:cNvSpPr>
            <p:nvPr/>
          </p:nvSpPr>
          <p:spPr bwMode="auto">
            <a:xfrm>
              <a:off x="5957" y="1849"/>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1" name="Line 374">
              <a:extLst>
                <a:ext uri="{FF2B5EF4-FFF2-40B4-BE49-F238E27FC236}">
                  <a16:creationId xmlns:a16="http://schemas.microsoft.com/office/drawing/2014/main" id="{375728CF-BB3B-6662-D58C-67F10E751D4E}"/>
                </a:ext>
              </a:extLst>
            </p:cNvPr>
            <p:cNvSpPr>
              <a:spLocks noChangeShapeType="1"/>
            </p:cNvSpPr>
            <p:nvPr/>
          </p:nvSpPr>
          <p:spPr bwMode="auto">
            <a:xfrm>
              <a:off x="5957" y="19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2" name="Rectangle 375">
              <a:extLst>
                <a:ext uri="{FF2B5EF4-FFF2-40B4-BE49-F238E27FC236}">
                  <a16:creationId xmlns:a16="http://schemas.microsoft.com/office/drawing/2014/main" id="{AB8FC7EF-8672-4860-CE17-7D4DC037DB72}"/>
                </a:ext>
              </a:extLst>
            </p:cNvPr>
            <p:cNvSpPr>
              <a:spLocks noChangeArrowheads="1"/>
            </p:cNvSpPr>
            <p:nvPr/>
          </p:nvSpPr>
          <p:spPr bwMode="auto">
            <a:xfrm>
              <a:off x="5957" y="19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3" name="Line 376">
              <a:extLst>
                <a:ext uri="{FF2B5EF4-FFF2-40B4-BE49-F238E27FC236}">
                  <a16:creationId xmlns:a16="http://schemas.microsoft.com/office/drawing/2014/main" id="{563358AB-E153-2A4F-EF11-CA0E6C6AB527}"/>
                </a:ext>
              </a:extLst>
            </p:cNvPr>
            <p:cNvSpPr>
              <a:spLocks noChangeShapeType="1"/>
            </p:cNvSpPr>
            <p:nvPr/>
          </p:nvSpPr>
          <p:spPr bwMode="auto">
            <a:xfrm>
              <a:off x="5957" y="2121"/>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4" name="Rectangle 377">
              <a:extLst>
                <a:ext uri="{FF2B5EF4-FFF2-40B4-BE49-F238E27FC236}">
                  <a16:creationId xmlns:a16="http://schemas.microsoft.com/office/drawing/2014/main" id="{22D580E6-6E2B-DDAB-C17F-FEC7D881E10E}"/>
                </a:ext>
              </a:extLst>
            </p:cNvPr>
            <p:cNvSpPr>
              <a:spLocks noChangeArrowheads="1"/>
            </p:cNvSpPr>
            <p:nvPr/>
          </p:nvSpPr>
          <p:spPr bwMode="auto">
            <a:xfrm>
              <a:off x="5957" y="2121"/>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5" name="Line 378">
              <a:extLst>
                <a:ext uri="{FF2B5EF4-FFF2-40B4-BE49-F238E27FC236}">
                  <a16:creationId xmlns:a16="http://schemas.microsoft.com/office/drawing/2014/main" id="{BD3D3D3F-E584-27D5-7A93-FD891B335153}"/>
                </a:ext>
              </a:extLst>
            </p:cNvPr>
            <p:cNvSpPr>
              <a:spLocks noChangeShapeType="1"/>
            </p:cNvSpPr>
            <p:nvPr/>
          </p:nvSpPr>
          <p:spPr bwMode="auto">
            <a:xfrm>
              <a:off x="5957" y="2257"/>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6" name="Rectangle 379">
              <a:extLst>
                <a:ext uri="{FF2B5EF4-FFF2-40B4-BE49-F238E27FC236}">
                  <a16:creationId xmlns:a16="http://schemas.microsoft.com/office/drawing/2014/main" id="{D00A6E3E-6226-E1D0-C13A-C1DC36129F1E}"/>
                </a:ext>
              </a:extLst>
            </p:cNvPr>
            <p:cNvSpPr>
              <a:spLocks noChangeArrowheads="1"/>
            </p:cNvSpPr>
            <p:nvPr/>
          </p:nvSpPr>
          <p:spPr bwMode="auto">
            <a:xfrm>
              <a:off x="5957" y="2257"/>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7" name="Line 380">
              <a:extLst>
                <a:ext uri="{FF2B5EF4-FFF2-40B4-BE49-F238E27FC236}">
                  <a16:creationId xmlns:a16="http://schemas.microsoft.com/office/drawing/2014/main" id="{3B9D29CF-D97D-B6CB-FB07-D285B2F60DE8}"/>
                </a:ext>
              </a:extLst>
            </p:cNvPr>
            <p:cNvSpPr>
              <a:spLocks noChangeShapeType="1"/>
            </p:cNvSpPr>
            <p:nvPr/>
          </p:nvSpPr>
          <p:spPr bwMode="auto">
            <a:xfrm>
              <a:off x="5957" y="2393"/>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8" name="Rectangle 381">
              <a:extLst>
                <a:ext uri="{FF2B5EF4-FFF2-40B4-BE49-F238E27FC236}">
                  <a16:creationId xmlns:a16="http://schemas.microsoft.com/office/drawing/2014/main" id="{797564C1-EA52-1F67-52D5-E83B89B4EE1D}"/>
                </a:ext>
              </a:extLst>
            </p:cNvPr>
            <p:cNvSpPr>
              <a:spLocks noChangeArrowheads="1"/>
            </p:cNvSpPr>
            <p:nvPr/>
          </p:nvSpPr>
          <p:spPr bwMode="auto">
            <a:xfrm>
              <a:off x="5957" y="2393"/>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9" name="Line 382">
              <a:extLst>
                <a:ext uri="{FF2B5EF4-FFF2-40B4-BE49-F238E27FC236}">
                  <a16:creationId xmlns:a16="http://schemas.microsoft.com/office/drawing/2014/main" id="{F051529A-6775-B65A-0D00-F6C5753E5313}"/>
                </a:ext>
              </a:extLst>
            </p:cNvPr>
            <p:cNvSpPr>
              <a:spLocks noChangeShapeType="1"/>
            </p:cNvSpPr>
            <p:nvPr/>
          </p:nvSpPr>
          <p:spPr bwMode="auto">
            <a:xfrm>
              <a:off x="5957" y="252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0" name="Rectangle 383">
              <a:extLst>
                <a:ext uri="{FF2B5EF4-FFF2-40B4-BE49-F238E27FC236}">
                  <a16:creationId xmlns:a16="http://schemas.microsoft.com/office/drawing/2014/main" id="{DB4EE21B-3A81-BF66-14CD-4529ACA24F21}"/>
                </a:ext>
              </a:extLst>
            </p:cNvPr>
            <p:cNvSpPr>
              <a:spLocks noChangeArrowheads="1"/>
            </p:cNvSpPr>
            <p:nvPr/>
          </p:nvSpPr>
          <p:spPr bwMode="auto">
            <a:xfrm>
              <a:off x="5957" y="2529"/>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1" name="Line 384">
              <a:extLst>
                <a:ext uri="{FF2B5EF4-FFF2-40B4-BE49-F238E27FC236}">
                  <a16:creationId xmlns:a16="http://schemas.microsoft.com/office/drawing/2014/main" id="{54450778-0826-3AC1-AEF2-9091AFEF402C}"/>
                </a:ext>
              </a:extLst>
            </p:cNvPr>
            <p:cNvSpPr>
              <a:spLocks noChangeShapeType="1"/>
            </p:cNvSpPr>
            <p:nvPr/>
          </p:nvSpPr>
          <p:spPr bwMode="auto">
            <a:xfrm>
              <a:off x="5957" y="26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2" name="Rectangle 385">
              <a:extLst>
                <a:ext uri="{FF2B5EF4-FFF2-40B4-BE49-F238E27FC236}">
                  <a16:creationId xmlns:a16="http://schemas.microsoft.com/office/drawing/2014/main" id="{FCE503B7-F659-DF45-238A-304219DB5745}"/>
                </a:ext>
              </a:extLst>
            </p:cNvPr>
            <p:cNvSpPr>
              <a:spLocks noChangeArrowheads="1"/>
            </p:cNvSpPr>
            <p:nvPr/>
          </p:nvSpPr>
          <p:spPr bwMode="auto">
            <a:xfrm>
              <a:off x="5957" y="266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3" name="Line 386">
              <a:extLst>
                <a:ext uri="{FF2B5EF4-FFF2-40B4-BE49-F238E27FC236}">
                  <a16:creationId xmlns:a16="http://schemas.microsoft.com/office/drawing/2014/main" id="{31EB10FD-DF03-06A5-D2DE-95FA557C0353}"/>
                </a:ext>
              </a:extLst>
            </p:cNvPr>
            <p:cNvSpPr>
              <a:spLocks noChangeShapeType="1"/>
            </p:cNvSpPr>
            <p:nvPr/>
          </p:nvSpPr>
          <p:spPr bwMode="auto">
            <a:xfrm>
              <a:off x="5957" y="280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4" name="Rectangle 387">
              <a:extLst>
                <a:ext uri="{FF2B5EF4-FFF2-40B4-BE49-F238E27FC236}">
                  <a16:creationId xmlns:a16="http://schemas.microsoft.com/office/drawing/2014/main" id="{FD4BB08F-FC37-B349-00EA-752D4FA34A1D}"/>
                </a:ext>
              </a:extLst>
            </p:cNvPr>
            <p:cNvSpPr>
              <a:spLocks noChangeArrowheads="1"/>
            </p:cNvSpPr>
            <p:nvPr/>
          </p:nvSpPr>
          <p:spPr bwMode="auto">
            <a:xfrm>
              <a:off x="5957" y="2802"/>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5" name="Line 388">
              <a:extLst>
                <a:ext uri="{FF2B5EF4-FFF2-40B4-BE49-F238E27FC236}">
                  <a16:creationId xmlns:a16="http://schemas.microsoft.com/office/drawing/2014/main" id="{63CA2CD0-1FE8-731E-5A3B-257F049945F3}"/>
                </a:ext>
              </a:extLst>
            </p:cNvPr>
            <p:cNvSpPr>
              <a:spLocks noChangeShapeType="1"/>
            </p:cNvSpPr>
            <p:nvPr/>
          </p:nvSpPr>
          <p:spPr bwMode="auto">
            <a:xfrm>
              <a:off x="5957" y="293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6" name="Rectangle 389">
              <a:extLst>
                <a:ext uri="{FF2B5EF4-FFF2-40B4-BE49-F238E27FC236}">
                  <a16:creationId xmlns:a16="http://schemas.microsoft.com/office/drawing/2014/main" id="{4BD91570-8A63-EA26-7513-DF92B71019F3}"/>
                </a:ext>
              </a:extLst>
            </p:cNvPr>
            <p:cNvSpPr>
              <a:spLocks noChangeArrowheads="1"/>
            </p:cNvSpPr>
            <p:nvPr/>
          </p:nvSpPr>
          <p:spPr bwMode="auto">
            <a:xfrm>
              <a:off x="5957" y="2938"/>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7" name="Line 390">
              <a:extLst>
                <a:ext uri="{FF2B5EF4-FFF2-40B4-BE49-F238E27FC236}">
                  <a16:creationId xmlns:a16="http://schemas.microsoft.com/office/drawing/2014/main" id="{8693E2CD-883B-EBB5-1264-EEC301D452CA}"/>
                </a:ext>
              </a:extLst>
            </p:cNvPr>
            <p:cNvSpPr>
              <a:spLocks noChangeShapeType="1"/>
            </p:cNvSpPr>
            <p:nvPr/>
          </p:nvSpPr>
          <p:spPr bwMode="auto">
            <a:xfrm>
              <a:off x="5957" y="307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8" name="Rectangle 391">
              <a:extLst>
                <a:ext uri="{FF2B5EF4-FFF2-40B4-BE49-F238E27FC236}">
                  <a16:creationId xmlns:a16="http://schemas.microsoft.com/office/drawing/2014/main" id="{60A4329F-59C9-CCEC-21E2-129FCC5F2250}"/>
                </a:ext>
              </a:extLst>
            </p:cNvPr>
            <p:cNvSpPr>
              <a:spLocks noChangeArrowheads="1"/>
            </p:cNvSpPr>
            <p:nvPr/>
          </p:nvSpPr>
          <p:spPr bwMode="auto">
            <a:xfrm>
              <a:off x="5957" y="3074"/>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9" name="Line 392">
              <a:extLst>
                <a:ext uri="{FF2B5EF4-FFF2-40B4-BE49-F238E27FC236}">
                  <a16:creationId xmlns:a16="http://schemas.microsoft.com/office/drawing/2014/main" id="{B0DC393B-BDBC-C3BF-5FA1-5335F10A34D0}"/>
                </a:ext>
              </a:extLst>
            </p:cNvPr>
            <p:cNvSpPr>
              <a:spLocks noChangeShapeType="1"/>
            </p:cNvSpPr>
            <p:nvPr/>
          </p:nvSpPr>
          <p:spPr bwMode="auto">
            <a:xfrm>
              <a:off x="5957" y="3210"/>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0" name="Rectangle 393">
              <a:extLst>
                <a:ext uri="{FF2B5EF4-FFF2-40B4-BE49-F238E27FC236}">
                  <a16:creationId xmlns:a16="http://schemas.microsoft.com/office/drawing/2014/main" id="{14D1EC75-4148-5280-6130-F3DF43A16B75}"/>
                </a:ext>
              </a:extLst>
            </p:cNvPr>
            <p:cNvSpPr>
              <a:spLocks noChangeArrowheads="1"/>
            </p:cNvSpPr>
            <p:nvPr/>
          </p:nvSpPr>
          <p:spPr bwMode="auto">
            <a:xfrm>
              <a:off x="5957" y="3210"/>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1" name="Line 394">
              <a:extLst>
                <a:ext uri="{FF2B5EF4-FFF2-40B4-BE49-F238E27FC236}">
                  <a16:creationId xmlns:a16="http://schemas.microsoft.com/office/drawing/2014/main" id="{CD3ADA56-D684-C202-B94D-0C7E9FE54550}"/>
                </a:ext>
              </a:extLst>
            </p:cNvPr>
            <p:cNvSpPr>
              <a:spLocks noChangeShapeType="1"/>
            </p:cNvSpPr>
            <p:nvPr/>
          </p:nvSpPr>
          <p:spPr bwMode="auto">
            <a:xfrm>
              <a:off x="5957" y="3346"/>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2" name="Rectangle 395">
              <a:extLst>
                <a:ext uri="{FF2B5EF4-FFF2-40B4-BE49-F238E27FC236}">
                  <a16:creationId xmlns:a16="http://schemas.microsoft.com/office/drawing/2014/main" id="{EC193F1F-0B39-79E4-2EC5-D4704B45FE23}"/>
                </a:ext>
              </a:extLst>
            </p:cNvPr>
            <p:cNvSpPr>
              <a:spLocks noChangeArrowheads="1"/>
            </p:cNvSpPr>
            <p:nvPr/>
          </p:nvSpPr>
          <p:spPr bwMode="auto">
            <a:xfrm>
              <a:off x="5957" y="3346"/>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3" name="Line 396">
              <a:extLst>
                <a:ext uri="{FF2B5EF4-FFF2-40B4-BE49-F238E27FC236}">
                  <a16:creationId xmlns:a16="http://schemas.microsoft.com/office/drawing/2014/main" id="{2748EDF2-DA64-B868-899A-F87380E6BF30}"/>
                </a:ext>
              </a:extLst>
            </p:cNvPr>
            <p:cNvSpPr>
              <a:spLocks noChangeShapeType="1"/>
            </p:cNvSpPr>
            <p:nvPr/>
          </p:nvSpPr>
          <p:spPr bwMode="auto">
            <a:xfrm>
              <a:off x="5957" y="348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4" name="Rectangle 397">
              <a:extLst>
                <a:ext uri="{FF2B5EF4-FFF2-40B4-BE49-F238E27FC236}">
                  <a16:creationId xmlns:a16="http://schemas.microsoft.com/office/drawing/2014/main" id="{65C334B7-96D9-176D-8A8E-816D21E0E2ED}"/>
                </a:ext>
              </a:extLst>
            </p:cNvPr>
            <p:cNvSpPr>
              <a:spLocks noChangeArrowheads="1"/>
            </p:cNvSpPr>
            <p:nvPr/>
          </p:nvSpPr>
          <p:spPr bwMode="auto">
            <a:xfrm>
              <a:off x="5957" y="3482"/>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573" tIns="39786" rIns="79573" bIns="39786" numCol="1" anchor="t" anchorCtr="0" compatLnSpc="1">
              <a:prstTxWarp prst="textNoShape">
                <a:avLst/>
              </a:prstTxWarp>
            </a:bodyP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1" lang="ja-JP" altLang="en-US" sz="1567"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sp>
        <p:nvSpPr>
          <p:cNvPr id="405" name="正方形/長方形 404">
            <a:extLst>
              <a:ext uri="{FF2B5EF4-FFF2-40B4-BE49-F238E27FC236}">
                <a16:creationId xmlns:a16="http://schemas.microsoft.com/office/drawing/2014/main" id="{894FD1A2-2C2A-76AD-6BFD-B3D7A6EDA75F}"/>
              </a:ext>
            </a:extLst>
          </p:cNvPr>
          <p:cNvSpPr/>
          <p:nvPr/>
        </p:nvSpPr>
        <p:spPr>
          <a:xfrm>
            <a:off x="9311639" y="1836419"/>
            <a:ext cx="2627812" cy="36885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能登半島地震の災害廃棄物量</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石川県</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令和７年</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日公費解体加速化プラン</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4,195,147</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ｔ</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富山県</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R7.10</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末時点の情報共有フォーマットに基づく</a:t>
            </a:r>
            <a:endParaRPr kumimoji="1" lang="en-US" altLang="zh-TW" sz="1200" b="0" i="0" u="none" strike="noStrike" kern="1200" cap="none" spc="-86" normalizeH="0" baseline="0" noProof="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124,693</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ｔ</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新潟県</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R7.11</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月末時点の情報共有フォーマットに基づく（土砂混じりがれき含まず）</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106,756</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ｔ</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⇒合計：</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4,426,596</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ｔ</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0524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22177-C6E2-F627-7600-E34AF9DAACE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D5B287-957E-A1BF-0D2C-90A82F0B4442}"/>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EE2911B4-83C0-3222-08BD-1F705D1DE7E9}"/>
              </a:ext>
            </a:extLst>
          </p:cNvPr>
          <p:cNvSpPr>
            <a:spLocks noGrp="1"/>
          </p:cNvSpPr>
          <p:nvPr>
            <p:ph type="title"/>
          </p:nvPr>
        </p:nvSpPr>
        <p:spPr/>
        <p:txBody>
          <a:bodyPr/>
          <a:lstStyle/>
          <a:p>
            <a:r>
              <a:rPr lang="ja-JP" altLang="en-US" sz="2000"/>
              <a:t>災害廃棄物対策の推進について</a:t>
            </a:r>
          </a:p>
        </p:txBody>
      </p:sp>
      <p:grpSp>
        <p:nvGrpSpPr>
          <p:cNvPr id="11" name="グループ化 10">
            <a:extLst>
              <a:ext uri="{FF2B5EF4-FFF2-40B4-BE49-F238E27FC236}">
                <a16:creationId xmlns:a16="http://schemas.microsoft.com/office/drawing/2014/main" id="{607F9402-8361-F19A-181B-13ECA684E491}"/>
              </a:ext>
            </a:extLst>
          </p:cNvPr>
          <p:cNvGrpSpPr/>
          <p:nvPr/>
        </p:nvGrpSpPr>
        <p:grpSpPr>
          <a:xfrm>
            <a:off x="251520" y="2449741"/>
            <a:ext cx="2415623" cy="4057109"/>
            <a:chOff x="842596" y="1159120"/>
            <a:chExt cx="920262" cy="5106865"/>
          </a:xfrm>
        </p:grpSpPr>
        <p:sp>
          <p:nvSpPr>
            <p:cNvPr id="12" name="円 11">
              <a:extLst>
                <a:ext uri="{FF2B5EF4-FFF2-40B4-BE49-F238E27FC236}">
                  <a16:creationId xmlns:a16="http://schemas.microsoft.com/office/drawing/2014/main" id="{06EB19EA-1851-5E5C-A7A7-29BDAE613B80}"/>
                </a:ext>
              </a:extLst>
            </p:cNvPr>
            <p:cNvSpPr/>
            <p:nvPr/>
          </p:nvSpPr>
          <p:spPr>
            <a:xfrm>
              <a:off x="842596" y="1159120"/>
              <a:ext cx="920262" cy="5106865"/>
            </a:xfrm>
            <a:prstGeom prst="pie">
              <a:avLst>
                <a:gd name="adj1" fmla="val 5400000"/>
                <a:gd name="adj2" fmla="val 16200000"/>
              </a:avLst>
            </a:prstGeom>
            <a:solidFill>
              <a:srgbClr val="009C89"/>
            </a:solidFill>
            <a:ln w="12700" cap="flat" cmpd="sng" algn="ctr">
              <a:solidFill>
                <a:sysClr val="window" lastClr="FFFFFF">
                  <a:hueOff val="0"/>
                  <a:satOff val="0"/>
                  <a:lumOff val="0"/>
                  <a:alphaOff val="0"/>
                </a:sysClr>
              </a:solidFill>
              <a:prstDash val="solid"/>
              <a:miter lim="800000"/>
            </a:ln>
            <a:effectLst/>
          </p:spPr>
          <p:txBody>
            <a:bodyPr/>
            <a:lstStyle/>
            <a:p>
              <a:endParaRPr lang="ja-JP" altLang="en-US"/>
            </a:p>
          </p:txBody>
        </p:sp>
        <p:sp>
          <p:nvSpPr>
            <p:cNvPr id="13" name="円 12">
              <a:extLst>
                <a:ext uri="{FF2B5EF4-FFF2-40B4-BE49-F238E27FC236}">
                  <a16:creationId xmlns:a16="http://schemas.microsoft.com/office/drawing/2014/main" id="{CF14A9D0-0D4F-C4FD-47EB-514AF20A6896}"/>
                </a:ext>
              </a:extLst>
            </p:cNvPr>
            <p:cNvSpPr/>
            <p:nvPr/>
          </p:nvSpPr>
          <p:spPr>
            <a:xfrm>
              <a:off x="986782" y="1179006"/>
              <a:ext cx="612993" cy="3359550"/>
            </a:xfrm>
            <a:prstGeom prst="pie">
              <a:avLst>
                <a:gd name="adj1" fmla="val 5400000"/>
                <a:gd name="adj2" fmla="val 16200000"/>
              </a:avLst>
            </a:prstGeom>
            <a:solidFill>
              <a:schemeClr val="accent3">
                <a:lumMod val="75000"/>
              </a:schemeClr>
            </a:solidFill>
            <a:ln w="12700" cap="flat" cmpd="sng" algn="ctr">
              <a:solidFill>
                <a:sysClr val="window" lastClr="FFFFFF">
                  <a:hueOff val="0"/>
                  <a:satOff val="0"/>
                  <a:lumOff val="0"/>
                  <a:alphaOff val="0"/>
                </a:sysClr>
              </a:solidFill>
              <a:prstDash val="solid"/>
              <a:miter lim="800000"/>
            </a:ln>
            <a:effectLst/>
          </p:spPr>
          <p:txBody>
            <a:bodyPr/>
            <a:lstStyle/>
            <a:p>
              <a:endParaRPr lang="ja-JP" altLang="en-US"/>
            </a:p>
          </p:txBody>
        </p:sp>
        <p:sp>
          <p:nvSpPr>
            <p:cNvPr id="14" name="円 13">
              <a:extLst>
                <a:ext uri="{FF2B5EF4-FFF2-40B4-BE49-F238E27FC236}">
                  <a16:creationId xmlns:a16="http://schemas.microsoft.com/office/drawing/2014/main" id="{18AA8118-B173-5741-0E5B-DB4BDC911C39}"/>
                </a:ext>
              </a:extLst>
            </p:cNvPr>
            <p:cNvSpPr/>
            <p:nvPr/>
          </p:nvSpPr>
          <p:spPr>
            <a:xfrm>
              <a:off x="1098907" y="1192235"/>
              <a:ext cx="400595" cy="1725798"/>
            </a:xfrm>
            <a:prstGeom prst="pie">
              <a:avLst>
                <a:gd name="adj1" fmla="val 5400000"/>
                <a:gd name="adj2" fmla="val 16200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p:spPr>
          <p:txBody>
            <a:bodyPr/>
            <a:lstStyle/>
            <a:p>
              <a:endParaRPr lang="ja-JP" altLang="en-US"/>
            </a:p>
          </p:txBody>
        </p:sp>
      </p:grpSp>
      <p:grpSp>
        <p:nvGrpSpPr>
          <p:cNvPr id="15" name="グループ化 14">
            <a:extLst>
              <a:ext uri="{FF2B5EF4-FFF2-40B4-BE49-F238E27FC236}">
                <a16:creationId xmlns:a16="http://schemas.microsoft.com/office/drawing/2014/main" id="{9CA5FC55-C6B2-2CEF-9E12-D123B1F06A59}"/>
              </a:ext>
            </a:extLst>
          </p:cNvPr>
          <p:cNvGrpSpPr/>
          <p:nvPr/>
        </p:nvGrpSpPr>
        <p:grpSpPr>
          <a:xfrm>
            <a:off x="1440704" y="5131223"/>
            <a:ext cx="7339094" cy="1355179"/>
            <a:chOff x="1403648" y="948931"/>
            <a:chExt cx="7416000" cy="1887913"/>
          </a:xfrm>
          <a:solidFill>
            <a:schemeClr val="accent4">
              <a:lumMod val="20000"/>
              <a:lumOff val="80000"/>
            </a:schemeClr>
          </a:solidFill>
        </p:grpSpPr>
        <p:grpSp>
          <p:nvGrpSpPr>
            <p:cNvPr id="16" name="グループ化 20">
              <a:extLst>
                <a:ext uri="{FF2B5EF4-FFF2-40B4-BE49-F238E27FC236}">
                  <a16:creationId xmlns:a16="http://schemas.microsoft.com/office/drawing/2014/main" id="{58177804-E707-C1EE-8155-23A5FF9CA005}"/>
                </a:ext>
              </a:extLst>
            </p:cNvPr>
            <p:cNvGrpSpPr>
              <a:grpSpLocks/>
            </p:cNvGrpSpPr>
            <p:nvPr/>
          </p:nvGrpSpPr>
          <p:grpSpPr bwMode="auto">
            <a:xfrm>
              <a:off x="1403648" y="948931"/>
              <a:ext cx="7416000" cy="1887913"/>
              <a:chOff x="2684843" y="3334910"/>
              <a:chExt cx="7006564" cy="1610904"/>
            </a:xfrm>
            <a:grpFill/>
          </p:grpSpPr>
          <p:sp>
            <p:nvSpPr>
              <p:cNvPr id="18" name="正方形/長方形 17">
                <a:extLst>
                  <a:ext uri="{FF2B5EF4-FFF2-40B4-BE49-F238E27FC236}">
                    <a16:creationId xmlns:a16="http://schemas.microsoft.com/office/drawing/2014/main" id="{695E3197-285D-C5F3-2DFE-77A0801D5BC9}"/>
                  </a:ext>
                </a:extLst>
              </p:cNvPr>
              <p:cNvSpPr/>
              <p:nvPr/>
            </p:nvSpPr>
            <p:spPr>
              <a:xfrm>
                <a:off x="2684843" y="3334910"/>
                <a:ext cx="7006564" cy="1610904"/>
              </a:xfrm>
              <a:prstGeom prst="rect">
                <a:avLst/>
              </a:prstGeom>
              <a:grpFill/>
              <a:ln w="12700" cap="flat" cmpd="sng" algn="ctr">
                <a:solidFill>
                  <a:srgbClr val="38BEE2">
                    <a:hueOff val="0"/>
                    <a:satOff val="0"/>
                    <a:lumOff val="0"/>
                    <a:alphaOff val="0"/>
                  </a:srgbClr>
                </a:solidFill>
                <a:prstDash val="solid"/>
                <a:miter lim="800000"/>
              </a:ln>
              <a:effectLst/>
            </p:spPr>
            <p:txBody>
              <a:bodyPr/>
              <a:lstStyle/>
              <a:p>
                <a:endParaRPr lang="ja-JP" altLang="en-US"/>
              </a:p>
            </p:txBody>
          </p:sp>
          <p:sp>
            <p:nvSpPr>
              <p:cNvPr id="19" name="テキスト ボックス 18">
                <a:extLst>
                  <a:ext uri="{FF2B5EF4-FFF2-40B4-BE49-F238E27FC236}">
                    <a16:creationId xmlns:a16="http://schemas.microsoft.com/office/drawing/2014/main" id="{AD99AFFA-2697-564C-9AD3-60018A33E8CE}"/>
                  </a:ext>
                </a:extLst>
              </p:cNvPr>
              <p:cNvSpPr txBox="1"/>
              <p:nvPr/>
            </p:nvSpPr>
            <p:spPr>
              <a:xfrm>
                <a:off x="2684843" y="3334910"/>
                <a:ext cx="7006564" cy="1610904"/>
              </a:xfrm>
              <a:prstGeom prst="rect">
                <a:avLst/>
              </a:prstGeom>
              <a:solidFill>
                <a:srgbClr val="E1FFFB"/>
              </a:solidFill>
              <a:ln>
                <a:noFill/>
              </a:ln>
              <a:effectLst/>
            </p:spPr>
            <p:txBody>
              <a:bodyPr lIns="49976" tIns="49976" rIns="49976" bIns="49976" spcCol="1270" anchor="ctr"/>
              <a:lstStyle/>
              <a:p>
                <a:pPr defTabSz="583055" eaLnBrk="0" fontAlgn="base" hangingPunct="0">
                  <a:lnSpc>
                    <a:spcPct val="90000"/>
                  </a:lnSpc>
                  <a:spcBef>
                    <a:spcPct val="0"/>
                  </a:spcBef>
                  <a:spcAft>
                    <a:spcPct val="35000"/>
                  </a:spcAft>
                  <a:defRPr/>
                </a:pPr>
                <a:r>
                  <a:rPr kumimoji="0" lang="ja-JP" altLang="en-US" sz="1539" b="1" kern="0">
                    <a:solidFill>
                      <a:prstClr val="black">
                        <a:hueOff val="0"/>
                        <a:satOff val="0"/>
                        <a:lumOff val="0"/>
                        <a:alphaOff val="0"/>
                      </a:prstClr>
                    </a:solidFill>
                    <a:latin typeface="Meiryo UI"/>
                    <a:ea typeface="Meiryo UI"/>
                  </a:rPr>
                  <a:t>全国レベルの</a:t>
                </a:r>
                <a:endParaRPr kumimoji="0" lang="en-US" altLang="ja-JP" sz="1539" b="1" kern="0">
                  <a:solidFill>
                    <a:prstClr val="black">
                      <a:hueOff val="0"/>
                      <a:satOff val="0"/>
                      <a:lumOff val="0"/>
                      <a:alphaOff val="0"/>
                    </a:prstClr>
                  </a:solidFill>
                  <a:latin typeface="Meiryo UI"/>
                  <a:ea typeface="Meiryo UI"/>
                </a:endParaRPr>
              </a:p>
              <a:p>
                <a:pPr defTabSz="583055" eaLnBrk="0" fontAlgn="base" hangingPunct="0">
                  <a:lnSpc>
                    <a:spcPct val="90000"/>
                  </a:lnSpc>
                  <a:spcBef>
                    <a:spcPct val="0"/>
                  </a:spcBef>
                  <a:spcAft>
                    <a:spcPct val="35000"/>
                  </a:spcAft>
                  <a:defRPr/>
                </a:pPr>
                <a:r>
                  <a:rPr kumimoji="0" lang="ja-JP" altLang="en-US" sz="1539" b="1" kern="0">
                    <a:solidFill>
                      <a:prstClr val="black">
                        <a:hueOff val="0"/>
                        <a:satOff val="0"/>
                        <a:lumOff val="0"/>
                        <a:alphaOff val="0"/>
                      </a:prstClr>
                    </a:solidFill>
                    <a:latin typeface="Meiryo UI"/>
                    <a:ea typeface="Meiryo UI"/>
                  </a:rPr>
                  <a:t>　　　　  取組</a:t>
                </a:r>
              </a:p>
            </p:txBody>
          </p:sp>
        </p:grpSp>
        <p:sp>
          <p:nvSpPr>
            <p:cNvPr id="17" name="正方形/長方形 11">
              <a:extLst>
                <a:ext uri="{FF2B5EF4-FFF2-40B4-BE49-F238E27FC236}">
                  <a16:creationId xmlns:a16="http://schemas.microsoft.com/office/drawing/2014/main" id="{960907BC-DAF4-CEA8-A839-A04667C7719C}"/>
                </a:ext>
              </a:extLst>
            </p:cNvPr>
            <p:cNvSpPr>
              <a:spLocks noChangeArrowheads="1"/>
            </p:cNvSpPr>
            <p:nvPr/>
          </p:nvSpPr>
          <p:spPr bwMode="auto">
            <a:xfrm>
              <a:off x="2893475" y="1068040"/>
              <a:ext cx="5760640" cy="1657350"/>
            </a:xfrm>
            <a:prstGeom prst="rect">
              <a:avLst/>
            </a:prstGeom>
            <a:solidFill>
              <a:srgbClr val="E1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災害廃棄物処理のノウハウの蓄積・検証</a:t>
              </a: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国内の災害廃棄物取組状況の調査</a:t>
              </a: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全国規模の地域ブロック間の広域連携の推進</a:t>
              </a: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災害廃棄物処理に関する技術開発</a:t>
              </a:r>
              <a:endParaRPr lang="en-US" altLang="ja-JP" sz="1539" kern="0">
                <a:solidFill>
                  <a:srgbClr val="000000"/>
                </a:solidFill>
                <a:latin typeface="Meiryo UI"/>
                <a:ea typeface="Meiryo UI"/>
              </a:endParaRP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災害廃棄物処理支援ネットワーク（</a:t>
              </a:r>
              <a:r>
                <a:rPr lang="en-US" altLang="ja-JP" sz="1539" kern="0" err="1">
                  <a:solidFill>
                    <a:srgbClr val="000000"/>
                  </a:solidFill>
                  <a:latin typeface="Meiryo UI"/>
                  <a:ea typeface="Meiryo UI"/>
                </a:rPr>
                <a:t>D.Waste</a:t>
              </a:r>
              <a:r>
                <a:rPr lang="en-US" altLang="ja-JP" sz="1539" kern="0">
                  <a:solidFill>
                    <a:srgbClr val="000000"/>
                  </a:solidFill>
                  <a:latin typeface="Meiryo UI"/>
                  <a:ea typeface="Meiryo UI"/>
                </a:rPr>
                <a:t>-Net</a:t>
              </a:r>
              <a:r>
                <a:rPr lang="ja-JP" altLang="en-US" sz="1539" kern="0">
                  <a:solidFill>
                    <a:srgbClr val="000000"/>
                  </a:solidFill>
                  <a:latin typeface="Meiryo UI"/>
                  <a:ea typeface="Meiryo UI"/>
                </a:rPr>
                <a:t>）の整備</a:t>
              </a:r>
              <a:endParaRPr lang="en-US" altLang="ja-JP" sz="1539" kern="0">
                <a:solidFill>
                  <a:srgbClr val="000000"/>
                </a:solidFill>
                <a:latin typeface="Meiryo UI"/>
                <a:ea typeface="Meiryo UI"/>
              </a:endParaRP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400" kern="0">
                  <a:solidFill>
                    <a:srgbClr val="000000"/>
                  </a:solidFill>
                  <a:latin typeface="Meiryo UI"/>
                  <a:ea typeface="Meiryo UI"/>
                </a:rPr>
                <a:t>災害廃棄物処理支援員制度（人材バンク制度）の整備　　　など</a:t>
              </a:r>
            </a:p>
          </p:txBody>
        </p:sp>
      </p:grpSp>
      <p:grpSp>
        <p:nvGrpSpPr>
          <p:cNvPr id="20" name="グループ化 19">
            <a:extLst>
              <a:ext uri="{FF2B5EF4-FFF2-40B4-BE49-F238E27FC236}">
                <a16:creationId xmlns:a16="http://schemas.microsoft.com/office/drawing/2014/main" id="{0F46C9C5-B145-1EA4-838B-EDFE64CFE610}"/>
              </a:ext>
            </a:extLst>
          </p:cNvPr>
          <p:cNvGrpSpPr/>
          <p:nvPr/>
        </p:nvGrpSpPr>
        <p:grpSpPr>
          <a:xfrm>
            <a:off x="1440705" y="3775107"/>
            <a:ext cx="7339094" cy="1343759"/>
            <a:chOff x="1403648" y="2820725"/>
            <a:chExt cx="7416000" cy="1872002"/>
          </a:xfrm>
          <a:solidFill>
            <a:srgbClr val="E6FCFE"/>
          </a:solidFill>
        </p:grpSpPr>
        <p:grpSp>
          <p:nvGrpSpPr>
            <p:cNvPr id="21" name="グループ化 17">
              <a:extLst>
                <a:ext uri="{FF2B5EF4-FFF2-40B4-BE49-F238E27FC236}">
                  <a16:creationId xmlns:a16="http://schemas.microsoft.com/office/drawing/2014/main" id="{9254EA6E-9321-5F10-23EC-C0384E3B6BFB}"/>
                </a:ext>
              </a:extLst>
            </p:cNvPr>
            <p:cNvGrpSpPr>
              <a:grpSpLocks/>
            </p:cNvGrpSpPr>
            <p:nvPr/>
          </p:nvGrpSpPr>
          <p:grpSpPr bwMode="auto">
            <a:xfrm>
              <a:off x="1403648" y="2820725"/>
              <a:ext cx="7416000" cy="1872002"/>
              <a:chOff x="2684843" y="3334910"/>
              <a:chExt cx="7006564" cy="1610904"/>
            </a:xfrm>
            <a:grpFill/>
          </p:grpSpPr>
          <p:sp>
            <p:nvSpPr>
              <p:cNvPr id="23" name="正方形/長方形 22">
                <a:extLst>
                  <a:ext uri="{FF2B5EF4-FFF2-40B4-BE49-F238E27FC236}">
                    <a16:creationId xmlns:a16="http://schemas.microsoft.com/office/drawing/2014/main" id="{96C9F4D2-96D9-4E69-4DCA-3F2D28983327}"/>
                  </a:ext>
                </a:extLst>
              </p:cNvPr>
              <p:cNvSpPr/>
              <p:nvPr/>
            </p:nvSpPr>
            <p:spPr>
              <a:xfrm>
                <a:off x="2684843" y="3334910"/>
                <a:ext cx="7006564" cy="1610904"/>
              </a:xfrm>
              <a:prstGeom prst="rect">
                <a:avLst/>
              </a:prstGeom>
              <a:grpFill/>
              <a:ln w="12700" cap="flat" cmpd="sng" algn="ctr">
                <a:solidFill>
                  <a:srgbClr val="38BEE2">
                    <a:hueOff val="0"/>
                    <a:satOff val="0"/>
                    <a:lumOff val="0"/>
                    <a:alphaOff val="0"/>
                  </a:srgbClr>
                </a:solidFill>
                <a:prstDash val="solid"/>
                <a:miter lim="800000"/>
              </a:ln>
              <a:effectLst/>
            </p:spPr>
            <p:txBody>
              <a:bodyPr/>
              <a:lstStyle/>
              <a:p>
                <a:endParaRPr lang="ja-JP" altLang="en-US"/>
              </a:p>
            </p:txBody>
          </p:sp>
          <p:sp>
            <p:nvSpPr>
              <p:cNvPr id="24" name="テキスト ボックス 23">
                <a:extLst>
                  <a:ext uri="{FF2B5EF4-FFF2-40B4-BE49-F238E27FC236}">
                    <a16:creationId xmlns:a16="http://schemas.microsoft.com/office/drawing/2014/main" id="{4BBFAD34-FBF3-C49B-012E-9A119D5E5EBF}"/>
                  </a:ext>
                </a:extLst>
              </p:cNvPr>
              <p:cNvSpPr txBox="1"/>
              <p:nvPr/>
            </p:nvSpPr>
            <p:spPr>
              <a:xfrm>
                <a:off x="2684843" y="3410336"/>
                <a:ext cx="7006564" cy="1519036"/>
              </a:xfrm>
              <a:prstGeom prst="rect">
                <a:avLst/>
              </a:prstGeom>
              <a:grpFill/>
              <a:ln>
                <a:noFill/>
              </a:ln>
              <a:effectLst/>
            </p:spPr>
            <p:txBody>
              <a:bodyPr lIns="49976" tIns="49976" rIns="49976" bIns="49976" spcCol="1270" anchor="ctr"/>
              <a:lstStyle/>
              <a:p>
                <a:pPr defTabSz="583055" eaLnBrk="0" fontAlgn="base" hangingPunct="0">
                  <a:lnSpc>
                    <a:spcPct val="90000"/>
                  </a:lnSpc>
                  <a:spcBef>
                    <a:spcPct val="0"/>
                  </a:spcBef>
                  <a:spcAft>
                    <a:spcPct val="35000"/>
                  </a:spcAft>
                  <a:defRPr/>
                </a:pPr>
                <a:r>
                  <a:rPr kumimoji="0" lang="ja-JP" altLang="en-US" sz="1539" b="1" kern="0">
                    <a:solidFill>
                      <a:prstClr val="black">
                        <a:hueOff val="0"/>
                        <a:satOff val="0"/>
                        <a:lumOff val="0"/>
                        <a:alphaOff val="0"/>
                      </a:prstClr>
                    </a:solidFill>
                    <a:latin typeface="Meiryo UI"/>
                    <a:ea typeface="Meiryo UI"/>
                  </a:rPr>
                  <a:t>地域ブロック</a:t>
                </a:r>
                <a:endParaRPr kumimoji="0" lang="en-US" altLang="ja-JP" sz="1539" b="1" kern="0">
                  <a:solidFill>
                    <a:prstClr val="black">
                      <a:hueOff val="0"/>
                      <a:satOff val="0"/>
                      <a:lumOff val="0"/>
                      <a:alphaOff val="0"/>
                    </a:prstClr>
                  </a:solidFill>
                  <a:latin typeface="Meiryo UI"/>
                  <a:ea typeface="Meiryo UI"/>
                </a:endParaRPr>
              </a:p>
              <a:p>
                <a:pPr defTabSz="583055" eaLnBrk="0" fontAlgn="base" hangingPunct="0">
                  <a:lnSpc>
                    <a:spcPct val="90000"/>
                  </a:lnSpc>
                  <a:spcBef>
                    <a:spcPct val="0"/>
                  </a:spcBef>
                  <a:spcAft>
                    <a:spcPct val="35000"/>
                  </a:spcAft>
                  <a:defRPr/>
                </a:pPr>
                <a:r>
                  <a:rPr kumimoji="0" lang="ja-JP" altLang="en-US" sz="1539" b="1" kern="0">
                    <a:solidFill>
                      <a:prstClr val="black">
                        <a:hueOff val="0"/>
                        <a:satOff val="0"/>
                        <a:lumOff val="0"/>
                        <a:alphaOff val="0"/>
                      </a:prstClr>
                    </a:solidFill>
                    <a:latin typeface="Meiryo UI"/>
                    <a:ea typeface="Meiryo UI"/>
                  </a:rPr>
                  <a:t>レベルの取組</a:t>
                </a:r>
              </a:p>
            </p:txBody>
          </p:sp>
        </p:grpSp>
        <p:sp>
          <p:nvSpPr>
            <p:cNvPr id="22" name="正方形/長方形 14">
              <a:extLst>
                <a:ext uri="{FF2B5EF4-FFF2-40B4-BE49-F238E27FC236}">
                  <a16:creationId xmlns:a16="http://schemas.microsoft.com/office/drawing/2014/main" id="{F943555F-9814-AF91-79AA-1F54A058304D}"/>
                </a:ext>
              </a:extLst>
            </p:cNvPr>
            <p:cNvSpPr>
              <a:spLocks noChangeArrowheads="1"/>
            </p:cNvSpPr>
            <p:nvPr/>
          </p:nvSpPr>
          <p:spPr bwMode="auto">
            <a:xfrm>
              <a:off x="2858140" y="2942820"/>
              <a:ext cx="5961508" cy="1717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地域ブロック協議会の運営、他省庁等との連携強化</a:t>
              </a:r>
              <a:endParaRPr lang="en-US" altLang="ja-JP" sz="1539" kern="0">
                <a:solidFill>
                  <a:srgbClr val="000000"/>
                </a:solidFill>
                <a:latin typeface="Meiryo UI"/>
                <a:ea typeface="Meiryo UI"/>
              </a:endParaRP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大規模災害に備えた行動計画の策定</a:t>
              </a:r>
              <a:endParaRPr lang="en-US" altLang="ja-JP" sz="1539" kern="0">
                <a:solidFill>
                  <a:srgbClr val="000000"/>
                </a:solidFill>
                <a:latin typeface="Meiryo UI"/>
                <a:ea typeface="Meiryo UI"/>
              </a:endParaRP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災害廃棄物対策の取組事例・処理ノウハウの共有</a:t>
              </a: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セミナーや人材交流等の人材育成</a:t>
              </a:r>
              <a:endParaRPr lang="en-US" altLang="ja-JP" sz="1539" kern="0">
                <a:solidFill>
                  <a:srgbClr val="000000"/>
                </a:solidFill>
                <a:latin typeface="Meiryo UI"/>
                <a:ea typeface="Meiryo UI"/>
              </a:endParaRP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合同防災訓練の実施　　　　　　　　　　　　　　　　　　　　　　　　　など</a:t>
              </a:r>
            </a:p>
          </p:txBody>
        </p:sp>
      </p:grpSp>
      <p:grpSp>
        <p:nvGrpSpPr>
          <p:cNvPr id="25" name="グループ化 24">
            <a:extLst>
              <a:ext uri="{FF2B5EF4-FFF2-40B4-BE49-F238E27FC236}">
                <a16:creationId xmlns:a16="http://schemas.microsoft.com/office/drawing/2014/main" id="{4C08E71F-BED2-0FA5-3D83-F2401E03C46D}"/>
              </a:ext>
            </a:extLst>
          </p:cNvPr>
          <p:cNvGrpSpPr/>
          <p:nvPr/>
        </p:nvGrpSpPr>
        <p:grpSpPr>
          <a:xfrm>
            <a:off x="1442873" y="2479493"/>
            <a:ext cx="7339094" cy="1369596"/>
            <a:chOff x="1403648" y="5406681"/>
            <a:chExt cx="7416000" cy="1908000"/>
          </a:xfrm>
          <a:solidFill>
            <a:srgbClr val="E6FCFE"/>
          </a:solidFill>
        </p:grpSpPr>
        <p:grpSp>
          <p:nvGrpSpPr>
            <p:cNvPr id="26" name="グループ化 10">
              <a:extLst>
                <a:ext uri="{FF2B5EF4-FFF2-40B4-BE49-F238E27FC236}">
                  <a16:creationId xmlns:a16="http://schemas.microsoft.com/office/drawing/2014/main" id="{91C458DA-6A95-782D-11DF-37F9CB804137}"/>
                </a:ext>
              </a:extLst>
            </p:cNvPr>
            <p:cNvGrpSpPr>
              <a:grpSpLocks/>
            </p:cNvGrpSpPr>
            <p:nvPr/>
          </p:nvGrpSpPr>
          <p:grpSpPr bwMode="auto">
            <a:xfrm>
              <a:off x="1403648" y="5406681"/>
              <a:ext cx="7416000" cy="1908000"/>
              <a:chOff x="2684843" y="3937529"/>
              <a:chExt cx="7006564" cy="1610904"/>
            </a:xfrm>
            <a:grpFill/>
          </p:grpSpPr>
          <p:sp>
            <p:nvSpPr>
              <p:cNvPr id="28" name="正方形/長方形 27">
                <a:extLst>
                  <a:ext uri="{FF2B5EF4-FFF2-40B4-BE49-F238E27FC236}">
                    <a16:creationId xmlns:a16="http://schemas.microsoft.com/office/drawing/2014/main" id="{FCD98787-5F1F-CD76-0CF3-63BDC785C2CA}"/>
                  </a:ext>
                </a:extLst>
              </p:cNvPr>
              <p:cNvSpPr/>
              <p:nvPr/>
            </p:nvSpPr>
            <p:spPr>
              <a:xfrm>
                <a:off x="2684843" y="3937529"/>
                <a:ext cx="7006564" cy="1610904"/>
              </a:xfrm>
              <a:prstGeom prst="rect">
                <a:avLst/>
              </a:prstGeom>
              <a:grpFill/>
              <a:ln w="12700" cap="flat" cmpd="sng" algn="ctr">
                <a:solidFill>
                  <a:srgbClr val="38BEE2">
                    <a:hueOff val="0"/>
                    <a:satOff val="0"/>
                    <a:lumOff val="0"/>
                    <a:alphaOff val="0"/>
                  </a:srgbClr>
                </a:solidFill>
                <a:prstDash val="solid"/>
                <a:miter lim="800000"/>
              </a:ln>
              <a:effectLst/>
            </p:spPr>
            <p:txBody>
              <a:bodyPr/>
              <a:lstStyle/>
              <a:p>
                <a:endParaRPr lang="ja-JP" altLang="en-US"/>
              </a:p>
            </p:txBody>
          </p:sp>
          <p:sp>
            <p:nvSpPr>
              <p:cNvPr id="29" name="テキスト ボックス 28">
                <a:extLst>
                  <a:ext uri="{FF2B5EF4-FFF2-40B4-BE49-F238E27FC236}">
                    <a16:creationId xmlns:a16="http://schemas.microsoft.com/office/drawing/2014/main" id="{DB348777-32FB-6B66-5EE0-79A18F98F8FC}"/>
                  </a:ext>
                </a:extLst>
              </p:cNvPr>
              <p:cNvSpPr txBox="1"/>
              <p:nvPr/>
            </p:nvSpPr>
            <p:spPr>
              <a:xfrm>
                <a:off x="2693234" y="4022117"/>
                <a:ext cx="1417421" cy="1301661"/>
              </a:xfrm>
              <a:prstGeom prst="rect">
                <a:avLst/>
              </a:prstGeom>
              <a:grpFill/>
              <a:ln>
                <a:noFill/>
              </a:ln>
              <a:effectLst/>
            </p:spPr>
            <p:txBody>
              <a:bodyPr lIns="49976" tIns="49976" rIns="49976" bIns="49976" spcCol="1270" anchor="ctr"/>
              <a:lstStyle/>
              <a:p>
                <a:pPr defTabSz="583055" eaLnBrk="0" fontAlgn="base" hangingPunct="0">
                  <a:lnSpc>
                    <a:spcPct val="90000"/>
                  </a:lnSpc>
                  <a:spcBef>
                    <a:spcPct val="0"/>
                  </a:spcBef>
                  <a:spcAft>
                    <a:spcPct val="35000"/>
                  </a:spcAft>
                  <a:defRPr/>
                </a:pPr>
                <a:r>
                  <a:rPr kumimoji="0" lang="ja-JP" altLang="en-US" sz="1539" b="1" kern="0">
                    <a:solidFill>
                      <a:prstClr val="black">
                        <a:hueOff val="0"/>
                        <a:satOff val="0"/>
                        <a:lumOff val="0"/>
                        <a:alphaOff val="0"/>
                      </a:prstClr>
                    </a:solidFill>
                    <a:latin typeface="Meiryo UI"/>
                    <a:ea typeface="Meiryo UI"/>
                  </a:rPr>
                  <a:t>地方公共団体</a:t>
                </a:r>
                <a:endParaRPr kumimoji="0" lang="en-US" altLang="ja-JP" sz="1539" b="1" kern="0">
                  <a:solidFill>
                    <a:prstClr val="black">
                      <a:hueOff val="0"/>
                      <a:satOff val="0"/>
                      <a:lumOff val="0"/>
                      <a:alphaOff val="0"/>
                    </a:prstClr>
                  </a:solidFill>
                  <a:latin typeface="Meiryo UI"/>
                  <a:ea typeface="Meiryo UI"/>
                </a:endParaRPr>
              </a:p>
              <a:p>
                <a:pPr defTabSz="583055" eaLnBrk="0" fontAlgn="base" hangingPunct="0">
                  <a:lnSpc>
                    <a:spcPct val="90000"/>
                  </a:lnSpc>
                  <a:spcBef>
                    <a:spcPct val="0"/>
                  </a:spcBef>
                  <a:spcAft>
                    <a:spcPct val="35000"/>
                  </a:spcAft>
                  <a:defRPr/>
                </a:pPr>
                <a:r>
                  <a:rPr kumimoji="0" lang="ja-JP" altLang="en-US" sz="1539" b="1" kern="0">
                    <a:solidFill>
                      <a:prstClr val="black">
                        <a:hueOff val="0"/>
                        <a:satOff val="0"/>
                        <a:lumOff val="0"/>
                        <a:alphaOff val="0"/>
                      </a:prstClr>
                    </a:solidFill>
                    <a:latin typeface="Meiryo UI"/>
                    <a:ea typeface="Meiryo UI"/>
                  </a:rPr>
                  <a:t>レベルの取組</a:t>
                </a:r>
              </a:p>
            </p:txBody>
          </p:sp>
        </p:grpSp>
        <p:sp>
          <p:nvSpPr>
            <p:cNvPr id="27" name="正方形/長方形 15">
              <a:extLst>
                <a:ext uri="{FF2B5EF4-FFF2-40B4-BE49-F238E27FC236}">
                  <a16:creationId xmlns:a16="http://schemas.microsoft.com/office/drawing/2014/main" id="{D6DB6E38-E09C-A333-E160-7757B8329EA7}"/>
                </a:ext>
              </a:extLst>
            </p:cNvPr>
            <p:cNvSpPr>
              <a:spLocks noChangeArrowheads="1"/>
            </p:cNvSpPr>
            <p:nvPr/>
          </p:nvSpPr>
          <p:spPr bwMode="auto">
            <a:xfrm>
              <a:off x="2848580" y="5489320"/>
              <a:ext cx="5803393" cy="1673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災害廃棄物処理計画、事業継続計画等の策定</a:t>
              </a:r>
              <a:endParaRPr lang="en-US" altLang="ja-JP" sz="1539" kern="0">
                <a:solidFill>
                  <a:srgbClr val="000000"/>
                </a:solidFill>
                <a:latin typeface="Meiryo UI"/>
                <a:ea typeface="Meiryo UI"/>
              </a:endParaRP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廃棄物処理体制の整備（施設整備を含む）</a:t>
              </a:r>
              <a:endParaRPr lang="en-US" altLang="ja-JP" sz="1539" kern="0">
                <a:solidFill>
                  <a:srgbClr val="000000"/>
                </a:solidFill>
                <a:latin typeface="Meiryo UI"/>
                <a:ea typeface="Meiryo UI"/>
              </a:endParaRP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都道府県や近隣自治体との連携強化、災害協定の締結</a:t>
              </a:r>
            </a:p>
            <a:p>
              <a:pPr marL="208234" indent="-208234" defTabSz="666349" eaLnBrk="0" fontAlgn="base" hangingPunct="0">
                <a:lnSpc>
                  <a:spcPts val="1822"/>
                </a:lnSpc>
                <a:spcBef>
                  <a:spcPct val="0"/>
                </a:spcBef>
                <a:spcAft>
                  <a:spcPct val="0"/>
                </a:spcAft>
                <a:buFont typeface="Wingdings" panose="05000000000000000000" pitchFamily="2" charset="2"/>
                <a:buChar char="Ø"/>
                <a:defRPr/>
              </a:pPr>
              <a:r>
                <a:rPr lang="ja-JP" altLang="en-US" sz="1539" kern="0">
                  <a:solidFill>
                    <a:srgbClr val="000000"/>
                  </a:solidFill>
                  <a:latin typeface="Meiryo UI"/>
                  <a:ea typeface="Meiryo UI"/>
                </a:rPr>
                <a:t>人材育成・確保、研修・セミナーへの参加　　　　　　　　　　　　　　など</a:t>
              </a:r>
              <a:endParaRPr lang="en-US" altLang="ja-JP" sz="1539" kern="0">
                <a:solidFill>
                  <a:srgbClr val="000000"/>
                </a:solidFill>
                <a:latin typeface="Meiryo UI"/>
                <a:ea typeface="Meiryo UI"/>
              </a:endParaRPr>
            </a:p>
          </p:txBody>
        </p:sp>
      </p:grpSp>
      <p:sp>
        <p:nvSpPr>
          <p:cNvPr id="30" name="角丸四角形 29">
            <a:extLst>
              <a:ext uri="{FF2B5EF4-FFF2-40B4-BE49-F238E27FC236}">
                <a16:creationId xmlns:a16="http://schemas.microsoft.com/office/drawing/2014/main" id="{063B3156-9564-2673-2F7A-616C97857262}"/>
              </a:ext>
            </a:extLst>
          </p:cNvPr>
          <p:cNvSpPr/>
          <p:nvPr/>
        </p:nvSpPr>
        <p:spPr>
          <a:xfrm>
            <a:off x="482289" y="1141668"/>
            <a:ext cx="8297509" cy="1157764"/>
          </a:xfrm>
          <a:prstGeom prst="roundRect">
            <a:avLst/>
          </a:prstGeom>
          <a:ln w="19050">
            <a:solidFill>
              <a:schemeClr val="accent2"/>
            </a:solidFill>
          </a:ln>
        </p:spPr>
        <p:txBody>
          <a:bodyPr wrap="square">
            <a:spAutoFit/>
          </a:bodyPr>
          <a:lstStyle/>
          <a:p>
            <a:pPr defTabSz="839550">
              <a:spcBef>
                <a:spcPct val="0"/>
              </a:spcBef>
              <a:buNone/>
            </a:pPr>
            <a:r>
              <a:rPr lang="ja-JP" altLang="en-US" sz="1600" b="1">
                <a:solidFill>
                  <a:prstClr val="black"/>
                </a:solidFill>
              </a:rPr>
              <a:t>国（環境省）での施策方針</a:t>
            </a:r>
            <a:endParaRPr lang="en-US" altLang="ja-JP" sz="1600" b="1">
              <a:solidFill>
                <a:prstClr val="black"/>
              </a:solidFill>
            </a:endParaRPr>
          </a:p>
          <a:p>
            <a:pPr marL="244373" indent="-244373" defTabSz="839550">
              <a:spcBef>
                <a:spcPct val="0"/>
              </a:spcBef>
              <a:buFont typeface="Wingdings" panose="05000000000000000000" pitchFamily="2" charset="2"/>
              <a:buChar char="u"/>
            </a:pPr>
            <a:r>
              <a:rPr lang="ja-JP" altLang="en-US" sz="1600">
                <a:solidFill>
                  <a:prstClr val="black"/>
                </a:solidFill>
              </a:rPr>
              <a:t>まずは地方公共団体レベルで災害廃棄物の処理を行える体制作りをサポート</a:t>
            </a:r>
            <a:endParaRPr lang="en-US" altLang="ja-JP" sz="1600">
              <a:solidFill>
                <a:prstClr val="black"/>
              </a:solidFill>
            </a:endParaRPr>
          </a:p>
          <a:p>
            <a:pPr marL="244373" indent="-244373" defTabSz="839550">
              <a:spcBef>
                <a:spcPct val="0"/>
              </a:spcBef>
              <a:buFont typeface="Wingdings" panose="05000000000000000000" pitchFamily="2" charset="2"/>
              <a:buChar char="u"/>
            </a:pPr>
            <a:r>
              <a:rPr lang="ja-JP" altLang="en-US" sz="1600">
                <a:solidFill>
                  <a:prstClr val="black"/>
                </a:solidFill>
              </a:rPr>
              <a:t>同時に、市区町村で処理が難しい場合等に備え、広域レベルでの連携支援体制を構築</a:t>
            </a:r>
            <a:endParaRPr lang="en-US" altLang="ja-JP" sz="1600">
              <a:solidFill>
                <a:prstClr val="black"/>
              </a:solidFill>
            </a:endParaRPr>
          </a:p>
          <a:p>
            <a:pPr defTabSz="839550">
              <a:spcBef>
                <a:spcPct val="0"/>
              </a:spcBef>
              <a:buNone/>
            </a:pPr>
            <a:r>
              <a:rPr lang="en-US" altLang="ja-JP" sz="1400">
                <a:solidFill>
                  <a:prstClr val="black"/>
                </a:solidFill>
              </a:rPr>
              <a:t>※</a:t>
            </a:r>
            <a:r>
              <a:rPr lang="ja-JP" altLang="en-US" sz="1400">
                <a:solidFill>
                  <a:srgbClr val="C00000"/>
                </a:solidFill>
              </a:rPr>
              <a:t>災害廃棄物は市区町村が主体となって処理</a:t>
            </a:r>
            <a:endParaRPr lang="en-US" altLang="ja-JP" sz="1400">
              <a:solidFill>
                <a:srgbClr val="C00000"/>
              </a:solidFill>
            </a:endParaRPr>
          </a:p>
        </p:txBody>
      </p:sp>
      <p:sp>
        <p:nvSpPr>
          <p:cNvPr id="2" name="正方形/長方形 1">
            <a:extLst>
              <a:ext uri="{FF2B5EF4-FFF2-40B4-BE49-F238E27FC236}">
                <a16:creationId xmlns:a16="http://schemas.microsoft.com/office/drawing/2014/main" id="{40EBA93D-C791-B092-D5AC-9BE6FB87E539}"/>
              </a:ext>
            </a:extLst>
          </p:cNvPr>
          <p:cNvSpPr/>
          <p:nvPr/>
        </p:nvSpPr>
        <p:spPr>
          <a:xfrm>
            <a:off x="1451662" y="3862749"/>
            <a:ext cx="7328136" cy="1273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 name="二等辺三角形 2">
            <a:extLst>
              <a:ext uri="{FF2B5EF4-FFF2-40B4-BE49-F238E27FC236}">
                <a16:creationId xmlns:a16="http://schemas.microsoft.com/office/drawing/2014/main" id="{CB7F2ED5-91DD-C8D7-5264-F04813138FC7}"/>
              </a:ext>
            </a:extLst>
          </p:cNvPr>
          <p:cNvSpPr/>
          <p:nvPr/>
        </p:nvSpPr>
        <p:spPr>
          <a:xfrm>
            <a:off x="1477104" y="3585902"/>
            <a:ext cx="6983327" cy="269841"/>
          </a:xfrm>
          <a:prstGeom prs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6" name="吹き出し: 四角形 5">
            <a:extLst>
              <a:ext uri="{FF2B5EF4-FFF2-40B4-BE49-F238E27FC236}">
                <a16:creationId xmlns:a16="http://schemas.microsoft.com/office/drawing/2014/main" id="{DA31EB02-0343-C9A2-34BE-604028905B63}"/>
              </a:ext>
            </a:extLst>
          </p:cNvPr>
          <p:cNvSpPr/>
          <p:nvPr/>
        </p:nvSpPr>
        <p:spPr>
          <a:xfrm>
            <a:off x="45842" y="6401000"/>
            <a:ext cx="3013990" cy="377591"/>
          </a:xfrm>
          <a:prstGeom prst="wedgeRectCallout">
            <a:avLst>
              <a:gd name="adj1" fmla="val -3257"/>
              <a:gd name="adj2" fmla="val -38550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rgbClr val="FF0000"/>
                </a:solidFill>
                <a:latin typeface="Meiryo UI" panose="020B0604030504040204" pitchFamily="50" charset="-128"/>
                <a:ea typeface="Meiryo UI" panose="020B0604030504040204" pitchFamily="50" charset="-128"/>
              </a:rPr>
              <a:t>地方環境事務所の主な活動レベル</a:t>
            </a:r>
          </a:p>
        </p:txBody>
      </p:sp>
      <p:sp>
        <p:nvSpPr>
          <p:cNvPr id="8" name="テキスト ボックス 7">
            <a:extLst>
              <a:ext uri="{FF2B5EF4-FFF2-40B4-BE49-F238E27FC236}">
                <a16:creationId xmlns:a16="http://schemas.microsoft.com/office/drawing/2014/main" id="{46DF8F5C-28F4-08F5-E89F-85487938B355}"/>
              </a:ext>
            </a:extLst>
          </p:cNvPr>
          <p:cNvSpPr txBox="1"/>
          <p:nvPr/>
        </p:nvSpPr>
        <p:spPr>
          <a:xfrm>
            <a:off x="2537424" y="3587328"/>
            <a:ext cx="4626864" cy="307777"/>
          </a:xfrm>
          <a:prstGeom prst="rect">
            <a:avLst/>
          </a:prstGeom>
          <a:noFill/>
        </p:spPr>
        <p:txBody>
          <a:bodyPr wrap="square">
            <a:spAutoFit/>
          </a:bodyPr>
          <a:lstStyle/>
          <a:p>
            <a:pPr algn="ctr"/>
            <a:r>
              <a:rPr kumimoji="1" lang="ja-JP" altLang="en-US" sz="1400">
                <a:solidFill>
                  <a:schemeClr val="bg1"/>
                </a:solidFill>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28240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2E8EA-C46A-F5EB-35FE-C822484DEAE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FADBE16-8FBB-CB1C-73C6-B1A262B3BAF2}"/>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55A03716-4F4B-7E64-2A0C-912CB14E0A3C}"/>
              </a:ext>
            </a:extLst>
          </p:cNvPr>
          <p:cNvSpPr>
            <a:spLocks noGrp="1"/>
          </p:cNvSpPr>
          <p:nvPr>
            <p:ph type="title"/>
          </p:nvPr>
        </p:nvSpPr>
        <p:spPr/>
        <p:txBody>
          <a:bodyPr/>
          <a:lstStyle/>
          <a:p>
            <a:r>
              <a:rPr lang="ja-JP" altLang="en-US" sz="2000"/>
              <a:t>災害廃棄物処理計画の策定状況</a:t>
            </a:r>
          </a:p>
        </p:txBody>
      </p:sp>
      <p:grpSp>
        <p:nvGrpSpPr>
          <p:cNvPr id="3" name="グループ化 2">
            <a:extLst>
              <a:ext uri="{FF2B5EF4-FFF2-40B4-BE49-F238E27FC236}">
                <a16:creationId xmlns:a16="http://schemas.microsoft.com/office/drawing/2014/main" id="{544A0493-9C7B-B47F-C0AF-1D185470A67B}"/>
              </a:ext>
            </a:extLst>
          </p:cNvPr>
          <p:cNvGrpSpPr>
            <a:grpSpLocks noChangeAspect="1"/>
          </p:cNvGrpSpPr>
          <p:nvPr/>
        </p:nvGrpSpPr>
        <p:grpSpPr>
          <a:xfrm>
            <a:off x="1907704" y="5351310"/>
            <a:ext cx="6614052" cy="669978"/>
            <a:chOff x="1590503" y="5478322"/>
            <a:chExt cx="7368071" cy="783966"/>
          </a:xfrm>
        </p:grpSpPr>
        <p:sp>
          <p:nvSpPr>
            <p:cNvPr id="2" name="テキスト ボックス 17">
              <a:extLst>
                <a:ext uri="{FF2B5EF4-FFF2-40B4-BE49-F238E27FC236}">
                  <a16:creationId xmlns:a16="http://schemas.microsoft.com/office/drawing/2014/main" id="{2B68D8FA-6060-5D6C-26DB-AAE4FE2DD594}"/>
                </a:ext>
              </a:extLst>
            </p:cNvPr>
            <p:cNvSpPr txBox="1">
              <a:spLocks noChangeArrowheads="1"/>
            </p:cNvSpPr>
            <p:nvPr/>
          </p:nvSpPr>
          <p:spPr bwMode="auto">
            <a:xfrm>
              <a:off x="1598236" y="5478322"/>
              <a:ext cx="7360338" cy="2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6394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第５次循環型社会形成推進基本計画に基づく</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2030</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年度目標（都道府県：</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市区町村：</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24">
              <a:extLst>
                <a:ext uri="{FF2B5EF4-FFF2-40B4-BE49-F238E27FC236}">
                  <a16:creationId xmlns:a16="http://schemas.microsoft.com/office/drawing/2014/main" id="{ABC100D9-E663-E86E-DF88-B1A37B0779A6}"/>
                </a:ext>
              </a:extLst>
            </p:cNvPr>
            <p:cNvSpPr txBox="1">
              <a:spLocks noChangeArrowheads="1"/>
            </p:cNvSpPr>
            <p:nvPr/>
          </p:nvSpPr>
          <p:spPr bwMode="auto">
            <a:xfrm>
              <a:off x="1590503" y="5992570"/>
              <a:ext cx="4478561" cy="2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6394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25</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年度以前は市町村の策定率のみ調査を実施</a:t>
              </a:r>
              <a:endPar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17">
              <a:extLst>
                <a:ext uri="{FF2B5EF4-FFF2-40B4-BE49-F238E27FC236}">
                  <a16:creationId xmlns:a16="http://schemas.microsoft.com/office/drawing/2014/main" id="{14253791-0EF3-BFDC-11F3-1FA4B7B0B96C}"/>
                </a:ext>
              </a:extLst>
            </p:cNvPr>
            <p:cNvSpPr txBox="1">
              <a:spLocks noChangeArrowheads="1"/>
            </p:cNvSpPr>
            <p:nvPr/>
          </p:nvSpPr>
          <p:spPr bwMode="auto">
            <a:xfrm>
              <a:off x="4661321" y="5992570"/>
              <a:ext cx="3238197" cy="2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6394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データの取得時点は各年度末</a:t>
              </a:r>
              <a:endPar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17">
              <a:extLst>
                <a:ext uri="{FF2B5EF4-FFF2-40B4-BE49-F238E27FC236}">
                  <a16:creationId xmlns:a16="http://schemas.microsoft.com/office/drawing/2014/main" id="{58E9B622-AC0A-C90D-42C9-84EEB4972715}"/>
                </a:ext>
              </a:extLst>
            </p:cNvPr>
            <p:cNvSpPr txBox="1">
              <a:spLocks noChangeArrowheads="1"/>
            </p:cNvSpPr>
            <p:nvPr/>
          </p:nvSpPr>
          <p:spPr bwMode="auto">
            <a:xfrm>
              <a:off x="1598236" y="5642232"/>
              <a:ext cx="7360338" cy="2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6394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国土強靱化年次計画</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2023</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に基づく</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年度目標（市区町村：</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85</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17">
              <a:extLst>
                <a:ext uri="{FF2B5EF4-FFF2-40B4-BE49-F238E27FC236}">
                  <a16:creationId xmlns:a16="http://schemas.microsoft.com/office/drawing/2014/main" id="{607BC68A-17F2-3382-878F-3BCB0DBA0884}"/>
                </a:ext>
              </a:extLst>
            </p:cNvPr>
            <p:cNvSpPr txBox="1">
              <a:spLocks noChangeArrowheads="1"/>
            </p:cNvSpPr>
            <p:nvPr/>
          </p:nvSpPr>
          <p:spPr bwMode="auto">
            <a:xfrm>
              <a:off x="1594369" y="5817401"/>
              <a:ext cx="7360338" cy="26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6394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第４次循環型社会形成推進基本計画に基づく</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年度目標（都道府県：</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市区町村：</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60</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38" name="四角形: 角を丸くする 37">
            <a:extLst>
              <a:ext uri="{FF2B5EF4-FFF2-40B4-BE49-F238E27FC236}">
                <a16:creationId xmlns:a16="http://schemas.microsoft.com/office/drawing/2014/main" id="{429E1FEC-5587-80DA-86C0-89CA0D35B7C4}"/>
              </a:ext>
            </a:extLst>
          </p:cNvPr>
          <p:cNvSpPr/>
          <p:nvPr/>
        </p:nvSpPr>
        <p:spPr>
          <a:xfrm>
            <a:off x="395536" y="1052736"/>
            <a:ext cx="8100000" cy="133106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63776" marR="0" lvl="0" indent="-263776" algn="l" defTabSz="422041" rtl="0" eaLnBrk="1" fontAlgn="auto" latinLnBrk="0" hangingPunct="1">
              <a:lnSpc>
                <a:spcPct val="100000"/>
              </a:lnSpc>
              <a:spcBef>
                <a:spcPts val="554"/>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市区町村の処理計画策定率は年々上昇している。</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63776" marR="0" lvl="0" indent="-263776" algn="l" defTabSz="422041" rtl="0" eaLnBrk="1" fontAlgn="auto" latinLnBrk="0" hangingPunct="1">
              <a:lnSpc>
                <a:spcPct val="100000"/>
              </a:lnSpc>
              <a:spcBef>
                <a:spcPts val="554"/>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市区町村の策定率が当初目標の</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60%</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を超えたことから、国土強靱化年次計画にて令和７年度</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85%</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と目標を見直した。また、</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第５次循環型社会形成推進基本計画にて令和</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％の目標を設定。</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新目標の達成に向けて自治体への支援を促進している。</a:t>
            </a:r>
            <a:endParaRPr kumimoji="0" lang="ja-JP" altLang="en-US" sz="16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nvGrpSpPr>
          <p:cNvPr id="40" name="グループ化 39">
            <a:extLst>
              <a:ext uri="{FF2B5EF4-FFF2-40B4-BE49-F238E27FC236}">
                <a16:creationId xmlns:a16="http://schemas.microsoft.com/office/drawing/2014/main" id="{312033AD-614B-C921-F047-5FCB2F8277CA}"/>
              </a:ext>
            </a:extLst>
          </p:cNvPr>
          <p:cNvGrpSpPr>
            <a:grpSpLocks noChangeAspect="1"/>
          </p:cNvGrpSpPr>
          <p:nvPr/>
        </p:nvGrpSpPr>
        <p:grpSpPr>
          <a:xfrm>
            <a:off x="755575" y="2492896"/>
            <a:ext cx="7545331" cy="2924299"/>
            <a:chOff x="392077" y="2224698"/>
            <a:chExt cx="8294738" cy="3376727"/>
          </a:xfrm>
        </p:grpSpPr>
        <p:graphicFrame>
          <p:nvGraphicFramePr>
            <p:cNvPr id="41" name="グラフ 40">
              <a:extLst>
                <a:ext uri="{FF2B5EF4-FFF2-40B4-BE49-F238E27FC236}">
                  <a16:creationId xmlns:a16="http://schemas.microsoft.com/office/drawing/2014/main" id="{E0DB0731-037D-2884-B080-D5E0287667E9}"/>
                </a:ext>
              </a:extLst>
            </p:cNvPr>
            <p:cNvGraphicFramePr>
              <a:graphicFrameLocks/>
            </p:cNvGraphicFramePr>
            <p:nvPr/>
          </p:nvGraphicFramePr>
          <p:xfrm>
            <a:off x="392077" y="2224698"/>
            <a:ext cx="8064895" cy="3302295"/>
          </p:xfrm>
          <a:graphic>
            <a:graphicData uri="http://schemas.openxmlformats.org/drawingml/2006/chart">
              <c:chart xmlns:c="http://schemas.openxmlformats.org/drawingml/2006/chart" xmlns:r="http://schemas.openxmlformats.org/officeDocument/2006/relationships" r:id="rId2"/>
            </a:graphicData>
          </a:graphic>
        </p:graphicFrame>
        <p:cxnSp>
          <p:nvCxnSpPr>
            <p:cNvPr id="42" name="直線コネクタ 41">
              <a:extLst>
                <a:ext uri="{FF2B5EF4-FFF2-40B4-BE49-F238E27FC236}">
                  <a16:creationId xmlns:a16="http://schemas.microsoft.com/office/drawing/2014/main" id="{F55E3268-CBEB-4531-7119-CA75E7791DAF}"/>
                </a:ext>
              </a:extLst>
            </p:cNvPr>
            <p:cNvCxnSpPr/>
            <p:nvPr/>
          </p:nvCxnSpPr>
          <p:spPr bwMode="auto">
            <a:xfrm>
              <a:off x="1622785" y="3491308"/>
              <a:ext cx="6476492" cy="0"/>
            </a:xfrm>
            <a:prstGeom prst="line">
              <a:avLst/>
            </a:prstGeom>
            <a:ln w="254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テキスト ボックス 42">
              <a:extLst>
                <a:ext uri="{FF2B5EF4-FFF2-40B4-BE49-F238E27FC236}">
                  <a16:creationId xmlns:a16="http://schemas.microsoft.com/office/drawing/2014/main" id="{70ABBB7B-C4CB-D091-F71D-756E7B84FC31}"/>
                </a:ext>
              </a:extLst>
            </p:cNvPr>
            <p:cNvSpPr txBox="1"/>
            <p:nvPr/>
          </p:nvSpPr>
          <p:spPr>
            <a:xfrm>
              <a:off x="1514472" y="2342556"/>
              <a:ext cx="1442897" cy="29630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都道府県目標値</a:t>
              </a:r>
            </a:p>
          </p:txBody>
        </p:sp>
        <p:sp>
          <p:nvSpPr>
            <p:cNvPr id="44" name="テキスト ボックス 43">
              <a:extLst>
                <a:ext uri="{FF2B5EF4-FFF2-40B4-BE49-F238E27FC236}">
                  <a16:creationId xmlns:a16="http://schemas.microsoft.com/office/drawing/2014/main" id="{A359ADDB-B6F4-E76C-9CC1-B76660537BD1}"/>
                </a:ext>
              </a:extLst>
            </p:cNvPr>
            <p:cNvSpPr txBox="1"/>
            <p:nvPr/>
          </p:nvSpPr>
          <p:spPr>
            <a:xfrm>
              <a:off x="1526281" y="3246289"/>
              <a:ext cx="2485319" cy="29630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市区町村目標値（</a:t>
              </a:r>
              <a:r>
                <a:rPr kumimoji="1" lang="en-US" altLang="ja-JP" sz="1016"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2025</a:t>
              </a:r>
              <a:r>
                <a:rPr kumimoji="1" lang="ja-JP" altLang="en-US" sz="1016"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年度目標）</a:t>
              </a:r>
              <a:endParaRPr kumimoji="1" lang="en-US" altLang="ja-JP" sz="1016"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45" name="テキスト ボックス 44">
              <a:extLst>
                <a:ext uri="{FF2B5EF4-FFF2-40B4-BE49-F238E27FC236}">
                  <a16:creationId xmlns:a16="http://schemas.microsoft.com/office/drawing/2014/main" id="{9B49BD39-2390-8446-1AD9-ABA210FFDBAF}"/>
                </a:ext>
              </a:extLst>
            </p:cNvPr>
            <p:cNvSpPr txBox="1"/>
            <p:nvPr/>
          </p:nvSpPr>
          <p:spPr>
            <a:xfrm>
              <a:off x="1665954" y="4726064"/>
              <a:ext cx="689751"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145</a:t>
              </a:r>
              <a:endParaRPr kumimoji="1" lang="ja-JP" altLang="en-US"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a:extLst>
                <a:ext uri="{FF2B5EF4-FFF2-40B4-BE49-F238E27FC236}">
                  <a16:creationId xmlns:a16="http://schemas.microsoft.com/office/drawing/2014/main" id="{54B53892-6A38-80A4-BDAB-5BE1258DBA46}"/>
                </a:ext>
              </a:extLst>
            </p:cNvPr>
            <p:cNvSpPr txBox="1"/>
            <p:nvPr/>
          </p:nvSpPr>
          <p:spPr>
            <a:xfrm>
              <a:off x="2333207" y="4720740"/>
              <a:ext cx="689751"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148</a:t>
              </a:r>
              <a:endParaRPr kumimoji="1" lang="ja-JP" altLang="en-US"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a:extLst>
                <a:ext uri="{FF2B5EF4-FFF2-40B4-BE49-F238E27FC236}">
                  <a16:creationId xmlns:a16="http://schemas.microsoft.com/office/drawing/2014/main" id="{EA8143F7-88D3-285E-B665-BC7B951C2988}"/>
                </a:ext>
              </a:extLst>
            </p:cNvPr>
            <p:cNvSpPr txBox="1"/>
            <p:nvPr/>
          </p:nvSpPr>
          <p:spPr>
            <a:xfrm>
              <a:off x="2776819" y="4392577"/>
              <a:ext cx="553052"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364</a:t>
              </a:r>
              <a:endParaRPr kumimoji="1" lang="ja-JP" altLang="en-US"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 name="テキスト ボックス 47">
              <a:extLst>
                <a:ext uri="{FF2B5EF4-FFF2-40B4-BE49-F238E27FC236}">
                  <a16:creationId xmlns:a16="http://schemas.microsoft.com/office/drawing/2014/main" id="{4A583680-F490-DA23-69DA-60E58AA6A80A}"/>
                </a:ext>
              </a:extLst>
            </p:cNvPr>
            <p:cNvSpPr txBox="1"/>
            <p:nvPr/>
          </p:nvSpPr>
          <p:spPr>
            <a:xfrm>
              <a:off x="3394092" y="4306482"/>
              <a:ext cx="553052"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412</a:t>
              </a:r>
              <a:endParaRPr kumimoji="1" lang="ja-JP" altLang="en-US"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a:extLst>
                <a:ext uri="{FF2B5EF4-FFF2-40B4-BE49-F238E27FC236}">
                  <a16:creationId xmlns:a16="http://schemas.microsoft.com/office/drawing/2014/main" id="{EBA5F131-B0A0-9173-A3F5-CCFEDBEE78B9}"/>
                </a:ext>
              </a:extLst>
            </p:cNvPr>
            <p:cNvSpPr txBox="1"/>
            <p:nvPr/>
          </p:nvSpPr>
          <p:spPr>
            <a:xfrm>
              <a:off x="2152026" y="4774355"/>
              <a:ext cx="689751"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 name="テキスト ボックス 49">
              <a:extLst>
                <a:ext uri="{FF2B5EF4-FFF2-40B4-BE49-F238E27FC236}">
                  <a16:creationId xmlns:a16="http://schemas.microsoft.com/office/drawing/2014/main" id="{A96FFBDF-BBD9-4AC5-A871-77463A35A96D}"/>
                </a:ext>
              </a:extLst>
            </p:cNvPr>
            <p:cNvSpPr txBox="1"/>
            <p:nvPr/>
          </p:nvSpPr>
          <p:spPr>
            <a:xfrm>
              <a:off x="2786749" y="3743486"/>
              <a:ext cx="638407"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a:t>
              </a:r>
              <a:endParaRPr kumimoji="1" lang="ja-JP" altLang="en-US"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E8020333-7E45-9027-74F7-32C7AFD64385}"/>
                </a:ext>
              </a:extLst>
            </p:cNvPr>
            <p:cNvSpPr txBox="1"/>
            <p:nvPr/>
          </p:nvSpPr>
          <p:spPr>
            <a:xfrm>
              <a:off x="7906989" y="5331707"/>
              <a:ext cx="779826" cy="26971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４</a:t>
              </a: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endPar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2" name="テキスト ボックス 51">
              <a:extLst>
                <a:ext uri="{FF2B5EF4-FFF2-40B4-BE49-F238E27FC236}">
                  <a16:creationId xmlns:a16="http://schemas.microsoft.com/office/drawing/2014/main" id="{774F5291-3576-46CE-7B01-8A58F0E0F7F8}"/>
                </a:ext>
              </a:extLst>
            </p:cNvPr>
            <p:cNvSpPr txBox="1"/>
            <p:nvPr/>
          </p:nvSpPr>
          <p:spPr>
            <a:xfrm>
              <a:off x="4050837" y="4213560"/>
              <a:ext cx="553052"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475</a:t>
              </a:r>
              <a:endParaRPr kumimoji="1" lang="ja-JP" altLang="en-US"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3" name="テキスト ボックス 52">
              <a:extLst>
                <a:ext uri="{FF2B5EF4-FFF2-40B4-BE49-F238E27FC236}">
                  <a16:creationId xmlns:a16="http://schemas.microsoft.com/office/drawing/2014/main" id="{765F000A-B959-4234-EF86-86528D19AE14}"/>
                </a:ext>
              </a:extLst>
            </p:cNvPr>
            <p:cNvSpPr txBox="1"/>
            <p:nvPr/>
          </p:nvSpPr>
          <p:spPr>
            <a:xfrm>
              <a:off x="3789081" y="2531642"/>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40</a:t>
              </a:r>
            </a:p>
          </p:txBody>
        </p:sp>
        <p:cxnSp>
          <p:nvCxnSpPr>
            <p:cNvPr id="54" name="直線コネクタ 53">
              <a:extLst>
                <a:ext uri="{FF2B5EF4-FFF2-40B4-BE49-F238E27FC236}">
                  <a16:creationId xmlns:a16="http://schemas.microsoft.com/office/drawing/2014/main" id="{462D2C92-2D2A-B15A-17FC-ADEE7DA81733}"/>
                </a:ext>
              </a:extLst>
            </p:cNvPr>
            <p:cNvCxnSpPr/>
            <p:nvPr/>
          </p:nvCxnSpPr>
          <p:spPr bwMode="auto">
            <a:xfrm>
              <a:off x="1627701" y="2355456"/>
              <a:ext cx="6471575" cy="0"/>
            </a:xfrm>
            <a:prstGeom prst="line">
              <a:avLst/>
            </a:prstGeom>
            <a:ln w="254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 name="テキスト ボックス 54">
              <a:extLst>
                <a:ext uri="{FF2B5EF4-FFF2-40B4-BE49-F238E27FC236}">
                  <a16:creationId xmlns:a16="http://schemas.microsoft.com/office/drawing/2014/main" id="{A7B50AC5-F943-3ADE-B2C0-B2B0E5BA1948}"/>
                </a:ext>
              </a:extLst>
            </p:cNvPr>
            <p:cNvSpPr txBox="1"/>
            <p:nvPr/>
          </p:nvSpPr>
          <p:spPr>
            <a:xfrm>
              <a:off x="3408003" y="3554268"/>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27</a:t>
              </a:r>
            </a:p>
          </p:txBody>
        </p:sp>
        <p:sp>
          <p:nvSpPr>
            <p:cNvPr id="56" name="テキスト ボックス 55">
              <a:extLst>
                <a:ext uri="{FF2B5EF4-FFF2-40B4-BE49-F238E27FC236}">
                  <a16:creationId xmlns:a16="http://schemas.microsoft.com/office/drawing/2014/main" id="{7181DCD3-8BBC-1AA7-6F94-3837697DF5A8}"/>
                </a:ext>
              </a:extLst>
            </p:cNvPr>
            <p:cNvSpPr txBox="1"/>
            <p:nvPr/>
          </p:nvSpPr>
          <p:spPr>
            <a:xfrm>
              <a:off x="4632229" y="2329262"/>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46</a:t>
              </a:r>
            </a:p>
          </p:txBody>
        </p:sp>
        <p:sp>
          <p:nvSpPr>
            <p:cNvPr id="57" name="テキスト ボックス 56">
              <a:extLst>
                <a:ext uri="{FF2B5EF4-FFF2-40B4-BE49-F238E27FC236}">
                  <a16:creationId xmlns:a16="http://schemas.microsoft.com/office/drawing/2014/main" id="{26A8FD94-5913-4401-A3A8-C709EB0A859D}"/>
                </a:ext>
              </a:extLst>
            </p:cNvPr>
            <p:cNvSpPr txBox="1"/>
            <p:nvPr/>
          </p:nvSpPr>
          <p:spPr>
            <a:xfrm>
              <a:off x="4663190" y="3840180"/>
              <a:ext cx="645109"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674</a:t>
              </a:r>
            </a:p>
          </p:txBody>
        </p:sp>
        <p:sp>
          <p:nvSpPr>
            <p:cNvPr id="58" name="テキスト ボックス 57">
              <a:extLst>
                <a:ext uri="{FF2B5EF4-FFF2-40B4-BE49-F238E27FC236}">
                  <a16:creationId xmlns:a16="http://schemas.microsoft.com/office/drawing/2014/main" id="{DA4556EA-D848-98C3-8090-1F7274210059}"/>
                </a:ext>
              </a:extLst>
            </p:cNvPr>
            <p:cNvSpPr txBox="1"/>
            <p:nvPr/>
          </p:nvSpPr>
          <p:spPr>
            <a:xfrm>
              <a:off x="5301429" y="2319945"/>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46</a:t>
              </a:r>
            </a:p>
          </p:txBody>
        </p:sp>
        <p:sp>
          <p:nvSpPr>
            <p:cNvPr id="59" name="テキスト ボックス 58">
              <a:extLst>
                <a:ext uri="{FF2B5EF4-FFF2-40B4-BE49-F238E27FC236}">
                  <a16:creationId xmlns:a16="http://schemas.microsoft.com/office/drawing/2014/main" id="{23057BF0-5E11-4D87-8488-7AFC5AAD3CBF}"/>
                </a:ext>
              </a:extLst>
            </p:cNvPr>
            <p:cNvSpPr txBox="1"/>
            <p:nvPr/>
          </p:nvSpPr>
          <p:spPr>
            <a:xfrm>
              <a:off x="5308297" y="3538247"/>
              <a:ext cx="645109"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889</a:t>
              </a:r>
            </a:p>
          </p:txBody>
        </p:sp>
        <p:sp>
          <p:nvSpPr>
            <p:cNvPr id="60" name="テキスト ボックス 59">
              <a:extLst>
                <a:ext uri="{FF2B5EF4-FFF2-40B4-BE49-F238E27FC236}">
                  <a16:creationId xmlns:a16="http://schemas.microsoft.com/office/drawing/2014/main" id="{832CCF13-AE3B-F51A-0244-4D833F2E259A}"/>
                </a:ext>
              </a:extLst>
            </p:cNvPr>
            <p:cNvSpPr txBox="1"/>
            <p:nvPr/>
          </p:nvSpPr>
          <p:spPr>
            <a:xfrm>
              <a:off x="5868207" y="2327570"/>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61" name="テキスト ボックス 60">
              <a:extLst>
                <a:ext uri="{FF2B5EF4-FFF2-40B4-BE49-F238E27FC236}">
                  <a16:creationId xmlns:a16="http://schemas.microsoft.com/office/drawing/2014/main" id="{6254EEF2-0294-B012-3E9F-77A0A8A19E01}"/>
                </a:ext>
              </a:extLst>
            </p:cNvPr>
            <p:cNvSpPr txBox="1"/>
            <p:nvPr/>
          </p:nvSpPr>
          <p:spPr>
            <a:xfrm>
              <a:off x="5765529" y="3109512"/>
              <a:ext cx="780085"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1131</a:t>
              </a:r>
            </a:p>
          </p:txBody>
        </p:sp>
        <p:sp>
          <p:nvSpPr>
            <p:cNvPr id="62" name="テキスト ボックス 61">
              <a:extLst>
                <a:ext uri="{FF2B5EF4-FFF2-40B4-BE49-F238E27FC236}">
                  <a16:creationId xmlns:a16="http://schemas.microsoft.com/office/drawing/2014/main" id="{FD4C38ED-CD9D-AE47-E6BD-3A2407F0CF58}"/>
                </a:ext>
              </a:extLst>
            </p:cNvPr>
            <p:cNvSpPr txBox="1"/>
            <p:nvPr/>
          </p:nvSpPr>
          <p:spPr>
            <a:xfrm>
              <a:off x="6484801" y="2327786"/>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63" name="テキスト ボックス 62">
              <a:extLst>
                <a:ext uri="{FF2B5EF4-FFF2-40B4-BE49-F238E27FC236}">
                  <a16:creationId xmlns:a16="http://schemas.microsoft.com/office/drawing/2014/main" id="{125AABF5-E1D2-DC5C-67F5-F4D87C6210E7}"/>
                </a:ext>
              </a:extLst>
            </p:cNvPr>
            <p:cNvSpPr txBox="1"/>
            <p:nvPr/>
          </p:nvSpPr>
          <p:spPr>
            <a:xfrm>
              <a:off x="6468747" y="2941969"/>
              <a:ext cx="660372"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1256</a:t>
              </a:r>
            </a:p>
          </p:txBody>
        </p:sp>
        <p:sp>
          <p:nvSpPr>
            <p:cNvPr id="64" name="テキスト ボックス 63">
              <a:extLst>
                <a:ext uri="{FF2B5EF4-FFF2-40B4-BE49-F238E27FC236}">
                  <a16:creationId xmlns:a16="http://schemas.microsoft.com/office/drawing/2014/main" id="{76A88316-B4F4-F54C-1412-8F420BA84BB9}"/>
                </a:ext>
              </a:extLst>
            </p:cNvPr>
            <p:cNvSpPr txBox="1"/>
            <p:nvPr/>
          </p:nvSpPr>
          <p:spPr>
            <a:xfrm>
              <a:off x="7086976" y="2327570"/>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65" name="テキスト ボックス 64">
              <a:extLst>
                <a:ext uri="{FF2B5EF4-FFF2-40B4-BE49-F238E27FC236}">
                  <a16:creationId xmlns:a16="http://schemas.microsoft.com/office/drawing/2014/main" id="{10B34117-3E3B-C26B-0239-D8A8D1503B1D}"/>
                </a:ext>
              </a:extLst>
            </p:cNvPr>
            <p:cNvSpPr txBox="1"/>
            <p:nvPr/>
          </p:nvSpPr>
          <p:spPr>
            <a:xfrm>
              <a:off x="7013218" y="2740624"/>
              <a:ext cx="779827"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1391</a:t>
              </a:r>
            </a:p>
          </p:txBody>
        </p:sp>
        <p:cxnSp>
          <p:nvCxnSpPr>
            <p:cNvPr id="66" name="直線コネクタ 65">
              <a:extLst>
                <a:ext uri="{FF2B5EF4-FFF2-40B4-BE49-F238E27FC236}">
                  <a16:creationId xmlns:a16="http://schemas.microsoft.com/office/drawing/2014/main" id="{5E16D74A-8088-B455-F3D8-E4732E451429}"/>
                </a:ext>
              </a:extLst>
            </p:cNvPr>
            <p:cNvCxnSpPr/>
            <p:nvPr/>
          </p:nvCxnSpPr>
          <p:spPr bwMode="auto">
            <a:xfrm>
              <a:off x="1626426" y="2782179"/>
              <a:ext cx="6476492" cy="0"/>
            </a:xfrm>
            <a:prstGeom prst="line">
              <a:avLst/>
            </a:prstGeom>
            <a:ln w="254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テキスト ボックス 66">
              <a:extLst>
                <a:ext uri="{FF2B5EF4-FFF2-40B4-BE49-F238E27FC236}">
                  <a16:creationId xmlns:a16="http://schemas.microsoft.com/office/drawing/2014/main" id="{118959E8-76B7-475E-0B17-D32E8CE956D6}"/>
                </a:ext>
              </a:extLst>
            </p:cNvPr>
            <p:cNvSpPr txBox="1"/>
            <p:nvPr/>
          </p:nvSpPr>
          <p:spPr>
            <a:xfrm>
              <a:off x="1514472" y="2809792"/>
              <a:ext cx="2812891" cy="474031"/>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市区町村目標値</a:t>
              </a:r>
              <a:endParaRPr kumimoji="1" lang="en-US" altLang="ja-JP" sz="1016"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663941"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（国土強靱化年次計画 </a:t>
              </a:r>
              <a:r>
                <a:rPr kumimoji="1" lang="en-US" altLang="ja-JP" sz="969"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2025</a:t>
              </a:r>
              <a:r>
                <a:rPr kumimoji="1" lang="ja-JP" altLang="en-US" sz="969"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年度目標）</a:t>
              </a:r>
            </a:p>
          </p:txBody>
        </p:sp>
        <p:sp>
          <p:nvSpPr>
            <p:cNvPr id="68" name="テキスト ボックス 67">
              <a:extLst>
                <a:ext uri="{FF2B5EF4-FFF2-40B4-BE49-F238E27FC236}">
                  <a16:creationId xmlns:a16="http://schemas.microsoft.com/office/drawing/2014/main" id="{5833DF48-0402-1480-A063-344E9B1BC5A3}"/>
                </a:ext>
              </a:extLst>
            </p:cNvPr>
            <p:cNvSpPr txBox="1"/>
            <p:nvPr/>
          </p:nvSpPr>
          <p:spPr>
            <a:xfrm>
              <a:off x="2648677" y="2799386"/>
              <a:ext cx="513442" cy="26971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２</a:t>
              </a:r>
              <a:endParaRPr kumimoji="1" lang="en-US" altLang="ja-JP" sz="87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9" name="直線矢印コネクタ 68">
              <a:extLst>
                <a:ext uri="{FF2B5EF4-FFF2-40B4-BE49-F238E27FC236}">
                  <a16:creationId xmlns:a16="http://schemas.microsoft.com/office/drawing/2014/main" id="{346F05F2-BED9-C7A1-BF9E-DF2DE1E36607}"/>
                </a:ext>
              </a:extLst>
            </p:cNvPr>
            <p:cNvCxnSpPr>
              <a:cxnSpLocks/>
            </p:cNvCxnSpPr>
            <p:nvPr/>
          </p:nvCxnSpPr>
          <p:spPr>
            <a:xfrm flipV="1">
              <a:off x="1526281" y="2328598"/>
              <a:ext cx="0" cy="1162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8E0E9241-BA74-F883-880B-684DD593160B}"/>
                </a:ext>
              </a:extLst>
            </p:cNvPr>
            <p:cNvSpPr txBox="1"/>
            <p:nvPr/>
          </p:nvSpPr>
          <p:spPr>
            <a:xfrm>
              <a:off x="7681862" y="2327570"/>
              <a:ext cx="495433"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71" name="テキスト ボックス 70">
              <a:extLst>
                <a:ext uri="{FF2B5EF4-FFF2-40B4-BE49-F238E27FC236}">
                  <a16:creationId xmlns:a16="http://schemas.microsoft.com/office/drawing/2014/main" id="{75D63C4A-C9E4-B6E7-270C-4E711FF39535}"/>
                </a:ext>
              </a:extLst>
            </p:cNvPr>
            <p:cNvSpPr txBox="1"/>
            <p:nvPr/>
          </p:nvSpPr>
          <p:spPr>
            <a:xfrm>
              <a:off x="7636573" y="2556559"/>
              <a:ext cx="779827" cy="322898"/>
            </a:xfrm>
            <a:prstGeom prst="rect">
              <a:avLst/>
            </a:prstGeom>
            <a:noFill/>
          </p:spPr>
          <p:txBody>
            <a:bodyPr wrap="square" rtlCol="0">
              <a:spAutoFit/>
            </a:bodyPr>
            <a:lstStyle/>
            <a:p>
              <a:pPr marL="0" marR="0" lvl="0" indent="0" algn="l" defTabSz="663941" rtl="0" eaLnBrk="1" fontAlgn="auto" latinLnBrk="0" hangingPunct="1">
                <a:lnSpc>
                  <a:spcPct val="100000"/>
                </a:lnSpc>
                <a:spcBef>
                  <a:spcPts val="0"/>
                </a:spcBef>
                <a:spcAft>
                  <a:spcPts val="0"/>
                </a:spcAft>
                <a:buClrTx/>
                <a:buSzTx/>
                <a:buFontTx/>
                <a:buNone/>
                <a:tabLst/>
                <a:defRPr/>
              </a:pPr>
              <a:r>
                <a:rPr kumimoji="1" lang="en-US" altLang="ja-JP" sz="116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1489</a:t>
              </a:r>
            </a:p>
          </p:txBody>
        </p:sp>
      </p:grpSp>
      <p:grpSp>
        <p:nvGrpSpPr>
          <p:cNvPr id="110" name="グループ化 109">
            <a:extLst>
              <a:ext uri="{FF2B5EF4-FFF2-40B4-BE49-F238E27FC236}">
                <a16:creationId xmlns:a16="http://schemas.microsoft.com/office/drawing/2014/main" id="{02442414-808A-AE0D-3C94-2CA6BDB2CCB3}"/>
              </a:ext>
            </a:extLst>
          </p:cNvPr>
          <p:cNvGrpSpPr/>
          <p:nvPr/>
        </p:nvGrpSpPr>
        <p:grpSpPr>
          <a:xfrm>
            <a:off x="539552" y="6019866"/>
            <a:ext cx="7907077" cy="546945"/>
            <a:chOff x="281751" y="6176420"/>
            <a:chExt cx="7663725" cy="459975"/>
          </a:xfrm>
        </p:grpSpPr>
        <p:sp>
          <p:nvSpPr>
            <p:cNvPr id="111" name="角丸四角形 31">
              <a:extLst>
                <a:ext uri="{FF2B5EF4-FFF2-40B4-BE49-F238E27FC236}">
                  <a16:creationId xmlns:a16="http://schemas.microsoft.com/office/drawing/2014/main" id="{3B52FEE9-231F-5756-837C-810A222635B0}"/>
                </a:ext>
              </a:extLst>
            </p:cNvPr>
            <p:cNvSpPr/>
            <p:nvPr/>
          </p:nvSpPr>
          <p:spPr>
            <a:xfrm>
              <a:off x="281751" y="6229203"/>
              <a:ext cx="1251529" cy="354406"/>
            </a:xfrm>
            <a:prstGeom prst="roundRect">
              <a:avLst>
                <a:gd name="adj" fmla="val 0"/>
              </a:avLst>
            </a:prstGeom>
            <a:solidFill>
              <a:srgbClr val="43B99A"/>
            </a:soli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今後の</a:t>
              </a:r>
              <a:br>
                <a:rPr kumimoji="0" lang="en-US" altLang="ja-JP"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0" lang="ja-JP" altLang="en-US"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施策</a:t>
              </a:r>
              <a:r>
                <a:rPr kumimoji="0" lang="ja-JP" altLang="en-US" sz="1477"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課題</a:t>
              </a:r>
            </a:p>
          </p:txBody>
        </p:sp>
        <p:sp>
          <p:nvSpPr>
            <p:cNvPr id="112" name="テキスト ボックス 111">
              <a:extLst>
                <a:ext uri="{FF2B5EF4-FFF2-40B4-BE49-F238E27FC236}">
                  <a16:creationId xmlns:a16="http://schemas.microsoft.com/office/drawing/2014/main" id="{AAEDF1E7-E34C-2526-7BDB-6BFA3529BFBF}"/>
                </a:ext>
              </a:extLst>
            </p:cNvPr>
            <p:cNvSpPr txBox="1"/>
            <p:nvPr/>
          </p:nvSpPr>
          <p:spPr>
            <a:xfrm>
              <a:off x="1760845" y="6176420"/>
              <a:ext cx="6184631" cy="459975"/>
            </a:xfrm>
            <a:prstGeom prst="rect">
              <a:avLst/>
            </a:prstGeom>
            <a:noFill/>
          </p:spPr>
          <p:txBody>
            <a:bodyPr wrap="square" rtlCol="0" anchor="ctr">
              <a:spAutoFit/>
            </a:bodyPr>
            <a:lstStyle/>
            <a:p>
              <a:pPr marL="166158" marR="0" lvl="0" indent="-166158"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ja-JP"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未策定自治体における計画策定促進</a:t>
              </a:r>
              <a:endParaRPr kumimoji="0" lang="en-US" altLang="ja-JP"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6158" marR="0" lvl="0" indent="-166158"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ja-JP"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策定済み自治体における必要に応じた</a:t>
              </a:r>
              <a:r>
                <a:rPr kumimoji="0" lang="ja-JP" altLang="en-US"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実効性のある</a:t>
              </a:r>
              <a:r>
                <a:rPr kumimoji="0" lang="ja-JP" altLang="ja-JP"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計画</a:t>
              </a:r>
              <a:r>
                <a:rPr kumimoji="0" lang="ja-JP" altLang="en-US"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への</a:t>
              </a:r>
              <a:r>
                <a:rPr kumimoji="0" lang="ja-JP" altLang="ja-JP"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改訂促進</a:t>
              </a:r>
              <a:endParaRPr kumimoji="0" lang="ja-JP" altLang="en-US" sz="1477"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296787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3EFB7-54B0-8005-92E4-4650FDE2C42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32C768A-0B16-08E5-D233-1AA4B90D3871}"/>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6C171854-91B8-21BB-E96E-FCFD4B781410}"/>
              </a:ext>
            </a:extLst>
          </p:cNvPr>
          <p:cNvSpPr>
            <a:spLocks noGrp="1"/>
          </p:cNvSpPr>
          <p:nvPr>
            <p:ph type="title"/>
          </p:nvPr>
        </p:nvSpPr>
        <p:spPr/>
        <p:txBody>
          <a:bodyPr/>
          <a:lstStyle/>
          <a:p>
            <a:r>
              <a:rPr lang="ja-JP" altLang="en-US" sz="2000"/>
              <a:t>大規模災害事の廃棄物対策に係る地域ブロック協議会</a:t>
            </a:r>
            <a:endParaRPr lang="en-US" altLang="ja-JP" sz="2000"/>
          </a:p>
        </p:txBody>
      </p:sp>
      <p:sp>
        <p:nvSpPr>
          <p:cNvPr id="353" name="正方形/長方形 352"/>
          <p:cNvSpPr/>
          <p:nvPr/>
        </p:nvSpPr>
        <p:spPr>
          <a:xfrm>
            <a:off x="244028" y="2198556"/>
            <a:ext cx="3391868" cy="3118297"/>
          </a:xfrm>
          <a:prstGeom prst="rect">
            <a:avLst/>
          </a:prstGeom>
        </p:spPr>
        <p:style>
          <a:lnRef idx="1">
            <a:schemeClr val="accent6"/>
          </a:lnRef>
          <a:fillRef idx="2">
            <a:schemeClr val="accent6"/>
          </a:fillRef>
          <a:effectRef idx="1">
            <a:schemeClr val="accent6"/>
          </a:effectRef>
          <a:fontRef idx="minor">
            <a:schemeClr val="dk1"/>
          </a:fontRef>
        </p:style>
        <p:txBody>
          <a:bodyPr lIns="33231" tIns="33231" rIns="33231" bIns="33231"/>
          <a:lstStyle/>
          <a:p>
            <a:pPr marL="151506" marR="0" lvl="0" indent="-151506"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地域ブロック協議会の活動内容</a:t>
            </a:r>
            <a:r>
              <a:rPr kumimoji="1" lang="en-US" altLang="ja-JP" sz="1400" b="1"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a:t>
            </a:r>
          </a:p>
          <a:p>
            <a:pPr marL="151506" marR="0" lvl="0" indent="-151506"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151506" marR="0" lvl="0" indent="-151506"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①地域ブロック協議会の運営</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151506" marR="0" lvl="0" indent="-151506"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②地域ブロック別の災害廃棄物対策行動計画等の作成</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151506" marR="0" lvl="0" indent="-151506"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③自治体等向けセミナー・見学の実施</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151506" marR="0" lvl="0" indent="-151506"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④自治体の災害廃棄物処理計画策定支援</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151506" marR="0" lvl="0" indent="-151506"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⑤地域ブロックにおける共同訓練の実施</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151506" marR="0" lvl="0" indent="-151506"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⑥地域ブロック内における実態の基礎調査・技術調査</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151506" marR="0" lvl="0" indent="-151506"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⑦発生した災害に関する災害廃棄物処理に関する記録集等の作成　</a:t>
            </a:r>
            <a:r>
              <a:rPr kumimoji="1" lang="ja-JP" altLang="en-US" sz="1292"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sp>
        <p:nvSpPr>
          <p:cNvPr id="354" name="正方形/長方形 353"/>
          <p:cNvSpPr/>
          <p:nvPr/>
        </p:nvSpPr>
        <p:spPr>
          <a:xfrm>
            <a:off x="244028" y="5375193"/>
            <a:ext cx="3391868" cy="1310420"/>
          </a:xfrm>
          <a:prstGeom prst="rect">
            <a:avLst/>
          </a:prstGeom>
        </p:spPr>
        <p:style>
          <a:lnRef idx="1">
            <a:schemeClr val="accent2"/>
          </a:lnRef>
          <a:fillRef idx="2">
            <a:schemeClr val="accent2"/>
          </a:fillRef>
          <a:effectRef idx="1">
            <a:schemeClr val="accent2"/>
          </a:effectRef>
          <a:fontRef idx="minor">
            <a:schemeClr val="dk1"/>
          </a:fontRef>
        </p:style>
        <p:txBody>
          <a:bodyPr lIns="33231" tIns="33231" rIns="33231" bIns="33231"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構成</a:t>
            </a:r>
            <a:r>
              <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環境省</a:t>
            </a:r>
            <a:r>
              <a:rPr kumimoji="1"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メイリオ" panose="020B0604030504040204" pitchFamily="50" charset="-128"/>
                <a:cs typeface="+mn-cs"/>
              </a:rPr>
              <a:t>、主要な</a:t>
            </a: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rPr>
              <a:t>関係省庁地方支分部局、</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メイリオ" panose="020B0604030504040204" pitchFamily="50" charset="-128"/>
                <a:cs typeface="+mn-cs"/>
              </a:rPr>
              <a:t>都道府県市町村</a:t>
            </a:r>
            <a:endParaRPr kumimoji="1" lang="en-US" altLang="ja-JP" sz="1400" b="0" i="0" u="none" strike="noStrike" kern="1200" cap="none" spc="0" normalizeH="0" baseline="0" noProof="0">
              <a:ln>
                <a:noFill/>
              </a:ln>
              <a:solidFill>
                <a:srgbClr val="000000"/>
              </a:solidFill>
              <a:effectLst/>
              <a:uLnTx/>
              <a:uFillTx/>
              <a:latin typeface="ＭＳ Ｐゴシック" panose="020B060007020508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メイリオ" panose="020B0604030504040204" pitchFamily="50" charset="-128"/>
                <a:cs typeface="+mn-cs"/>
              </a:rPr>
              <a:t>廃棄物処理事業者団体、地域の専門家　等</a:t>
            </a:r>
          </a:p>
        </p:txBody>
      </p:sp>
      <p:pic>
        <p:nvPicPr>
          <p:cNvPr id="2" name="図 1">
            <a:extLst>
              <a:ext uri="{FF2B5EF4-FFF2-40B4-BE49-F238E27FC236}">
                <a16:creationId xmlns:a16="http://schemas.microsoft.com/office/drawing/2014/main" id="{D4E347BA-9A06-4068-ADC8-24E6B7039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341" y="2404518"/>
            <a:ext cx="4757918" cy="4292327"/>
          </a:xfrm>
          <a:prstGeom prst="rect">
            <a:avLst/>
          </a:prstGeom>
        </p:spPr>
      </p:pic>
      <p:sp>
        <p:nvSpPr>
          <p:cNvPr id="16" name="コンテンツ プレースホルダー 4">
            <a:extLst>
              <a:ext uri="{FF2B5EF4-FFF2-40B4-BE49-F238E27FC236}">
                <a16:creationId xmlns:a16="http://schemas.microsoft.com/office/drawing/2014/main" id="{2684F9E7-0B9A-9923-D587-52725D80A1C9}"/>
              </a:ext>
            </a:extLst>
          </p:cNvPr>
          <p:cNvSpPr txBox="1">
            <a:spLocks/>
          </p:cNvSpPr>
          <p:nvPr/>
        </p:nvSpPr>
        <p:spPr>
          <a:xfrm>
            <a:off x="244028" y="864582"/>
            <a:ext cx="8936484" cy="1206855"/>
          </a:xfrm>
          <a:prstGeom prst="roundRect">
            <a:avLst>
              <a:gd name="adj" fmla="val 10816"/>
            </a:avLst>
          </a:prstGeom>
          <a:ln w="19050">
            <a:solidFill>
              <a:srgbClr val="009C89"/>
            </a:solidFill>
          </a:ln>
        </p:spPr>
        <p:txBody>
          <a:bodyPr wrap="square" lIns="166154" tIns="30147" rIns="166154" bIns="30147">
            <a:spAutoFit/>
          </a:bodyPr>
          <a:lstStyle>
            <a:lvl1pPr marL="247711" indent="-247711" algn="l" defTabSz="914406" rtl="0" eaLnBrk="1" latinLnBrk="0" hangingPunct="1">
              <a:lnSpc>
                <a:spcPct val="100000"/>
              </a:lnSpc>
              <a:spcBef>
                <a:spcPts val="544"/>
              </a:spcBef>
              <a:buFont typeface="Wingdings" panose="05000000000000000000" pitchFamily="2" charset="2"/>
              <a:buChar char="n"/>
              <a:defRPr kumimoji="1" sz="1814" kern="1200">
                <a:solidFill>
                  <a:schemeClr val="tx1"/>
                </a:solidFill>
                <a:latin typeface="+mn-lt"/>
                <a:ea typeface="+mn-ea"/>
                <a:cs typeface="+mn-cs"/>
              </a:defRPr>
            </a:lvl1pPr>
            <a:lvl2pPr marL="406131" indent="-158420" algn="l" defTabSz="914406" rtl="0" eaLnBrk="1" latinLnBrk="0" hangingPunct="1">
              <a:lnSpc>
                <a:spcPct val="100000"/>
              </a:lnSpc>
              <a:spcBef>
                <a:spcPts val="363"/>
              </a:spcBef>
              <a:buFont typeface="Arial" panose="020B0604020202020204" pitchFamily="34" charset="0"/>
              <a:buChar char="•"/>
              <a:defRPr kumimoji="1" sz="1633" kern="1200">
                <a:solidFill>
                  <a:schemeClr val="tx1"/>
                </a:solidFill>
                <a:latin typeface="+mn-lt"/>
                <a:ea typeface="+mn-ea"/>
                <a:cs typeface="+mn-cs"/>
              </a:defRPr>
            </a:lvl2pPr>
            <a:lvl3pPr marL="626479" indent="-211707" algn="l" defTabSz="914406" rtl="0" eaLnBrk="1" latinLnBrk="0" hangingPunct="1">
              <a:lnSpc>
                <a:spcPct val="100000"/>
              </a:lnSpc>
              <a:spcBef>
                <a:spcPts val="181"/>
              </a:spcBef>
              <a:buFont typeface="Wingdings" panose="05000000000000000000" pitchFamily="2" charset="2"/>
              <a:buChar char="ü"/>
              <a:defRPr kumimoji="1" sz="1452" kern="1200">
                <a:solidFill>
                  <a:schemeClr val="tx1"/>
                </a:solidFill>
                <a:latin typeface="+mn-lt"/>
                <a:ea typeface="+mn-ea"/>
                <a:cs typeface="+mn-cs"/>
              </a:defRPr>
            </a:lvl3pPr>
            <a:lvl4pPr marL="820903" indent="-195864" algn="l" defTabSz="914406" rtl="0" eaLnBrk="1" latinLnBrk="0" hangingPunct="1">
              <a:lnSpc>
                <a:spcPct val="100000"/>
              </a:lnSpc>
              <a:spcBef>
                <a:spcPts val="181"/>
              </a:spcBef>
              <a:buFont typeface="Meiryo UI" panose="020B0604030504040204" pitchFamily="50" charset="-128"/>
              <a:buChar char="※"/>
              <a:defRPr kumimoji="1" sz="1089" kern="1200">
                <a:solidFill>
                  <a:schemeClr val="tx1"/>
                </a:solidFill>
                <a:latin typeface="+mn-lt"/>
                <a:ea typeface="+mn-ea"/>
                <a:cs typeface="+mn-cs"/>
              </a:defRPr>
            </a:lvl4pPr>
            <a:lvl5pPr marL="0" indent="0" algn="l" defTabSz="914406" rtl="0" eaLnBrk="1" latinLnBrk="0" hangingPunct="1">
              <a:lnSpc>
                <a:spcPct val="90000"/>
              </a:lnSpc>
              <a:spcBef>
                <a:spcPts val="500"/>
              </a:spcBef>
              <a:buFontTx/>
              <a:buNone/>
              <a:defRPr kumimoji="1" sz="1814"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779193">
              <a:spcBef>
                <a:spcPts val="502"/>
              </a:spcBef>
              <a:buFont typeface="Wingdings" panose="05000000000000000000" pitchFamily="2" charset="2"/>
              <a:buChar char="Ø"/>
              <a:defRPr/>
            </a:pPr>
            <a:r>
              <a:rPr kumimoji="1" lang="ja-JP"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地域の災害廃棄物対策を強化すべく、</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地方環境事務所が中心となって、関係省庁や自治体、事業者団体等の参画のもと、</a:t>
            </a:r>
            <a:r>
              <a:rPr kumimoji="1" lang="ja-JP" altLang="ja-JP" sz="16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地域ブロック協議会を全国８箇所に設</a:t>
            </a:r>
            <a:r>
              <a:rPr kumimoji="1" lang="ja-JP" altLang="en-US" sz="16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立</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defTabSz="779193">
              <a:spcBef>
                <a:spcPts val="502"/>
              </a:spcBef>
              <a:buFont typeface="Wingdings" panose="05000000000000000000" pitchFamily="2" charset="2"/>
              <a:buChar char="Ø"/>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平時からの備えとして、地域ブロック別の</a:t>
            </a:r>
            <a:r>
              <a:rPr kumimoji="1" lang="ja-JP" altLang="en-US" sz="16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災害廃棄物対策行動計画の策定</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、地域ブロックにおける</a:t>
            </a:r>
            <a:r>
              <a:rPr kumimoji="1" lang="ja-JP" altLang="en-US" sz="16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共同訓練の開催</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自治体に対する処理計画の策定支援や訓練への協力</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を実施。</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 name="正方形/長方形 6">
            <a:extLst>
              <a:ext uri="{FF2B5EF4-FFF2-40B4-BE49-F238E27FC236}">
                <a16:creationId xmlns:a16="http://schemas.microsoft.com/office/drawing/2014/main" id="{B6F0A658-5C1E-E28D-8D79-52FF76D8B45F}"/>
              </a:ext>
            </a:extLst>
          </p:cNvPr>
          <p:cNvSpPr/>
          <p:nvPr/>
        </p:nvSpPr>
        <p:spPr>
          <a:xfrm>
            <a:off x="6832893" y="4889700"/>
            <a:ext cx="2051225" cy="597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129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CBCDB-720F-94B1-CF80-7F17B9BF286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C56608D-DDF6-EA07-A7FD-D8F365F3062E}"/>
              </a:ext>
            </a:extLst>
          </p:cNvPr>
          <p:cNvSpPr txBox="1"/>
          <p:nvPr/>
        </p:nvSpPr>
        <p:spPr>
          <a:xfrm>
            <a:off x="4823058" y="786088"/>
            <a:ext cx="3845925"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a:ln>
                  <a:noFill/>
                </a:ln>
                <a:solidFill>
                  <a:prstClr val="white"/>
                </a:solidFill>
                <a:effectLst/>
                <a:uLnTx/>
                <a:uFillTx/>
                <a:latin typeface="Meiryo UI"/>
                <a:ea typeface="Meiryo UI"/>
                <a:cs typeface="+mn-cs"/>
              </a:rPr>
              <a:t>（第３回 令７年度災害廃棄物対策推進検討会資料から抜粋）</a:t>
            </a:r>
          </a:p>
        </p:txBody>
      </p:sp>
      <p:sp>
        <p:nvSpPr>
          <p:cNvPr id="34" name="タイトル 33">
            <a:extLst>
              <a:ext uri="{FF2B5EF4-FFF2-40B4-BE49-F238E27FC236}">
                <a16:creationId xmlns:a16="http://schemas.microsoft.com/office/drawing/2014/main" id="{A3786BAC-EA0B-5E71-F8D9-1D593680F0EA}"/>
              </a:ext>
            </a:extLst>
          </p:cNvPr>
          <p:cNvSpPr>
            <a:spLocks noGrp="1"/>
          </p:cNvSpPr>
          <p:nvPr>
            <p:ph type="title"/>
          </p:nvPr>
        </p:nvSpPr>
        <p:spPr/>
        <p:txBody>
          <a:bodyPr/>
          <a:lstStyle/>
          <a:p>
            <a:r>
              <a:rPr lang="ja-JP" altLang="en-US" sz="2000"/>
              <a:t>発災時災害廃棄物に関する被災地支援スキーム</a:t>
            </a:r>
          </a:p>
        </p:txBody>
      </p:sp>
      <p:sp>
        <p:nvSpPr>
          <p:cNvPr id="14" name="四角形: 角を丸くする 13">
            <a:extLst>
              <a:ext uri="{FF2B5EF4-FFF2-40B4-BE49-F238E27FC236}">
                <a16:creationId xmlns:a16="http://schemas.microsoft.com/office/drawing/2014/main" id="{39344B3E-4337-5887-FFCA-E6A0D40D1EB9}"/>
              </a:ext>
            </a:extLst>
          </p:cNvPr>
          <p:cNvSpPr/>
          <p:nvPr/>
        </p:nvSpPr>
        <p:spPr>
          <a:xfrm>
            <a:off x="7289346" y="1027473"/>
            <a:ext cx="1440403" cy="5488644"/>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被災自治体</a:t>
            </a:r>
            <a:endParaRPr kumimoji="1" lang="en-US" altLang="ja-JP" b="1">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都道府県</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市区町村</a:t>
            </a:r>
          </a:p>
        </p:txBody>
      </p:sp>
      <p:sp>
        <p:nvSpPr>
          <p:cNvPr id="19" name="四角形: 角を丸くする 18">
            <a:extLst>
              <a:ext uri="{FF2B5EF4-FFF2-40B4-BE49-F238E27FC236}">
                <a16:creationId xmlns:a16="http://schemas.microsoft.com/office/drawing/2014/main" id="{F352A510-C373-4814-D0FF-54A362AD5AD0}"/>
              </a:ext>
            </a:extLst>
          </p:cNvPr>
          <p:cNvSpPr/>
          <p:nvPr/>
        </p:nvSpPr>
        <p:spPr>
          <a:xfrm>
            <a:off x="392076" y="1027473"/>
            <a:ext cx="1651992" cy="1162974"/>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環境省</a:t>
            </a:r>
          </a:p>
        </p:txBody>
      </p:sp>
      <p:sp>
        <p:nvSpPr>
          <p:cNvPr id="20" name="矢印: 右 19">
            <a:extLst>
              <a:ext uri="{FF2B5EF4-FFF2-40B4-BE49-F238E27FC236}">
                <a16:creationId xmlns:a16="http://schemas.microsoft.com/office/drawing/2014/main" id="{D0A7A50D-E177-24DC-5BFD-5F5B309CB713}"/>
              </a:ext>
            </a:extLst>
          </p:cNvPr>
          <p:cNvSpPr/>
          <p:nvPr/>
        </p:nvSpPr>
        <p:spPr>
          <a:xfrm>
            <a:off x="2379216" y="961176"/>
            <a:ext cx="4910131" cy="1265435"/>
          </a:xfrm>
          <a:prstGeom prst="rightArrow">
            <a:avLst>
              <a:gd name="adj1" fmla="val 70149"/>
              <a:gd name="adj2" fmla="val 591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現地への職員派遣等</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ja-JP" altLang="en-US" sz="1600">
                <a:solidFill>
                  <a:schemeClr val="bg1"/>
                </a:solidFill>
                <a:latin typeface="Meiryo UI" panose="020B0604030504040204" pitchFamily="50" charset="-128"/>
                <a:ea typeface="Meiryo UI" panose="020B0604030504040204" pitchFamily="50" charset="-128"/>
              </a:rPr>
              <a:t>・災害廃棄物処理に関する助言</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・補助金制度に関する説明　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506F672D-2867-99FF-5960-FCD6011A4409}"/>
              </a:ext>
            </a:extLst>
          </p:cNvPr>
          <p:cNvSpPr/>
          <p:nvPr/>
        </p:nvSpPr>
        <p:spPr>
          <a:xfrm>
            <a:off x="2339510" y="2488783"/>
            <a:ext cx="1440402" cy="1162974"/>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支援自治体</a:t>
            </a:r>
            <a:endParaRPr kumimoji="1" lang="en-US" altLang="ja-JP" b="1">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都道府県</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市区町村</a:t>
            </a:r>
          </a:p>
        </p:txBody>
      </p:sp>
      <p:sp>
        <p:nvSpPr>
          <p:cNvPr id="22" name="四角形: 角を丸くする 21">
            <a:extLst>
              <a:ext uri="{FF2B5EF4-FFF2-40B4-BE49-F238E27FC236}">
                <a16:creationId xmlns:a16="http://schemas.microsoft.com/office/drawing/2014/main" id="{C68F8424-ABAC-4A77-3FD1-4F3AB52AA57C}"/>
              </a:ext>
            </a:extLst>
          </p:cNvPr>
          <p:cNvSpPr/>
          <p:nvPr/>
        </p:nvSpPr>
        <p:spPr>
          <a:xfrm>
            <a:off x="2339510" y="4017650"/>
            <a:ext cx="1440402" cy="1280557"/>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b="1">
              <a:solidFill>
                <a:schemeClr val="tx1"/>
              </a:solidFill>
              <a:latin typeface="Meiryo UI" panose="020B0604030504040204" pitchFamily="50" charset="-128"/>
              <a:ea typeface="Meiryo UI" panose="020B0604030504040204" pitchFamily="50" charset="-128"/>
            </a:endParaRPr>
          </a:p>
          <a:p>
            <a:pPr algn="ctr"/>
            <a:r>
              <a:rPr kumimoji="1" lang="ja-JP" altLang="en-US" b="1">
                <a:solidFill>
                  <a:schemeClr val="tx1"/>
                </a:solidFill>
                <a:latin typeface="Meiryo UI" panose="020B0604030504040204" pitchFamily="50" charset="-128"/>
                <a:ea typeface="Meiryo UI" panose="020B0604030504040204" pitchFamily="50" charset="-128"/>
              </a:rPr>
              <a:t>災害廃棄物処理支援ネットワーク</a:t>
            </a:r>
            <a:endParaRPr kumimoji="1" lang="en-US" altLang="ja-JP" b="1">
              <a:solidFill>
                <a:schemeClr val="tx1"/>
              </a:solidFill>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ADDA9D0D-FBF1-E01B-F180-0D467A7E37DA}"/>
              </a:ext>
            </a:extLst>
          </p:cNvPr>
          <p:cNvSpPr/>
          <p:nvPr/>
        </p:nvSpPr>
        <p:spPr>
          <a:xfrm>
            <a:off x="295286" y="5464112"/>
            <a:ext cx="4167860" cy="1157551"/>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u="sng">
                <a:solidFill>
                  <a:schemeClr val="tx1"/>
                </a:solidFill>
                <a:latin typeface="Meiryo UI" panose="020B0604030504040204" pitchFamily="50" charset="-128"/>
                <a:ea typeface="Meiryo UI" panose="020B0604030504040204" pitchFamily="50" charset="-128"/>
              </a:rPr>
              <a:t>他省庁、他団体との連携</a:t>
            </a:r>
            <a:endParaRPr kumimoji="1" lang="en-US" altLang="ja-JP" sz="1600" b="1" u="sng">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土砂混じりがれきの対応（国交省連携）</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街中からの災害廃棄物撤去</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（自衛隊連携、ボランティア団体連携）</a:t>
            </a:r>
          </a:p>
        </p:txBody>
      </p:sp>
      <p:sp>
        <p:nvSpPr>
          <p:cNvPr id="24" name="矢印: 右 23">
            <a:extLst>
              <a:ext uri="{FF2B5EF4-FFF2-40B4-BE49-F238E27FC236}">
                <a16:creationId xmlns:a16="http://schemas.microsoft.com/office/drawing/2014/main" id="{D4052784-62E1-5C69-3B97-38FBB0FB18D3}"/>
              </a:ext>
            </a:extLst>
          </p:cNvPr>
          <p:cNvSpPr/>
          <p:nvPr/>
        </p:nvSpPr>
        <p:spPr>
          <a:xfrm>
            <a:off x="3990148" y="2314559"/>
            <a:ext cx="3299199" cy="1511423"/>
          </a:xfrm>
          <a:prstGeom prst="rightArrow">
            <a:avLst>
              <a:gd name="adj1" fmla="val 7014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人材バンクに基づく派遣</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行動計画に基づく派遣</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ja-JP" altLang="en-US" sz="1600">
                <a:solidFill>
                  <a:schemeClr val="bg1"/>
                </a:solidFill>
                <a:latin typeface="Meiryo UI" panose="020B0604030504040204" pitchFamily="50" charset="-128"/>
                <a:ea typeface="Meiryo UI" panose="020B0604030504040204" pitchFamily="50" charset="-128"/>
              </a:rPr>
              <a:t>・災害廃棄物処理に関する助言</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・事務作業等の活動支援　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5" name="矢印: 右 24">
            <a:extLst>
              <a:ext uri="{FF2B5EF4-FFF2-40B4-BE49-F238E27FC236}">
                <a16:creationId xmlns:a16="http://schemas.microsoft.com/office/drawing/2014/main" id="{143FEA32-61BC-B340-544F-3B0BA6933CC3}"/>
              </a:ext>
            </a:extLst>
          </p:cNvPr>
          <p:cNvSpPr/>
          <p:nvPr/>
        </p:nvSpPr>
        <p:spPr>
          <a:xfrm>
            <a:off x="3990147" y="3889985"/>
            <a:ext cx="3299199" cy="1511423"/>
          </a:xfrm>
          <a:prstGeom prst="rightArrow">
            <a:avLst>
              <a:gd name="adj1" fmla="val 7014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en-US" altLang="ja-JP" sz="1600" err="1">
                <a:solidFill>
                  <a:schemeClr val="bg1"/>
                </a:solidFill>
                <a:latin typeface="Meiryo UI" panose="020B0604030504040204" pitchFamily="50" charset="-128"/>
                <a:ea typeface="Meiryo UI" panose="020B0604030504040204" pitchFamily="50" charset="-128"/>
              </a:rPr>
              <a:t>D.Waste</a:t>
            </a:r>
            <a:r>
              <a:rPr kumimoji="1" lang="en-US" altLang="ja-JP" sz="1600">
                <a:solidFill>
                  <a:schemeClr val="bg1"/>
                </a:solidFill>
                <a:latin typeface="Meiryo UI" panose="020B0604030504040204" pitchFamily="50" charset="-128"/>
                <a:ea typeface="Meiryo UI" panose="020B0604030504040204" pitchFamily="50" charset="-128"/>
              </a:rPr>
              <a:t>-Net</a:t>
            </a:r>
            <a:r>
              <a:rPr kumimoji="1" lang="ja-JP" altLang="en-US" sz="1600">
                <a:solidFill>
                  <a:schemeClr val="bg1"/>
                </a:solidFill>
                <a:latin typeface="Meiryo UI" panose="020B0604030504040204" pitchFamily="50" charset="-128"/>
                <a:ea typeface="Meiryo UI" panose="020B0604030504040204" pitchFamily="50" charset="-128"/>
              </a:rPr>
              <a:t>派遣</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ja-JP" altLang="en-US" sz="1600">
                <a:solidFill>
                  <a:schemeClr val="bg1"/>
                </a:solidFill>
                <a:latin typeface="Meiryo UI" panose="020B0604030504040204" pitchFamily="50" charset="-128"/>
                <a:ea typeface="Meiryo UI" panose="020B0604030504040204" pitchFamily="50" charset="-128"/>
              </a:rPr>
              <a:t>・災害廃棄物処理に関する助言</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6" name="矢印: 右 25">
            <a:extLst>
              <a:ext uri="{FF2B5EF4-FFF2-40B4-BE49-F238E27FC236}">
                <a16:creationId xmlns:a16="http://schemas.microsoft.com/office/drawing/2014/main" id="{31F2D8D1-5AF3-CD06-5FCE-E401F71B0C6A}"/>
              </a:ext>
            </a:extLst>
          </p:cNvPr>
          <p:cNvSpPr/>
          <p:nvPr/>
        </p:nvSpPr>
        <p:spPr>
          <a:xfrm>
            <a:off x="4572000" y="5505714"/>
            <a:ext cx="2636668" cy="1052004"/>
          </a:xfrm>
          <a:prstGeom prst="rightArrow">
            <a:avLst>
              <a:gd name="adj1" fmla="val 7014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a:solidFill>
                  <a:schemeClr val="bg1"/>
                </a:solidFill>
                <a:latin typeface="Meiryo UI" panose="020B0604030504040204" pitchFamily="50" charset="-128"/>
                <a:ea typeface="Meiryo UI" panose="020B0604030504040204" pitchFamily="50" charset="-128"/>
              </a:rPr>
              <a:t>・災害廃棄物撤去支援</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7" name="矢印: 折線 26">
            <a:extLst>
              <a:ext uri="{FF2B5EF4-FFF2-40B4-BE49-F238E27FC236}">
                <a16:creationId xmlns:a16="http://schemas.microsoft.com/office/drawing/2014/main" id="{AACA8013-05BF-FF69-003B-96757215DFF1}"/>
              </a:ext>
            </a:extLst>
          </p:cNvPr>
          <p:cNvSpPr/>
          <p:nvPr/>
        </p:nvSpPr>
        <p:spPr>
          <a:xfrm flipV="1">
            <a:off x="1507072" y="2253150"/>
            <a:ext cx="686900" cy="1223977"/>
          </a:xfrm>
          <a:prstGeom prst="ben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8" name="矢印: 折線 27">
            <a:extLst>
              <a:ext uri="{FF2B5EF4-FFF2-40B4-BE49-F238E27FC236}">
                <a16:creationId xmlns:a16="http://schemas.microsoft.com/office/drawing/2014/main" id="{B28BF477-6CA7-7701-1C11-DB4DCCE095F9}"/>
              </a:ext>
            </a:extLst>
          </p:cNvPr>
          <p:cNvSpPr/>
          <p:nvPr/>
        </p:nvSpPr>
        <p:spPr>
          <a:xfrm flipV="1">
            <a:off x="1181499" y="2253151"/>
            <a:ext cx="1012473" cy="2638444"/>
          </a:xfrm>
          <a:prstGeom prst="bentArrow">
            <a:avLst>
              <a:gd name="adj1" fmla="val 16939"/>
              <a:gd name="adj2" fmla="val 16670"/>
              <a:gd name="adj3" fmla="val 18551"/>
              <a:gd name="adj4" fmla="val 437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91EFDC3-5F0C-642D-2B85-326655D256BB}"/>
              </a:ext>
            </a:extLst>
          </p:cNvPr>
          <p:cNvSpPr txBox="1"/>
          <p:nvPr/>
        </p:nvSpPr>
        <p:spPr>
          <a:xfrm>
            <a:off x="1628320" y="2380865"/>
            <a:ext cx="646331" cy="646331"/>
          </a:xfrm>
          <a:prstGeom prst="rect">
            <a:avLst/>
          </a:prstGeom>
          <a:noFill/>
        </p:spPr>
        <p:txBody>
          <a:bodyPr wrap="none" rtlCol="0">
            <a:spAutoFit/>
          </a:bodyPr>
          <a:lstStyle/>
          <a:p>
            <a:r>
              <a:rPr kumimoji="1" lang="ja-JP" altLang="en-US"/>
              <a:t>派遣</a:t>
            </a:r>
            <a:endParaRPr kumimoji="1" lang="en-US" altLang="ja-JP"/>
          </a:p>
          <a:p>
            <a:r>
              <a:rPr kumimoji="1" lang="ja-JP" altLang="en-US"/>
              <a:t>調整</a:t>
            </a:r>
          </a:p>
        </p:txBody>
      </p:sp>
      <p:sp>
        <p:nvSpPr>
          <p:cNvPr id="30" name="矢印: 上下 29">
            <a:extLst>
              <a:ext uri="{FF2B5EF4-FFF2-40B4-BE49-F238E27FC236}">
                <a16:creationId xmlns:a16="http://schemas.microsoft.com/office/drawing/2014/main" id="{150CAE55-E775-0BE8-4221-6D79FE3FCB23}"/>
              </a:ext>
            </a:extLst>
          </p:cNvPr>
          <p:cNvSpPr/>
          <p:nvPr/>
        </p:nvSpPr>
        <p:spPr>
          <a:xfrm>
            <a:off x="733285" y="2242589"/>
            <a:ext cx="317233" cy="3179561"/>
          </a:xfrm>
          <a:prstGeom prst="up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880CC1C-6096-C22E-3FDB-A334D4A875D4}"/>
              </a:ext>
            </a:extLst>
          </p:cNvPr>
          <p:cNvSpPr txBox="1"/>
          <p:nvPr/>
        </p:nvSpPr>
        <p:spPr>
          <a:xfrm>
            <a:off x="377547" y="2435885"/>
            <a:ext cx="450037" cy="2862322"/>
          </a:xfrm>
          <a:prstGeom prst="rect">
            <a:avLst/>
          </a:prstGeom>
          <a:noFill/>
        </p:spPr>
        <p:txBody>
          <a:bodyPr wrap="square" rtlCol="0">
            <a:spAutoFit/>
          </a:bodyPr>
          <a:lstStyle/>
          <a:p>
            <a:r>
              <a:rPr kumimoji="1" lang="ja-JP" altLang="en-US"/>
              <a:t>情報共有等による連携</a:t>
            </a:r>
          </a:p>
        </p:txBody>
      </p:sp>
      <p:sp>
        <p:nvSpPr>
          <p:cNvPr id="32" name="テキスト ボックス 31">
            <a:extLst>
              <a:ext uri="{FF2B5EF4-FFF2-40B4-BE49-F238E27FC236}">
                <a16:creationId xmlns:a16="http://schemas.microsoft.com/office/drawing/2014/main" id="{72B4EEE0-2BB0-8873-9236-BDB006848EDF}"/>
              </a:ext>
            </a:extLst>
          </p:cNvPr>
          <p:cNvSpPr txBox="1"/>
          <p:nvPr/>
        </p:nvSpPr>
        <p:spPr>
          <a:xfrm>
            <a:off x="1384738" y="3900115"/>
            <a:ext cx="646331" cy="646331"/>
          </a:xfrm>
          <a:prstGeom prst="rect">
            <a:avLst/>
          </a:prstGeom>
          <a:noFill/>
        </p:spPr>
        <p:txBody>
          <a:bodyPr wrap="none" rtlCol="0">
            <a:spAutoFit/>
          </a:bodyPr>
          <a:lstStyle/>
          <a:p>
            <a:r>
              <a:rPr kumimoji="1" lang="ja-JP" altLang="en-US"/>
              <a:t>派遣</a:t>
            </a:r>
            <a:endParaRPr kumimoji="1" lang="en-US" altLang="ja-JP"/>
          </a:p>
          <a:p>
            <a:r>
              <a:rPr kumimoji="1" lang="ja-JP" altLang="en-US"/>
              <a:t>調整</a:t>
            </a:r>
          </a:p>
        </p:txBody>
      </p:sp>
      <p:pic>
        <p:nvPicPr>
          <p:cNvPr id="2" name="図 1">
            <a:extLst>
              <a:ext uri="{FF2B5EF4-FFF2-40B4-BE49-F238E27FC236}">
                <a16:creationId xmlns:a16="http://schemas.microsoft.com/office/drawing/2014/main" id="{C5444C83-8761-7BAF-D8AE-D42652E06F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49617" y="4124536"/>
            <a:ext cx="1220188" cy="183028"/>
          </a:xfrm>
          <a:prstGeom prst="rect">
            <a:avLst/>
          </a:prstGeom>
        </p:spPr>
      </p:pic>
      <p:pic>
        <p:nvPicPr>
          <p:cNvPr id="12" name="図 11" descr="ロゴ, 会社名&#10;&#10;自動的に生成された説明">
            <a:extLst>
              <a:ext uri="{FF2B5EF4-FFF2-40B4-BE49-F238E27FC236}">
                <a16:creationId xmlns:a16="http://schemas.microsoft.com/office/drawing/2014/main" id="{7F09A1A0-018C-109C-E401-CDC2883B10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9675" y="1189364"/>
            <a:ext cx="943647" cy="846352"/>
          </a:xfrm>
          <a:prstGeom prst="rect">
            <a:avLst/>
          </a:prstGeom>
        </p:spPr>
      </p:pic>
      <p:sp>
        <p:nvSpPr>
          <p:cNvPr id="3" name="正方形/長方形 2">
            <a:extLst>
              <a:ext uri="{FF2B5EF4-FFF2-40B4-BE49-F238E27FC236}">
                <a16:creationId xmlns:a16="http://schemas.microsoft.com/office/drawing/2014/main" id="{2EE95717-99C6-3842-A53B-876F68686F56}"/>
              </a:ext>
            </a:extLst>
          </p:cNvPr>
          <p:cNvSpPr/>
          <p:nvPr/>
        </p:nvSpPr>
        <p:spPr>
          <a:xfrm>
            <a:off x="4283968" y="2804992"/>
            <a:ext cx="2160240" cy="263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endParaRPr>
          </a:p>
        </p:txBody>
      </p:sp>
      <p:sp>
        <p:nvSpPr>
          <p:cNvPr id="5" name="吹き出し: 四角形 4">
            <a:extLst>
              <a:ext uri="{FF2B5EF4-FFF2-40B4-BE49-F238E27FC236}">
                <a16:creationId xmlns:a16="http://schemas.microsoft.com/office/drawing/2014/main" id="{FF7F86B3-D8D4-031F-889B-4E168AB84755}"/>
              </a:ext>
            </a:extLst>
          </p:cNvPr>
          <p:cNvSpPr/>
          <p:nvPr/>
        </p:nvSpPr>
        <p:spPr>
          <a:xfrm>
            <a:off x="7109560" y="2280969"/>
            <a:ext cx="1799973" cy="646331"/>
          </a:xfrm>
          <a:prstGeom prst="wedgeRectCallout">
            <a:avLst>
              <a:gd name="adj1" fmla="val -85474"/>
              <a:gd name="adj2" fmla="val 5381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rgbClr val="FF0000"/>
                </a:solidFill>
                <a:latin typeface="メイリオ" panose="020B0604030504040204" pitchFamily="50" charset="-128"/>
                <a:ea typeface="メイリオ" panose="020B0604030504040204" pitchFamily="50" charset="-128"/>
              </a:rPr>
              <a:t>地方環境事務所が都道府県の窓口</a:t>
            </a:r>
          </a:p>
        </p:txBody>
      </p:sp>
      <p:sp>
        <p:nvSpPr>
          <p:cNvPr id="6" name="正方形/長方形 5">
            <a:extLst>
              <a:ext uri="{FF2B5EF4-FFF2-40B4-BE49-F238E27FC236}">
                <a16:creationId xmlns:a16="http://schemas.microsoft.com/office/drawing/2014/main" id="{679E08EC-D42C-920B-027A-A2F4E42BF4F4}"/>
              </a:ext>
            </a:extLst>
          </p:cNvPr>
          <p:cNvSpPr/>
          <p:nvPr/>
        </p:nvSpPr>
        <p:spPr>
          <a:xfrm>
            <a:off x="2999026" y="1199850"/>
            <a:ext cx="3085142" cy="7488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endParaRPr>
          </a:p>
        </p:txBody>
      </p:sp>
      <p:sp>
        <p:nvSpPr>
          <p:cNvPr id="7" name="吹き出し: 四角形 6">
            <a:extLst>
              <a:ext uri="{FF2B5EF4-FFF2-40B4-BE49-F238E27FC236}">
                <a16:creationId xmlns:a16="http://schemas.microsoft.com/office/drawing/2014/main" id="{F39529CC-044A-0F57-EF6B-AB4F125C6AA2}"/>
              </a:ext>
            </a:extLst>
          </p:cNvPr>
          <p:cNvSpPr/>
          <p:nvPr/>
        </p:nvSpPr>
        <p:spPr>
          <a:xfrm>
            <a:off x="7179215" y="1130832"/>
            <a:ext cx="1799973" cy="646331"/>
          </a:xfrm>
          <a:prstGeom prst="wedgeRectCallout">
            <a:avLst>
              <a:gd name="adj1" fmla="val -112880"/>
              <a:gd name="adj2" fmla="val -1320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rgbClr val="FF0000"/>
                </a:solidFill>
                <a:latin typeface="メイリオ"/>
                <a:ea typeface="メイリオ"/>
              </a:rPr>
              <a:t>地方環境事務所</a:t>
            </a:r>
            <a:r>
              <a:rPr lang="ja-JP" altLang="en-US" sz="1600" b="1">
                <a:solidFill>
                  <a:srgbClr val="FF0000"/>
                </a:solidFill>
                <a:latin typeface="メイリオ"/>
                <a:ea typeface="メイリオ"/>
              </a:rPr>
              <a:t>が前線で</a:t>
            </a:r>
            <a:r>
              <a:rPr kumimoji="1" lang="ja-JP" altLang="en-US" sz="1600" b="1">
                <a:solidFill>
                  <a:srgbClr val="FF0000"/>
                </a:solidFill>
                <a:latin typeface="メイリオ"/>
                <a:ea typeface="メイリオ"/>
              </a:rPr>
              <a:t>対</a:t>
            </a:r>
            <a:r>
              <a:rPr lang="ja-JP" altLang="en-US" sz="1600" b="1">
                <a:solidFill>
                  <a:srgbClr val="FF0000"/>
                </a:solidFill>
                <a:latin typeface="メイリオ"/>
                <a:ea typeface="メイリオ"/>
              </a:rPr>
              <a:t>応</a:t>
            </a:r>
          </a:p>
        </p:txBody>
      </p:sp>
    </p:spTree>
    <p:extLst>
      <p:ext uri="{BB962C8B-B14F-4D97-AF65-F5344CB8AC3E}">
        <p14:creationId xmlns:p14="http://schemas.microsoft.com/office/powerpoint/2010/main" val="1199836838"/>
      </p:ext>
    </p:extLst>
  </p:cSld>
  <p:clrMapOvr>
    <a:masterClrMapping/>
  </p:clrMapOvr>
</p:sld>
</file>

<file path=ppt/theme/theme1.xml><?xml version="1.0" encoding="utf-8"?>
<a:theme xmlns:a="http://schemas.openxmlformats.org/drawingml/2006/main" name="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環境省template（ロゴ有）_ver2.4_2020年10月.pptx" id="{93A4923C-E085-4BF7-9BDA-594FC8AEF65F}" vid="{7AF67A55-A940-41D5-9410-60672A4382AE}"/>
    </a:ext>
  </a:extLst>
</a:theme>
</file>

<file path=ppt/theme/theme11.xml><?xml version="1.0" encoding="utf-8"?>
<a:theme xmlns:a="http://schemas.openxmlformats.org/drawingml/2006/main" name="7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環境省template（ロゴ有）_ver2.4_2020年10月.pptx" id="{93A4923C-E085-4BF7-9BDA-594FC8AEF65F}" vid="{7AF67A55-A940-41D5-9410-60672A4382AE}"/>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627645BEAB0FC47B09D050ADD704371" ma:contentTypeVersion="14" ma:contentTypeDescription="新しいドキュメントを作成します。" ma:contentTypeScope="" ma:versionID="b313f33fa0ed6b7bae7d77cc749bdb16">
  <xsd:schema xmlns:xsd="http://www.w3.org/2001/XMLSchema" xmlns:xs="http://www.w3.org/2001/XMLSchema" xmlns:p="http://schemas.microsoft.com/office/2006/metadata/properties" xmlns:ns2="eb3389dd-532a-4380-a612-9411787d1b78" xmlns:ns3="44072bf6-2910-405c-80b1-19093bade0cc" targetNamespace="http://schemas.microsoft.com/office/2006/metadata/properties" ma:root="true" ma:fieldsID="e7821aae70d2cfc92a7b783c6538f550" ns2:_="" ns3:_="">
    <xsd:import namespace="eb3389dd-532a-4380-a612-9411787d1b78"/>
    <xsd:import namespace="44072bf6-2910-405c-80b1-19093bad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389dd-532a-4380-a612-9411787d1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72bf6-2910-405c-80b1-19093bade0c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c68b7a4-0dd0-499b-9252-c79671f28bd0}" ma:internalName="TaxCatchAll" ma:showField="CatchAllData" ma:web="44072bf6-2910-405c-80b1-19093bade0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3389dd-532a-4380-a612-9411787d1b78">
      <Terms xmlns="http://schemas.microsoft.com/office/infopath/2007/PartnerControls"/>
    </lcf76f155ced4ddcb4097134ff3c332f>
    <TaxCatchAll xmlns="44072bf6-2910-405c-80b1-19093bade0cc" xsi:nil="true"/>
  </documentManagement>
</p:properties>
</file>

<file path=customXml/itemProps1.xml><?xml version="1.0" encoding="utf-8"?>
<ds:datastoreItem xmlns:ds="http://schemas.openxmlformats.org/officeDocument/2006/customXml" ds:itemID="{8EF87528-43CA-440A-A61A-35421C57233A}">
  <ds:schemaRefs>
    <ds:schemaRef ds:uri="44072bf6-2910-405c-80b1-19093bade0cc"/>
    <ds:schemaRef ds:uri="eb3389dd-532a-4380-a612-9411787d1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F56E86-18AA-4A51-83BA-756C81500219}">
  <ds:schemaRefs>
    <ds:schemaRef ds:uri="http://schemas.microsoft.com/sharepoint/v3/contenttype/forms"/>
  </ds:schemaRefs>
</ds:datastoreItem>
</file>

<file path=customXml/itemProps3.xml><?xml version="1.0" encoding="utf-8"?>
<ds:datastoreItem xmlns:ds="http://schemas.openxmlformats.org/officeDocument/2006/customXml" ds:itemID="{657CC324-7F01-4702-8ACB-B9D73C951BD7}">
  <ds:schemaRefs>
    <ds:schemaRef ds:uri="http://purl.org/dc/elements/1.1/"/>
    <ds:schemaRef ds:uri="http://schemas.microsoft.com/office/2006/documentManagement/types"/>
    <ds:schemaRef ds:uri="http://purl.org/dc/dcmitype/"/>
    <ds:schemaRef ds:uri="44072bf6-2910-405c-80b1-19093bade0cc"/>
    <ds:schemaRef ds:uri="http://schemas.microsoft.com/office/infopath/2007/PartnerControls"/>
    <ds:schemaRef ds:uri="http://schemas.openxmlformats.org/package/2006/metadata/core-properties"/>
    <ds:schemaRef ds:uri="eb3389dd-532a-4380-a612-9411787d1b78"/>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Words>10940</Words>
  <PresentationFormat>画面に合わせる (4:3)</PresentationFormat>
  <Paragraphs>1073</Paragraphs>
  <Slides>31</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12</vt:i4>
      </vt:variant>
      <vt:variant>
        <vt:lpstr>スライド タイトル</vt:lpstr>
      </vt:variant>
      <vt:variant>
        <vt:i4>31</vt:i4>
      </vt:variant>
    </vt:vector>
  </HeadingPairs>
  <TitlesOfParts>
    <vt:vector size="53" baseType="lpstr">
      <vt:lpstr>BIZ UDゴシック</vt:lpstr>
      <vt:lpstr>Meiryo UI</vt:lpstr>
      <vt:lpstr>ＭＳ Ｐゴシック</vt:lpstr>
      <vt:lpstr>ＭＳ ゴシック</vt:lpstr>
      <vt:lpstr>メイリオ</vt:lpstr>
      <vt:lpstr>メイリオ</vt:lpstr>
      <vt:lpstr>游ゴシック</vt:lpstr>
      <vt:lpstr>Arial</vt:lpstr>
      <vt:lpstr>Calibri</vt:lpstr>
      <vt:lpstr>Wingdings</vt:lpstr>
      <vt:lpstr>災対室_作業用</vt:lpstr>
      <vt:lpstr>デザインの設定</vt:lpstr>
      <vt:lpstr>1_災対室_作業用</vt:lpstr>
      <vt:lpstr>2_災対室_作業用</vt:lpstr>
      <vt:lpstr>3_災対室_作業用</vt:lpstr>
      <vt:lpstr>4_災対室_作業用</vt:lpstr>
      <vt:lpstr>5_災対室_作業用</vt:lpstr>
      <vt:lpstr>6_災対室_作業用</vt:lpstr>
      <vt:lpstr>2_Office テーマ</vt:lpstr>
      <vt:lpstr>1_Office テーマ</vt:lpstr>
      <vt:lpstr>7_Office テーマ</vt:lpstr>
      <vt:lpstr>7_災対室_作業用</vt:lpstr>
      <vt:lpstr>災害廃棄物対策の推進のための 関係制度の見直しに向けた検討状況</vt:lpstr>
      <vt:lpstr>PowerPoint プレゼンテーション</vt:lpstr>
      <vt:lpstr>１．これまでの災害廃棄物対策の枠組み等について</vt:lpstr>
      <vt:lpstr>政府全体での巨大災害に対する検討状況</vt:lpstr>
      <vt:lpstr>これまでの大規模災害における災害廃棄物の発生量及び処理期間 （特定非常災害に指定された災害の一覧）</vt:lpstr>
      <vt:lpstr>災害廃棄物対策の推進について</vt:lpstr>
      <vt:lpstr>災害廃棄物処理計画の策定状況</vt:lpstr>
      <vt:lpstr>大規模災害事の廃棄物対策に係る地域ブロック協議会</vt:lpstr>
      <vt:lpstr>発災時災害廃棄物に関する被災地支援スキーム</vt:lpstr>
      <vt:lpstr>「災害廃棄物処理支援員制度（人材バンク）」について</vt:lpstr>
      <vt:lpstr>災害廃棄物処理支援ネットワーク（D.Waste-Net）による支援</vt:lpstr>
      <vt:lpstr>災害廃棄物処理支援ネットワーク（D.Waste-Net）のメンバー及び活動実績</vt:lpstr>
      <vt:lpstr>２．今後の災害廃棄物対策について</vt:lpstr>
      <vt:lpstr>今後の災害廃棄物対策に関する検討状況</vt:lpstr>
      <vt:lpstr>制度的措置① 　　公費解体・災害廃棄物処理を横断的に調整支援する専門支援機能の確立</vt:lpstr>
      <vt:lpstr>制度的措置① 　　公費解体・災害廃棄物処理を横断的に調整支援する専門支援機能の確立</vt:lpstr>
      <vt:lpstr>環境省、専門支援機関、被災自治体の主な役割</vt:lpstr>
      <vt:lpstr>専門支援機能・機関の役割・業務</vt:lpstr>
      <vt:lpstr>平時に行う研究・開発分野</vt:lpstr>
      <vt:lpstr>専門支援機能・機関の発災時の支援①（初動期現地調査チームの運営(案))</vt:lpstr>
      <vt:lpstr>専門支援機能・機関の発災時の支援①（初動期現地調査チームの体制(案))</vt:lpstr>
      <vt:lpstr>PowerPoint プレゼンテーション</vt:lpstr>
      <vt:lpstr>PowerPoint プレゼンテーション</vt:lpstr>
      <vt:lpstr>（参考）専門支援機能・機関に求められる具備要件</vt:lpstr>
      <vt:lpstr>PowerPoint プレゼンテーション</vt:lpstr>
      <vt:lpstr>PowerPoint プレゼンテーション</vt:lpstr>
      <vt:lpstr>災害廃棄物に関する事項について未記載の自治体への支援</vt:lpstr>
      <vt:lpstr>記載を求める事項のうち、特に優先度の高い項目</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0x0101009627645BEAB0FC47B09D050ADD704371</vt:lpwstr>
  </property>
  <property fmtid="{D5CDD505-2E9C-101B-9397-08002B2CF9AE}" pid="3" name="MediaServiceImageTags">
    <vt:lpwstr/>
  </property>
</Properties>
</file>