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0" r:id="rId4"/>
    <p:sldMasterId id="2147484229" r:id="rId5"/>
  </p:sldMasterIdLst>
  <p:notesMasterIdLst>
    <p:notesMasterId r:id="rId23"/>
  </p:notesMasterIdLst>
  <p:handoutMasterIdLst>
    <p:handoutMasterId r:id="rId24"/>
  </p:handoutMasterIdLst>
  <p:sldIdLst>
    <p:sldId id="1374" r:id="rId6"/>
    <p:sldId id="1375" r:id="rId7"/>
    <p:sldId id="1376" r:id="rId8"/>
    <p:sldId id="1389" r:id="rId9"/>
    <p:sldId id="1379" r:id="rId10"/>
    <p:sldId id="1396" r:id="rId11"/>
    <p:sldId id="1397" r:id="rId12"/>
    <p:sldId id="1390" r:id="rId13"/>
    <p:sldId id="1368" r:id="rId14"/>
    <p:sldId id="1357" r:id="rId15"/>
    <p:sldId id="1393" r:id="rId16"/>
    <p:sldId id="1398" r:id="rId17"/>
    <p:sldId id="1394" r:id="rId18"/>
    <p:sldId id="1395" r:id="rId19"/>
    <p:sldId id="1392" r:id="rId20"/>
    <p:sldId id="1383" r:id="rId21"/>
    <p:sldId id="1377" r:id="rId22"/>
  </p:sldIdLst>
  <p:sldSz cx="9144000" cy="6858000" type="screen4x3"/>
  <p:notesSz cx="6742113" cy="98758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65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AA6"/>
    <a:srgbClr val="E3C778"/>
    <a:srgbClr val="E6ECF6"/>
    <a:srgbClr val="00AF50"/>
    <a:srgbClr val="CFE6DE"/>
    <a:srgbClr val="005C51"/>
    <a:srgbClr val="43B99A"/>
    <a:srgbClr val="E9F3EF"/>
    <a:srgbClr val="F2D3D5"/>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88" y="44"/>
      </p:cViewPr>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customXml/item2.xml" Type="http://schemas.openxmlformats.org/officeDocument/2006/relationships/customXml"/><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handoutMasters/handoutMaster1.xml" Type="http://schemas.openxmlformats.org/officeDocument/2006/relationships/handoutMaster"/><Relationship Id="rId25" Target="commentAuthors.xml" Type="http://schemas.openxmlformats.org/officeDocument/2006/relationships/commentAuthor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customXml/item3.xml" Type="http://schemas.openxmlformats.org/officeDocument/2006/relationships/customXml"/><Relationship Id="rId30" Target="changesInfos/changesInfo1.xml" Type="http://schemas.microsoft.com/office/2016/11/relationships/changesInfo"/><Relationship Id="rId31" Target="authors.xml" Type="http://schemas.microsoft.com/office/2018/10/relationships/authors"/><Relationship Id="rId4" Target="slideMasters/slideMaster1.xml" Type="http://schemas.openxmlformats.org/officeDocument/2006/relationships/slideMaster"/><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井 誠(TAKEI Makoto)" userId="0806ffe1-d9e2-4ba1-8533-cfeb3cba28e4" providerId="ADAL" clId="{5F0C5DFA-6805-424B-8DEB-86C6DC04FFD4}"/>
    <pc:docChg chg="modSld">
      <pc:chgData name="武井 誠(TAKEI Makoto)" userId="0806ffe1-d9e2-4ba1-8533-cfeb3cba28e4" providerId="ADAL" clId="{5F0C5DFA-6805-424B-8DEB-86C6DC04FFD4}" dt="2026-03-05T04:17:58.966" v="540" actId="6549"/>
      <pc:docMkLst>
        <pc:docMk/>
      </pc:docMkLst>
      <pc:sldChg chg="modSp mod">
        <pc:chgData name="武井 誠(TAKEI Makoto)" userId="0806ffe1-d9e2-4ba1-8533-cfeb3cba28e4" providerId="ADAL" clId="{5F0C5DFA-6805-424B-8DEB-86C6DC04FFD4}" dt="2026-03-05T04:17:58.966" v="540" actId="6549"/>
        <pc:sldMkLst>
          <pc:docMk/>
          <pc:sldMk cId="4127185492" sldId="1389"/>
        </pc:sldMkLst>
        <pc:spChg chg="mod">
          <ac:chgData name="武井 誠(TAKEI Makoto)" userId="0806ffe1-d9e2-4ba1-8533-cfeb3cba28e4" providerId="ADAL" clId="{5F0C5DFA-6805-424B-8DEB-86C6DC04FFD4}" dt="2026-03-05T04:17:58.966" v="540" actId="6549"/>
          <ac:spMkLst>
            <pc:docMk/>
            <pc:sldMk cId="4127185492" sldId="1389"/>
            <ac:spMk id="3" creationId="{9A874851-B6EE-552A-3135-A28DDD466752}"/>
          </ac:spMkLst>
        </pc:spChg>
        <pc:spChg chg="mod">
          <ac:chgData name="武井 誠(TAKEI Makoto)" userId="0806ffe1-d9e2-4ba1-8533-cfeb3cba28e4" providerId="ADAL" clId="{5F0C5DFA-6805-424B-8DEB-86C6DC04FFD4}" dt="2026-03-05T04:06:40.590" v="249" actId="207"/>
          <ac:spMkLst>
            <pc:docMk/>
            <pc:sldMk cId="4127185492" sldId="1389"/>
            <ac:spMk id="4" creationId="{CFD1A21C-9D8E-E09E-AA60-89B0A079D839}"/>
          </ac:spMkLst>
        </pc:spChg>
        <pc:graphicFrameChg chg="mod">
          <ac:chgData name="武井 誠(TAKEI Makoto)" userId="0806ffe1-d9e2-4ba1-8533-cfeb3cba28e4" providerId="ADAL" clId="{5F0C5DFA-6805-424B-8DEB-86C6DC04FFD4}" dt="2026-03-05T04:12:30.358" v="423" actId="1076"/>
          <ac:graphicFrameMkLst>
            <pc:docMk/>
            <pc:sldMk cId="4127185492" sldId="1389"/>
            <ac:graphicFrameMk id="6" creationId="{FF48E23A-E8F4-619E-65E6-733455B67F2E}"/>
          </ac:graphicFrameMkLst>
        </pc:graphicFrameChg>
      </pc:sldChg>
    </pc:docChg>
  </pc:docChgLst>
  <pc:docChgLst>
    <pc:chgData name="笠井 達也(KASAI Tatsuya)" userId="5d05b627-7c34-46e8-a35d-49ae5bc3d558" providerId="ADAL" clId="{E1CA1755-A443-457E-9763-DF9292ED45A1}"/>
    <pc:docChg chg="custSel addSld delSld modSld">
      <pc:chgData name="笠井 達也(KASAI Tatsuya)" userId="5d05b627-7c34-46e8-a35d-49ae5bc3d558" providerId="ADAL" clId="{E1CA1755-A443-457E-9763-DF9292ED45A1}" dt="2026-03-06T08:44:13.904" v="38" actId="20577"/>
      <pc:docMkLst>
        <pc:docMk/>
      </pc:docMkLst>
      <pc:sldChg chg="modSp mod">
        <pc:chgData name="笠井 達也(KASAI Tatsuya)" userId="5d05b627-7c34-46e8-a35d-49ae5bc3d558" providerId="ADAL" clId="{E1CA1755-A443-457E-9763-DF9292ED45A1}" dt="2026-03-06T08:44:13.904" v="38" actId="20577"/>
        <pc:sldMkLst>
          <pc:docMk/>
          <pc:sldMk cId="3917844970" sldId="1374"/>
        </pc:sldMkLst>
        <pc:spChg chg="mod">
          <ac:chgData name="笠井 達也(KASAI Tatsuya)" userId="5d05b627-7c34-46e8-a35d-49ae5bc3d558" providerId="ADAL" clId="{E1CA1755-A443-457E-9763-DF9292ED45A1}" dt="2026-03-05T06:01:21.529" v="6" actId="1076"/>
          <ac:spMkLst>
            <pc:docMk/>
            <pc:sldMk cId="3917844970" sldId="1374"/>
            <ac:spMk id="3" creationId="{2DA6E17F-0FA3-B164-7D30-0BD86DE8B7C7}"/>
          </ac:spMkLst>
        </pc:spChg>
        <pc:spChg chg="mod">
          <ac:chgData name="笠井 達也(KASAI Tatsuya)" userId="5d05b627-7c34-46e8-a35d-49ae5bc3d558" providerId="ADAL" clId="{E1CA1755-A443-457E-9763-DF9292ED45A1}" dt="2026-03-06T08:44:13.904" v="38" actId="20577"/>
          <ac:spMkLst>
            <pc:docMk/>
            <pc:sldMk cId="3917844970" sldId="1374"/>
            <ac:spMk id="4" creationId="{6B34FFF6-2D07-D939-69FD-A6510BF66779}"/>
          </ac:spMkLst>
        </pc:spChg>
      </pc:sldChg>
      <pc:sldChg chg="del">
        <pc:chgData name="笠井 達也(KASAI Tatsuya)" userId="5d05b627-7c34-46e8-a35d-49ae5bc3d558" providerId="ADAL" clId="{E1CA1755-A443-457E-9763-DF9292ED45A1}" dt="2026-03-05T06:04:27.686" v="8" actId="47"/>
        <pc:sldMkLst>
          <pc:docMk/>
          <pc:sldMk cId="1497528908" sldId="1381"/>
        </pc:sldMkLst>
      </pc:sldChg>
      <pc:sldChg chg="del">
        <pc:chgData name="笠井 達也(KASAI Tatsuya)" userId="5d05b627-7c34-46e8-a35d-49ae5bc3d558" providerId="ADAL" clId="{E1CA1755-A443-457E-9763-DF9292ED45A1}" dt="2026-03-05T06:05:14.503" v="12" actId="47"/>
        <pc:sldMkLst>
          <pc:docMk/>
          <pc:sldMk cId="1507056532" sldId="1382"/>
        </pc:sldMkLst>
      </pc:sldChg>
      <pc:sldChg chg="modSp mod">
        <pc:chgData name="笠井 達也(KASAI Tatsuya)" userId="5d05b627-7c34-46e8-a35d-49ae5bc3d558" providerId="ADAL" clId="{E1CA1755-A443-457E-9763-DF9292ED45A1}" dt="2026-03-05T06:06:38.781" v="28" actId="20577"/>
        <pc:sldMkLst>
          <pc:docMk/>
          <pc:sldMk cId="4275514209" sldId="1383"/>
        </pc:sldMkLst>
        <pc:spChg chg="mod">
          <ac:chgData name="笠井 達也(KASAI Tatsuya)" userId="5d05b627-7c34-46e8-a35d-49ae5bc3d558" providerId="ADAL" clId="{E1CA1755-A443-457E-9763-DF9292ED45A1}" dt="2026-03-05T06:06:38.781" v="28" actId="20577"/>
          <ac:spMkLst>
            <pc:docMk/>
            <pc:sldMk cId="4275514209" sldId="1383"/>
            <ac:spMk id="11" creationId="{6C1EE54D-794C-B4AD-0DFC-A67013280B98}"/>
          </ac:spMkLst>
        </pc:spChg>
      </pc:sldChg>
      <pc:sldChg chg="del">
        <pc:chgData name="笠井 達也(KASAI Tatsuya)" userId="5d05b627-7c34-46e8-a35d-49ae5bc3d558" providerId="ADAL" clId="{E1CA1755-A443-457E-9763-DF9292ED45A1}" dt="2026-03-05T06:05:55.230" v="16" actId="47"/>
        <pc:sldMkLst>
          <pc:docMk/>
          <pc:sldMk cId="223248444" sldId="1387"/>
        </pc:sldMkLst>
      </pc:sldChg>
      <pc:sldChg chg="delSp modSp add mod">
        <pc:chgData name="笠井 達也(KASAI Tatsuya)" userId="5d05b627-7c34-46e8-a35d-49ae5bc3d558" providerId="ADAL" clId="{E1CA1755-A443-457E-9763-DF9292ED45A1}" dt="2026-03-05T06:04:41.524" v="10" actId="478"/>
        <pc:sldMkLst>
          <pc:docMk/>
          <pc:sldMk cId="2723649576" sldId="1396"/>
        </pc:sldMkLst>
        <pc:spChg chg="mod">
          <ac:chgData name="笠井 達也(KASAI Tatsuya)" userId="5d05b627-7c34-46e8-a35d-49ae5bc3d558" providerId="ADAL" clId="{E1CA1755-A443-457E-9763-DF9292ED45A1}" dt="2026-03-05T06:04:38.225" v="9" actId="13926"/>
          <ac:spMkLst>
            <pc:docMk/>
            <pc:sldMk cId="2723649576" sldId="1396"/>
            <ac:spMk id="6" creationId="{AC3D39F0-9D14-0C33-09B9-0E831C852B9D}"/>
          </ac:spMkLst>
        </pc:spChg>
        <pc:spChg chg="del">
          <ac:chgData name="笠井 達也(KASAI Tatsuya)" userId="5d05b627-7c34-46e8-a35d-49ae5bc3d558" providerId="ADAL" clId="{E1CA1755-A443-457E-9763-DF9292ED45A1}" dt="2026-03-05T06:04:41.524" v="10" actId="478"/>
          <ac:spMkLst>
            <pc:docMk/>
            <pc:sldMk cId="2723649576" sldId="1396"/>
            <ac:spMk id="7" creationId="{AE260FFC-D723-3FED-4DC7-859061D93549}"/>
          </ac:spMkLst>
        </pc:spChg>
      </pc:sldChg>
      <pc:sldChg chg="delSp modSp add mod">
        <pc:chgData name="笠井 達也(KASAI Tatsuya)" userId="5d05b627-7c34-46e8-a35d-49ae5bc3d558" providerId="ADAL" clId="{E1CA1755-A443-457E-9763-DF9292ED45A1}" dt="2026-03-05T06:05:22.272" v="14" actId="478"/>
        <pc:sldMkLst>
          <pc:docMk/>
          <pc:sldMk cId="3370365006" sldId="1397"/>
        </pc:sldMkLst>
        <pc:spChg chg="mod">
          <ac:chgData name="笠井 達也(KASAI Tatsuya)" userId="5d05b627-7c34-46e8-a35d-49ae5bc3d558" providerId="ADAL" clId="{E1CA1755-A443-457E-9763-DF9292ED45A1}" dt="2026-03-05T06:05:19.208" v="13" actId="13926"/>
          <ac:spMkLst>
            <pc:docMk/>
            <pc:sldMk cId="3370365006" sldId="1397"/>
            <ac:spMk id="9" creationId="{52A566E7-8561-E0A6-0E53-6DEBFC25B360}"/>
          </ac:spMkLst>
        </pc:spChg>
        <pc:spChg chg="del">
          <ac:chgData name="笠井 達也(KASAI Tatsuya)" userId="5d05b627-7c34-46e8-a35d-49ae5bc3d558" providerId="ADAL" clId="{E1CA1755-A443-457E-9763-DF9292ED45A1}" dt="2026-03-05T06:05:22.272" v="14" actId="478"/>
          <ac:spMkLst>
            <pc:docMk/>
            <pc:sldMk cId="3370365006" sldId="1397"/>
            <ac:spMk id="10" creationId="{618D70D3-ABFF-9EA6-9988-8275946DB56E}"/>
          </ac:spMkLst>
        </pc:spChg>
      </pc:sldChg>
      <pc:sldChg chg="delSp modSp add mod">
        <pc:chgData name="笠井 達也(KASAI Tatsuya)" userId="5d05b627-7c34-46e8-a35d-49ae5bc3d558" providerId="ADAL" clId="{E1CA1755-A443-457E-9763-DF9292ED45A1}" dt="2026-03-05T06:08:54.596" v="29" actId="20577"/>
        <pc:sldMkLst>
          <pc:docMk/>
          <pc:sldMk cId="1618115819" sldId="1398"/>
        </pc:sldMkLst>
        <pc:spChg chg="del">
          <ac:chgData name="笠井 達也(KASAI Tatsuya)" userId="5d05b627-7c34-46e8-a35d-49ae5bc3d558" providerId="ADAL" clId="{E1CA1755-A443-457E-9763-DF9292ED45A1}" dt="2026-03-05T06:06:04.402" v="18" actId="478"/>
          <ac:spMkLst>
            <pc:docMk/>
            <pc:sldMk cId="1618115819" sldId="1398"/>
            <ac:spMk id="4" creationId="{D62C7E70-FF92-5063-3B25-B81CA470377D}"/>
          </ac:spMkLst>
        </pc:spChg>
        <pc:spChg chg="mod">
          <ac:chgData name="笠井 達也(KASAI Tatsuya)" userId="5d05b627-7c34-46e8-a35d-49ae5bc3d558" providerId="ADAL" clId="{E1CA1755-A443-457E-9763-DF9292ED45A1}" dt="2026-03-05T06:08:54.596" v="29" actId="20577"/>
          <ac:spMkLst>
            <pc:docMk/>
            <pc:sldMk cId="1618115819" sldId="1398"/>
            <ac:spMk id="13" creationId="{C11024B8-1F5B-8674-FE6F-26FCA253D710}"/>
          </ac:spMkLst>
        </pc:spChg>
      </pc:sldChg>
    </pc:docChg>
  </pc:docChgLst>
</pc:chgInfo>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22165" cy="495778"/>
          </a:xfrm>
          <a:prstGeom prst="rect">
            <a:avLst/>
          </a:prstGeom>
        </p:spPr>
        <p:txBody>
          <a:bodyPr vert="horz" lIns="91519" tIns="45760" rIns="91519" bIns="457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359" y="0"/>
            <a:ext cx="2922164" cy="495778"/>
          </a:xfrm>
          <a:prstGeom prst="rect">
            <a:avLst/>
          </a:prstGeom>
        </p:spPr>
        <p:txBody>
          <a:bodyPr vert="horz" lIns="91519" tIns="45760" rIns="91519" bIns="45760" rtlCol="0"/>
          <a:lstStyle>
            <a:lvl1pPr algn="r">
              <a:defRPr sz="1200"/>
            </a:lvl1pPr>
          </a:lstStyle>
          <a:p>
            <a:fld id="{DF39502F-4753-4F16-BD45-C1602C99925B}" type="datetimeFigureOut">
              <a:rPr kumimoji="1" lang="ja-JP" altLang="en-US" smtClean="0"/>
              <a:t>2026/3/6</a:t>
            </a:fld>
            <a:endParaRPr kumimoji="1" lang="ja-JP" altLang="en-US"/>
          </a:p>
        </p:txBody>
      </p:sp>
      <p:sp>
        <p:nvSpPr>
          <p:cNvPr id="4" name="フッター プレースホルダー 3"/>
          <p:cNvSpPr>
            <a:spLocks noGrp="1"/>
          </p:cNvSpPr>
          <p:nvPr>
            <p:ph type="ftr" sz="quarter" idx="2"/>
          </p:nvPr>
        </p:nvSpPr>
        <p:spPr>
          <a:xfrm>
            <a:off x="2" y="9380060"/>
            <a:ext cx="2922165" cy="495778"/>
          </a:xfrm>
          <a:prstGeom prst="rect">
            <a:avLst/>
          </a:prstGeom>
        </p:spPr>
        <p:txBody>
          <a:bodyPr vert="horz" lIns="91519" tIns="45760" rIns="91519" bIns="4576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359" y="9380060"/>
            <a:ext cx="2922164" cy="495778"/>
          </a:xfrm>
          <a:prstGeom prst="rect">
            <a:avLst/>
          </a:prstGeom>
        </p:spPr>
        <p:txBody>
          <a:bodyPr vert="horz" lIns="91519" tIns="45760" rIns="91519" bIns="45760" rtlCol="0" anchor="b"/>
          <a:lstStyle>
            <a:lvl1pPr algn="r">
              <a:defRPr sz="1200"/>
            </a:lvl1pPr>
          </a:lstStyle>
          <a:p>
            <a:fld id="{A0319068-FE01-4AA8-BB68-F3B29B773C74}" type="slidenum">
              <a:rPr kumimoji="1" lang="ja-JP" altLang="en-US" smtClean="0"/>
              <a:t>‹#›</a:t>
            </a:fld>
            <a:endParaRPr kumimoji="1" lang="ja-JP" altLang="en-US"/>
          </a:p>
        </p:txBody>
      </p:sp>
    </p:spTree>
    <p:extLst>
      <p:ext uri="{BB962C8B-B14F-4D97-AF65-F5344CB8AC3E}">
        <p14:creationId xmlns:p14="http://schemas.microsoft.com/office/powerpoint/2010/main" val="1047590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8"/>
            <a:ext cx="2921583" cy="495507"/>
          </a:xfrm>
          <a:prstGeom prst="rect">
            <a:avLst/>
          </a:prstGeom>
        </p:spPr>
        <p:txBody>
          <a:bodyPr vert="horz" lIns="90688" tIns="45340" rIns="90688" bIns="4534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8" y="8"/>
            <a:ext cx="2921583" cy="495507"/>
          </a:xfrm>
          <a:prstGeom prst="rect">
            <a:avLst/>
          </a:prstGeom>
        </p:spPr>
        <p:txBody>
          <a:bodyPr vert="horz" lIns="90688" tIns="45340" rIns="90688" bIns="45340" rtlCol="0"/>
          <a:lstStyle>
            <a:lvl1pPr algn="r">
              <a:defRPr sz="1200"/>
            </a:lvl1pPr>
          </a:lstStyle>
          <a:p>
            <a:fld id="{99F9EDFF-5C3C-47F0-9981-EE9390BB0352}" type="datetimeFigureOut">
              <a:rPr kumimoji="1" lang="ja-JP" altLang="en-US" smtClean="0"/>
              <a:t>2026/3/6</a:t>
            </a:fld>
            <a:endParaRPr kumimoji="1" lang="ja-JP" altLang="en-US"/>
          </a:p>
        </p:txBody>
      </p:sp>
      <p:sp>
        <p:nvSpPr>
          <p:cNvPr id="4" name="スライド イメージ プレースホルダー 3"/>
          <p:cNvSpPr>
            <a:spLocks noGrp="1" noRot="1" noChangeAspect="1"/>
          </p:cNvSpPr>
          <p:nvPr>
            <p:ph type="sldImg" idx="2"/>
          </p:nvPr>
        </p:nvSpPr>
        <p:spPr>
          <a:xfrm>
            <a:off x="1150938" y="1235075"/>
            <a:ext cx="4440237" cy="3332163"/>
          </a:xfrm>
          <a:prstGeom prst="rect">
            <a:avLst/>
          </a:prstGeom>
          <a:noFill/>
          <a:ln w="12700">
            <a:solidFill>
              <a:prstClr val="black"/>
            </a:solidFill>
          </a:ln>
        </p:spPr>
        <p:txBody>
          <a:bodyPr vert="horz" lIns="90688" tIns="45340" rIns="90688" bIns="45340" rtlCol="0" anchor="ctr"/>
          <a:lstStyle/>
          <a:p>
            <a:endParaRPr lang="ja-JP" altLang="en-US"/>
          </a:p>
        </p:txBody>
      </p:sp>
      <p:sp>
        <p:nvSpPr>
          <p:cNvPr id="5" name="ノート プレースホルダー 4"/>
          <p:cNvSpPr>
            <a:spLocks noGrp="1"/>
          </p:cNvSpPr>
          <p:nvPr>
            <p:ph type="body" sz="quarter" idx="3"/>
          </p:nvPr>
        </p:nvSpPr>
        <p:spPr>
          <a:xfrm>
            <a:off x="674212" y="4752748"/>
            <a:ext cx="5393690" cy="3888611"/>
          </a:xfrm>
          <a:prstGeom prst="rect">
            <a:avLst/>
          </a:prstGeom>
        </p:spPr>
        <p:txBody>
          <a:bodyPr vert="horz" lIns="90688" tIns="45340" rIns="90688" bIns="4534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380333"/>
            <a:ext cx="2921583" cy="495506"/>
          </a:xfrm>
          <a:prstGeom prst="rect">
            <a:avLst/>
          </a:prstGeom>
        </p:spPr>
        <p:txBody>
          <a:bodyPr vert="horz" lIns="90688" tIns="45340" rIns="90688" bIns="4534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8" y="9380333"/>
            <a:ext cx="2921583" cy="495506"/>
          </a:xfrm>
          <a:prstGeom prst="rect">
            <a:avLst/>
          </a:prstGeom>
        </p:spPr>
        <p:txBody>
          <a:bodyPr vert="horz" lIns="90688" tIns="45340" rIns="90688" bIns="45340" rtlCol="0" anchor="b"/>
          <a:lstStyle>
            <a:lvl1pPr algn="r">
              <a:defRPr sz="1200"/>
            </a:lvl1pPr>
          </a:lstStyle>
          <a:p>
            <a:fld id="{1925BD69-87C1-406F-98E1-D74E2DB641B2}" type="slidenum">
              <a:rPr kumimoji="1" lang="ja-JP" altLang="en-US" smtClean="0"/>
              <a:t>‹#›</a:t>
            </a:fld>
            <a:endParaRPr kumimoji="1" lang="ja-JP" altLang="en-US"/>
          </a:p>
        </p:txBody>
      </p:sp>
    </p:spTree>
    <p:extLst>
      <p:ext uri="{BB962C8B-B14F-4D97-AF65-F5344CB8AC3E}">
        <p14:creationId xmlns:p14="http://schemas.microsoft.com/office/powerpoint/2010/main" val="20672461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36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BF80-50E6-0BE5-8702-EBE834F1F2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C6012F-75C5-6FEB-E22E-8F1E06C9BA8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B6B6BB-1C47-A578-F36A-1E1814BF860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75532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D97BF-0FB6-CE59-066B-CBAC13F7CD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D7BCFF5-C802-9F36-D813-E996350496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9B4C3A-9F84-B89E-DD4B-BF0C8EBDC6F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1929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1800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748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23631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95E5E-A39F-CF32-8392-553467CDA7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D1DBAC-13E1-43F1-32BD-6B13350767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469AE31-6FEB-385A-1FA8-8DEC65AD7BB6}"/>
              </a:ext>
            </a:extLst>
          </p:cNvPr>
          <p:cNvSpPr>
            <a:spLocks noGrp="1"/>
          </p:cNvSpPr>
          <p:nvPr>
            <p:ph type="body" idx="1"/>
          </p:nvPr>
        </p:nvSpPr>
        <p:spPr/>
        <p:txBody>
          <a:bodyPr/>
          <a:lstStyle/>
          <a:p>
            <a:pPr algn="just"/>
            <a:r>
              <a:rPr lang="en-US"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205360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7457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53954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altLang="ja-JP" kern="10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283939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9EADD-14B2-78FF-079C-A8285D9538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DE311C-3AE2-7151-0B4C-CDF1623F26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888DD9-9417-3479-AE70-746A50667EAD}"/>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9522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7413321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jpe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jpe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38593" y="359098"/>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42975" y="5397540"/>
            <a:ext cx="1658045" cy="61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884745" y="1748700"/>
            <a:ext cx="7374503" cy="1395264"/>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877386" y="1895295"/>
            <a:ext cx="7389220" cy="1102079"/>
          </a:xfrm>
          <a:prstGeom prst="rect">
            <a:avLst/>
          </a:prstGeom>
        </p:spPr>
        <p:txBody>
          <a:bodyPr lIns="0" tIns="72000" rIns="0" bIns="0" anchor="ctr" anchorCtr="0">
            <a:normAutofit/>
          </a:bodyPr>
          <a:lstStyle>
            <a:lvl1pPr>
              <a:defRPr lang="ja-JP" altLang="en-US" sz="36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870027" y="3303517"/>
            <a:ext cx="7389220" cy="391903"/>
          </a:xfrm>
          <a:prstGeom prst="rect">
            <a:avLst/>
          </a:prstGeom>
        </p:spPr>
        <p:txBody>
          <a:bodyPr lIns="0" tIns="0" rIns="0" bIns="0" anchor="ctr" anchorCtr="0"/>
          <a:lstStyle>
            <a:lvl1pPr>
              <a:defRPr sz="2000"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126790" y="4310141"/>
            <a:ext cx="307884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1727685" y="4782892"/>
            <a:ext cx="5688632" cy="261268"/>
          </a:xfrm>
          <a:prstGeom prst="rect">
            <a:avLst/>
          </a:prstGeom>
        </p:spPr>
        <p:txBody>
          <a:bodyPr lIns="0" tIns="0" rIns="0" bIns="0" anchor="ctr" anchorCtr="0"/>
          <a:lstStyle>
            <a:lvl1pPr>
              <a:defRPr sz="2000" b="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380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65313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4144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188837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42499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2542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756334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29624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89671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216000" y="124221"/>
            <a:ext cx="8740560" cy="721514"/>
            <a:chOff x="111919" y="216797"/>
            <a:chExt cx="10324361"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9801670" y="216797"/>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solidFill>
            <a:ln>
              <a:noFill/>
            </a:ln>
          </p:spPr>
          <p:txBody>
            <a:bodyPr vert="horz" wrap="square" lIns="0" tIns="0" rIns="0" bIns="0" numCol="1" anchor="t" anchorCtr="0" compatLnSpc="1">
              <a:prstTxWarp prst="textNoShape">
                <a:avLst/>
              </a:prstTxWarp>
            </a:bodyPr>
            <a:lstStyle/>
            <a:p>
              <a:endParaRPr lang="ja-JP" altLang="en-US" sz="1539"/>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8682169" y="6407194"/>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p:nvPr>
        </p:nvSpPr>
        <p:spPr bwMode="white">
          <a:xfrm>
            <a:off x="250825" y="188913"/>
            <a:ext cx="7831071" cy="587854"/>
          </a:xfrm>
          <a:prstGeom prst="rect">
            <a:avLst/>
          </a:prstGeom>
        </p:spPr>
        <p:txBody>
          <a:bodyPr lIns="252000" tIns="36000" rIns="0" bIns="0" anchor="ctr" anchorCtr="0"/>
          <a:lstStyle>
            <a:lvl1pPr algn="ctr">
              <a:defRPr sz="2395" b="1">
                <a:solidFill>
                  <a:schemeClr val="bg1"/>
                </a:solidFill>
                <a:latin typeface="メイリオ" panose="020B0604030504040204" pitchFamily="50" charset="-128"/>
                <a:ea typeface="メイリオ" panose="020B0604030504040204" pitchFamily="50" charset="-128"/>
              </a:defRPr>
            </a:lvl1pPr>
          </a:lstStyle>
          <a:p>
            <a:endParaRPr kumimoji="1" lang="ja-JP" altLang="en-US"/>
          </a:p>
        </p:txBody>
      </p:sp>
    </p:spTree>
    <p:extLst>
      <p:ext uri="{BB962C8B-B14F-4D97-AF65-F5344CB8AC3E}">
        <p14:creationId xmlns:p14="http://schemas.microsoft.com/office/powerpoint/2010/main" val="51443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1">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38593" y="359098"/>
            <a:ext cx="8466815" cy="6139807"/>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203" tIns="39101" rIns="78203" bIns="39101" numCol="1" spcCol="0" rtlCol="0" fromWordArt="0" anchor="ctr" anchorCtr="0" forceAA="0" compatLnSpc="1">
            <a:prstTxWarp prst="textNoShape">
              <a:avLst/>
            </a:prstTxWarp>
            <a:noAutofit/>
          </a:bodyPr>
          <a:lstStyle/>
          <a:p>
            <a:pPr algn="ctr"/>
            <a:endParaRPr kumimoji="1" lang="ja-JP" altLang="en-US" sz="1368">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884749" y="2645195"/>
            <a:ext cx="7374503" cy="156761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645195"/>
            <a:ext cx="7389220" cy="1567610"/>
          </a:xfrm>
          <a:prstGeom prst="rect">
            <a:avLst/>
          </a:prstGeom>
        </p:spPr>
        <p:txBody>
          <a:bodyPr lIns="0" tIns="72000" rIns="0" bIns="0" anchor="ctr" anchorCtr="0">
            <a:normAutofit/>
          </a:bodyPr>
          <a:lstStyle>
            <a:lvl1pPr>
              <a:defRPr lang="ja-JP" altLang="en-US" sz="4000" b="1" dirty="0">
                <a:solidFill>
                  <a:schemeClr val="bg2"/>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9" name="テキスト ボックス 8">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40920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2">
    <p:spTree>
      <p:nvGrpSpPr>
        <p:cNvPr id="1" name=""/>
        <p:cNvGrpSpPr/>
        <p:nvPr/>
      </p:nvGrpSpPr>
      <p:grpSpPr>
        <a:xfrm>
          <a:off x="0" y="0"/>
          <a:ext cx="0" cy="0"/>
          <a:chOff x="0" y="0"/>
          <a:chExt cx="0" cy="0"/>
        </a:xfrm>
      </p:grpSpPr>
      <p:sp>
        <p:nvSpPr>
          <p:cNvPr id="9" name="テキスト ボックス 27"/>
          <p:cNvSpPr txBox="1">
            <a:spLocks noChangeArrowheads="1"/>
          </p:cNvSpPr>
          <p:nvPr userDrawn="1"/>
        </p:nvSpPr>
        <p:spPr bwMode="auto">
          <a:xfrm>
            <a:off x="0" y="2708920"/>
            <a:ext cx="9144000" cy="1440160"/>
          </a:xfrm>
          <a:prstGeom prst="rect">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lvl="0" algn="ctr">
              <a:spcBef>
                <a:spcPct val="0"/>
              </a:spcBef>
              <a:buNone/>
            </a:pPr>
            <a:endParaRPr kumimoji="1" lang="ja-JP" altLang="en-US" sz="3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4"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884748" y="2708920"/>
            <a:ext cx="7389220" cy="1440160"/>
          </a:xfrm>
          <a:prstGeom prst="rect">
            <a:avLst/>
          </a:prstGeom>
        </p:spPr>
        <p:txBody>
          <a:bodyPr lIns="0" tIns="72000" rIns="0" bIns="0" anchor="ctr" anchorCtr="0">
            <a:normAutofit/>
          </a:bodyPr>
          <a:lstStyle>
            <a:lvl1pPr>
              <a:defRPr lang="ja-JP" altLang="en-US" sz="4000" b="1" dirty="0">
                <a:solidFill>
                  <a:schemeClr val="bg1"/>
                </a:solidFill>
                <a:latin typeface="メイリオ" panose="020B0604030504040204" pitchFamily="50" charset="-128"/>
                <a:ea typeface="メイリオ" panose="020B0604030504040204" pitchFamily="50" charset="-128"/>
                <a:cs typeface="+mn-cs"/>
              </a:defRPr>
            </a:lvl1pPr>
          </a:lstStyle>
          <a:p>
            <a:pPr marL="0" lvl="0" indent="0" algn="ctr">
              <a:spcBef>
                <a:spcPts val="942"/>
              </a:spcBef>
              <a:buFontTx/>
            </a:pPr>
            <a:r>
              <a:rPr kumimoji="1" lang="ja-JP" altLang="en-US"/>
              <a:t>中扉タイトル</a:t>
            </a:r>
          </a:p>
        </p:txBody>
      </p:sp>
      <p:sp>
        <p:nvSpPr>
          <p:cNvPr id="5" name="テキスト ボックス 4">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70410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説明用スライド">
    <p:spTree>
      <p:nvGrpSpPr>
        <p:cNvPr id="1" name=""/>
        <p:cNvGrpSpPr/>
        <p:nvPr/>
      </p:nvGrpSpPr>
      <p:grpSpPr>
        <a:xfrm>
          <a:off x="0" y="0"/>
          <a:ext cx="0" cy="0"/>
          <a:chOff x="0" y="0"/>
          <a:chExt cx="0" cy="0"/>
        </a:xfrm>
      </p:grpSpPr>
      <p:pic>
        <p:nvPicPr>
          <p:cNvPr id="7" name="Picture 11" descr="ç°å¢ç">
            <a:extLst>
              <a:ext uri="{FF2B5EF4-FFF2-40B4-BE49-F238E27FC236}">
                <a16:creationId xmlns:a16="http://schemas.microsoft.com/office/drawing/2014/main" id="{A36EA33E-F10C-8847-BD79-6A62721F999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398202" y="198720"/>
            <a:ext cx="494973" cy="537767"/>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13">
            <a:extLst>
              <a:ext uri="{FF2B5EF4-FFF2-40B4-BE49-F238E27FC236}">
                <a16:creationId xmlns:a16="http://schemas.microsoft.com/office/drawing/2014/main" id="{89977F20-F4BF-4D81-9971-71C821CD53EF}"/>
              </a:ext>
            </a:extLst>
          </p:cNvPr>
          <p:cNvSpPr>
            <a:spLocks noGrp="1"/>
          </p:cNvSpPr>
          <p:nvPr>
            <p:ph sz="quarter" idx="11" hasCustomPrompt="1"/>
          </p:nvPr>
        </p:nvSpPr>
        <p:spPr bwMode="white">
          <a:xfrm>
            <a:off x="263386" y="260040"/>
            <a:ext cx="7594669" cy="457525"/>
          </a:xfrm>
          <a:prstGeom prst="rect">
            <a:avLst/>
          </a:prstGeom>
        </p:spPr>
        <p:txBody>
          <a:bodyPr lIns="252000" tIns="72000" rIns="0" bIns="0" anchor="ctr">
            <a:normAutofit/>
          </a:bodyPr>
          <a:lstStyle>
            <a:lvl1pPr marL="0" indent="0">
              <a:buNone/>
              <a:defRPr sz="2200" b="1" i="0">
                <a:solidFill>
                  <a:schemeClr val="bg1"/>
                </a:solidFill>
                <a:latin typeface="メイリオ" panose="020B0604030504040204" pitchFamily="50" charset="-128"/>
                <a:ea typeface="メイリオ" panose="020B0604030504040204" pitchFamily="50" charset="-128"/>
              </a:defRPr>
            </a:lvl1pPr>
          </a:lstStyle>
          <a:p>
            <a:r>
              <a:rPr kumimoji="1" lang="ja-JP" altLang="en-US"/>
              <a:t>タイトル</a:t>
            </a:r>
          </a:p>
        </p:txBody>
      </p:sp>
      <p:sp>
        <p:nvSpPr>
          <p:cNvPr id="9" name="テキスト ボックス 8">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51179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250824" y="188913"/>
            <a:ext cx="8136395" cy="277159"/>
          </a:xfrm>
          <a:prstGeom prst="rect">
            <a:avLst/>
          </a:prstGeom>
        </p:spPr>
        <p:txBody>
          <a:bodyPr lIns="72000" tIns="36000" rIns="0" bIns="0" anchor="ctr" anchorCtr="0"/>
          <a:lstStyle>
            <a:lvl1pPr algn="l">
              <a:defRPr sz="1400" b="1">
                <a:solidFill>
                  <a:schemeClr val="bg2"/>
                </a:solidFill>
                <a:latin typeface="メイリオ" panose="020B0604030504040204" pitchFamily="50" charset="-128"/>
                <a:ea typeface="メイリオ" panose="020B0604030504040204" pitchFamily="50" charset="-128"/>
              </a:defRPr>
            </a:lvl1pPr>
          </a:lstStyle>
          <a:p>
            <a:r>
              <a:rPr kumimoji="1" lang="ja-JP" altLang="en-US"/>
              <a:t>事業名を記入（○○省連携事業）</a:t>
            </a:r>
          </a:p>
        </p:txBody>
      </p:sp>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250824" y="6368680"/>
            <a:ext cx="890624" cy="326585"/>
          </a:xfrm>
          <a:prstGeom prst="rect">
            <a:avLst/>
          </a:prstGeom>
          <a:noFill/>
        </p:spPr>
        <p:txBody>
          <a:bodyPr wrap="square" lIns="92365" tIns="0" rIns="0" bIns="0" rtlCol="0" anchor="ctr">
            <a:noAutofit/>
          </a:bodyPr>
          <a:lstStyle/>
          <a:p>
            <a:r>
              <a:rPr lang="ja-JP" altLang="en-US" sz="1000" b="1">
                <a:solidFill>
                  <a:schemeClr val="bg1"/>
                </a:solidFill>
                <a:latin typeface="メイリオ" panose="020B0604030504040204" pitchFamily="50" charset="-128"/>
                <a:ea typeface="メイリオ"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271247" y="2197275"/>
            <a:ext cx="4435868" cy="261268"/>
          </a:xfrm>
          <a:prstGeom prst="rect">
            <a:avLst/>
          </a:prstGeom>
          <a:noFill/>
        </p:spPr>
        <p:txBody>
          <a:bodyPr wrap="square" lIns="0" tIns="0" bIns="61577" rtlCol="0" anchor="b" anchorCtr="0">
            <a:noAutofit/>
          </a:bodyPr>
          <a:lstStyle/>
          <a:p>
            <a:r>
              <a:rPr lang="en-US" altLang="ja-JP" sz="1200" b="1">
                <a:solidFill>
                  <a:schemeClr val="bg2"/>
                </a:solidFill>
                <a:latin typeface="メイリオ" panose="020B0604030504040204" pitchFamily="50" charset="-128"/>
                <a:ea typeface="メイリオ" panose="020B0604030504040204" pitchFamily="50" charset="-128"/>
              </a:rPr>
              <a:t>2. </a:t>
            </a:r>
            <a:r>
              <a:rPr lang="ja-JP" altLang="en-US" sz="1200" b="1">
                <a:solidFill>
                  <a:schemeClr val="bg2"/>
                </a:solidFill>
                <a:latin typeface="メイリオ" panose="020B0604030504040204" pitchFamily="50" charset="-128"/>
                <a:ea typeface="メイリオ"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221999" y="5458321"/>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7">
                <a:solidFill>
                  <a:schemeClr val="tx1"/>
                </a:solidFill>
                <a:latin typeface="メイリオ" panose="020B0604030504040204" pitchFamily="50" charset="-128"/>
                <a:ea typeface="メイリオ"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250824" y="2432672"/>
            <a:ext cx="4520857" cy="2576498"/>
          </a:xfrm>
        </p:spPr>
        <p:txBody>
          <a:bodyPr lIns="0" tIns="72000" rIns="0" bIns="0" anchor="t">
            <a:noAutofit/>
          </a:bodyPr>
          <a:lstStyle>
            <a:lvl1pPr marL="0" indent="0" algn="l">
              <a:lnSpc>
                <a:spcPct val="120000"/>
              </a:lnSpc>
              <a:spcBef>
                <a:spcPts val="0"/>
              </a:spcBef>
              <a:buFont typeface="Arial" panose="020B0604020202020204" pitchFamily="34" charset="0"/>
              <a:buNone/>
              <a:defRPr sz="1026">
                <a:solidFill>
                  <a:schemeClr val="tx1"/>
                </a:solidFill>
                <a:latin typeface="メイリオ" panose="020B0604030504040204" pitchFamily="50" charset="-128"/>
                <a:ea typeface="メイリオ" panose="020B0604030504040204" pitchFamily="50" charset="-128"/>
              </a:defRPr>
            </a:lvl1pPr>
          </a:lstStyle>
          <a:p>
            <a:pPr lvl="0"/>
            <a:r>
              <a:rPr kumimoji="1" lang="ja-JP" altLang="en-US"/>
              <a:t>　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112399" y="1236261"/>
            <a:ext cx="7780775" cy="653171"/>
          </a:xfrm>
        </p:spPr>
        <p:txBody>
          <a:bodyPr lIns="108000" tIns="36000" rIns="0" bIns="0" anchor="t" anchorCtr="0">
            <a:noAutofit/>
          </a:bodyPr>
          <a:lstStyle>
            <a:lvl1pPr marL="211002" indent="-211002" algn="l">
              <a:lnSpc>
                <a:spcPct val="120000"/>
              </a:lnSpc>
              <a:spcBef>
                <a:spcPts val="0"/>
              </a:spcBef>
              <a:buFont typeface="+mj-ea"/>
              <a:buAutoNum type="circleNumDbPlain"/>
              <a:defRPr sz="10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112399" y="1236261"/>
            <a:ext cx="0" cy="65317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271247" y="1399555"/>
            <a:ext cx="973915" cy="326585"/>
          </a:xfrm>
          <a:prstGeom prst="rect">
            <a:avLst/>
          </a:prstGeom>
          <a:noFill/>
        </p:spPr>
        <p:txBody>
          <a:bodyPr wrap="square" lIns="0" tIns="0" rIns="0" bIns="0" rtlCol="0" anchor="ctr">
            <a:noAutofit/>
          </a:bodyPr>
          <a:lstStyle/>
          <a:p>
            <a:r>
              <a:rPr lang="en-US" altLang="ja-JP" sz="1200" b="1">
                <a:solidFill>
                  <a:schemeClr val="bg2"/>
                </a:solidFill>
                <a:latin typeface="メイリオ" panose="020B0604030504040204" pitchFamily="50" charset="-128"/>
                <a:ea typeface="メイリオ" panose="020B0604030504040204" pitchFamily="50" charset="-128"/>
              </a:rPr>
              <a:t>1. </a:t>
            </a:r>
            <a:r>
              <a:rPr lang="ja-JP" altLang="en-US" sz="1200" b="1">
                <a:solidFill>
                  <a:schemeClr val="bg2"/>
                </a:solidFill>
                <a:latin typeface="メイリオ" panose="020B0604030504040204" pitchFamily="50" charset="-128"/>
                <a:ea typeface="メイリオ"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043470" y="6368680"/>
            <a:ext cx="7943412" cy="326585"/>
          </a:xfrm>
        </p:spPr>
        <p:txBody>
          <a:bodyPr lIns="0" tIns="18000" rIns="108000" bIns="0" anchor="ctr">
            <a:noAutofit/>
          </a:bodyPr>
          <a:lstStyle>
            <a:lvl1pPr marL="0" indent="0" algn="l">
              <a:buNone/>
              <a:defRPr sz="1000" b="1">
                <a:solidFill>
                  <a:schemeClr val="bg1"/>
                </a:solidFill>
                <a:latin typeface="メイリオ" panose="020B0604030504040204" pitchFamily="50" charset="-128"/>
                <a:ea typeface="メイリオ"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373103" y="5458321"/>
            <a:ext cx="831287" cy="228610"/>
          </a:xfrm>
          <a:prstGeom prst="rect">
            <a:avLst/>
          </a:prstGeom>
          <a:noFill/>
        </p:spPr>
        <p:txBody>
          <a:bodyPr wrap="none" lIns="0" tIns="0" rIns="0" bIns="0" rtlCol="0" anchor="ctr">
            <a:noAutofit/>
          </a:bodyPr>
          <a:lstStyle/>
          <a:p>
            <a:pPr algn="dist"/>
            <a:r>
              <a:rPr lang="ja-JP" altLang="en-US" sz="1100">
                <a:solidFill>
                  <a:schemeClr val="tx1"/>
                </a:solidFill>
                <a:latin typeface="メイリオ" panose="020B0604030504040204" pitchFamily="50" charset="-128"/>
                <a:ea typeface="メイリオ"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221999" y="5717548"/>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221999" y="5976775"/>
            <a:ext cx="3694610" cy="228610"/>
          </a:xfrm>
        </p:spPr>
        <p:txBody>
          <a:bodyPr lIns="0" tIns="0" rIns="0" bIns="0" anchor="ctr">
            <a:normAutofit/>
          </a:bodyPr>
          <a:lstStyle>
            <a:lvl1pPr marL="0" indent="0" algn="l">
              <a:lnSpc>
                <a:spcPct val="120000"/>
              </a:lnSpc>
              <a:spcBef>
                <a:spcPts val="0"/>
              </a:spcBef>
              <a:buFont typeface="Wingdings" panose="05000000000000000000" pitchFamily="2" charset="2"/>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373103" y="5976775"/>
            <a:ext cx="831287" cy="228610"/>
          </a:xfrm>
          <a:prstGeom prst="rect">
            <a:avLst/>
          </a:prstGeom>
          <a:noFill/>
        </p:spPr>
        <p:txBody>
          <a:bodyPr wrap="none" lIns="0" tIns="0" rIns="0" bIns="0" rtlCol="0" anchor="ctr">
            <a:noAutofit/>
          </a:bodyPr>
          <a:lstStyle/>
          <a:p>
            <a:pPr algn="dist"/>
            <a:r>
              <a:rPr lang="ja-JP" altLang="en-US" sz="1100">
                <a:solidFill>
                  <a:schemeClr val="tx1"/>
                </a:solidFill>
                <a:latin typeface="メイリオ" panose="020B0604030504040204" pitchFamily="50" charset="-128"/>
                <a:ea typeface="メイリオ"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250825" y="470134"/>
            <a:ext cx="7921576" cy="1088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21434" y="524400"/>
            <a:ext cx="8251090" cy="293927"/>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100">
                <a:solidFill>
                  <a:schemeClr val="tx1"/>
                </a:solidFill>
                <a:latin typeface="メイリオ" panose="020B0604030504040204" pitchFamily="50" charset="-128"/>
                <a:ea typeface="メイリオ" panose="020B0604030504040204" pitchFamily="50" charset="-128"/>
              </a:defRPr>
            </a:lvl1pPr>
          </a:lstStyle>
          <a:p>
            <a:pPr lvl="0"/>
            <a:r>
              <a:rPr kumimoji="1" lang="en-US" altLang="ja-JP"/>
              <a:t>【</a:t>
            </a:r>
            <a:r>
              <a:rPr kumimoji="1" lang="ja-JP" altLang="en-US"/>
              <a:t>令和</a:t>
            </a:r>
            <a:r>
              <a:rPr kumimoji="1" lang="en-US" altLang="ja-JP"/>
              <a:t>4</a:t>
            </a:r>
            <a:r>
              <a:rPr kumimoji="1" lang="ja-JP" altLang="en-US"/>
              <a:t>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flipV="1">
            <a:off x="250824" y="2458543"/>
            <a:ext cx="4321176" cy="1"/>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5137491" y="2432674"/>
            <a:ext cx="3755684" cy="3755733"/>
          </a:xfrm>
        </p:spPr>
        <p:txBody>
          <a:bodyPr lIns="0" tIns="72000" rIns="0" bIns="0" anchor="t">
            <a:noAutofit/>
          </a:bodyPr>
          <a:lstStyle>
            <a:lvl1pPr marL="0" indent="0" algn="l">
              <a:lnSpc>
                <a:spcPct val="120000"/>
              </a:lnSpc>
              <a:spcBef>
                <a:spcPts val="0"/>
              </a:spcBef>
              <a:buFont typeface="Arial" panose="020B0604020202020204" pitchFamily="34" charset="0"/>
              <a:buNone/>
              <a:defRPr sz="1000">
                <a:solidFill>
                  <a:schemeClr val="tx1"/>
                </a:solidFill>
                <a:latin typeface="メイリオ" panose="020B0604030504040204" pitchFamily="50" charset="-128"/>
                <a:ea typeface="メイリオ"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126176" y="2432672"/>
            <a:ext cx="3766999"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373102" y="5717548"/>
            <a:ext cx="831287" cy="228610"/>
          </a:xfrm>
          <a:prstGeom prst="rect">
            <a:avLst/>
          </a:prstGeom>
          <a:noFill/>
        </p:spPr>
        <p:txBody>
          <a:bodyPr wrap="none" lIns="0" tIns="0" rIns="0" bIns="0" rtlCol="0" anchor="ctr">
            <a:noAutofit/>
          </a:bodyPr>
          <a:lstStyle/>
          <a:p>
            <a:pPr algn="dist" defTabSz="153413">
              <a:tabLst/>
            </a:pPr>
            <a:r>
              <a:rPr lang="ja-JP" altLang="en-US" sz="1100">
                <a:solidFill>
                  <a:schemeClr val="tx1"/>
                </a:solidFill>
                <a:latin typeface="メイリオ" panose="020B0604030504040204" pitchFamily="50" charset="-128"/>
                <a:ea typeface="メイリオ" panose="020B0604030504040204" pitchFamily="50" charset="-128"/>
              </a:rPr>
              <a:t>■選　　択：</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275643" y="5136377"/>
            <a:ext cx="4517239" cy="261268"/>
          </a:xfrm>
          <a:prstGeom prst="rect">
            <a:avLst/>
          </a:prstGeom>
          <a:noFill/>
        </p:spPr>
        <p:txBody>
          <a:bodyPr wrap="square" lIns="0" tIns="0" bIns="61577" rtlCol="0" anchor="b" anchorCtr="0">
            <a:noAutofit/>
          </a:bodyPr>
          <a:lstStyle/>
          <a:p>
            <a:r>
              <a:rPr lang="en-US" altLang="ja-JP" sz="1200" b="1">
                <a:solidFill>
                  <a:schemeClr val="bg2"/>
                </a:solidFill>
                <a:latin typeface="メイリオ" panose="020B0604030504040204" pitchFamily="50" charset="-128"/>
                <a:ea typeface="メイリオ" panose="020B0604030504040204" pitchFamily="50" charset="-128"/>
              </a:rPr>
              <a:t>3. </a:t>
            </a:r>
            <a:r>
              <a:rPr lang="ja-JP" altLang="en-US" sz="1200" b="1">
                <a:solidFill>
                  <a:schemeClr val="bg2"/>
                </a:solidFill>
                <a:latin typeface="メイリオ" panose="020B0604030504040204" pitchFamily="50" charset="-128"/>
                <a:ea typeface="メイリオ"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271247" y="5375201"/>
            <a:ext cx="4300753"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print">
            <a:extLst>
              <a:ext uri="{28A0092B-C50C-407E-A947-70E740481C1C}">
                <a14:useLocalDpi xmlns:a14="http://schemas.microsoft.com/office/drawing/2010/main"/>
              </a:ext>
            </a:extLst>
          </a:blip>
          <a:stretch>
            <a:fillRect/>
          </a:stretch>
        </p:blipFill>
        <p:spPr>
          <a:xfrm>
            <a:off x="246503" y="908050"/>
            <a:ext cx="8642350" cy="326585"/>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246503" y="920384"/>
            <a:ext cx="8851209" cy="326585"/>
          </a:xfrm>
        </p:spPr>
        <p:txBody>
          <a:bodyPr lIns="108000" tIns="36000" rIns="108000" bIns="0" anchor="ctr">
            <a:noAutofit/>
          </a:bodyPr>
          <a:lstStyle>
            <a:lvl1pPr marL="0" indent="0" algn="l">
              <a:buNone/>
              <a:defRPr sz="1197" b="1">
                <a:solidFill>
                  <a:schemeClr val="bg2"/>
                </a:solidFill>
                <a:latin typeface="メイリオ" panose="020B0604030504040204" pitchFamily="50" charset="-128"/>
                <a:ea typeface="メイリオ"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72524" y="173969"/>
            <a:ext cx="620651" cy="674311"/>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5137491" y="2173436"/>
            <a:ext cx="3755684" cy="261268"/>
          </a:xfrm>
        </p:spPr>
        <p:txBody>
          <a:bodyPr lIns="0" tIns="0" rIns="0" bIns="72000" anchor="b" anchorCtr="0">
            <a:noAutofit/>
          </a:bodyPr>
          <a:lstStyle>
            <a:lvl1pPr marL="0" marR="0" indent="0" algn="l" defTabSz="861993" rtl="0" eaLnBrk="1" fontAlgn="auto" latinLnBrk="0" hangingPunct="1">
              <a:lnSpc>
                <a:spcPct val="90000"/>
              </a:lnSpc>
              <a:spcBef>
                <a:spcPts val="942"/>
              </a:spcBef>
              <a:spcAft>
                <a:spcPts val="0"/>
              </a:spcAft>
              <a:buClrTx/>
              <a:buSzTx/>
              <a:buFontTx/>
              <a:buNone/>
              <a:tabLst/>
              <a:defRPr sz="1200" b="1">
                <a:solidFill>
                  <a:schemeClr val="bg2"/>
                </a:solidFill>
                <a:latin typeface="メイリオ" panose="020B0604030504040204" pitchFamily="50" charset="-128"/>
                <a:ea typeface="メイリオ" panose="020B0604030504040204" pitchFamily="50" charset="-128"/>
                <a:cs typeface="Arial" panose="020B0604020202020204" pitchFamily="34" charset="0"/>
              </a:defRPr>
            </a:lvl1pPr>
          </a:lstStyle>
          <a:p>
            <a:pPr marL="0" marR="0" lvl="0" indent="0" algn="l" defTabSz="861993" rtl="0" eaLnBrk="1" fontAlgn="auto" latinLnBrk="0" hangingPunct="1">
              <a:lnSpc>
                <a:spcPct val="90000"/>
              </a:lnSpc>
              <a:spcBef>
                <a:spcPts val="942"/>
              </a:spcBef>
              <a:spcAft>
                <a:spcPts val="0"/>
              </a:spcAft>
              <a:buClrTx/>
              <a:buSzTx/>
              <a:buFontTx/>
              <a:buNone/>
              <a:tabLst/>
              <a:defRPr/>
            </a:pPr>
            <a:r>
              <a:rPr lang="en-US" altLang="ja-JP" sz="1200" b="1">
                <a:solidFill>
                  <a:schemeClr val="bg2"/>
                </a:solidFill>
                <a:latin typeface="メイリオ" panose="020B0604030504040204" pitchFamily="50" charset="-128"/>
                <a:ea typeface="メイリオ" panose="020B0604030504040204" pitchFamily="50" charset="-128"/>
              </a:rPr>
              <a:t>4. </a:t>
            </a:r>
            <a:r>
              <a:rPr kumimoji="1" lang="ja-JP" altLang="en-US"/>
              <a:t>補助対象、支援対象の例、事業イメージ </a:t>
            </a:r>
            <a:r>
              <a:rPr kumimoji="1" lang="en-US" altLang="ja-JP"/>
              <a:t>etc.</a:t>
            </a:r>
            <a:endParaRPr kumimoji="1" lang="ja-JP" altLang="en-US"/>
          </a:p>
        </p:txBody>
      </p:sp>
      <p:sp>
        <p:nvSpPr>
          <p:cNvPr id="31" name="テキスト ボックス 30">
            <a:extLst>
              <a:ext uri="{FF2B5EF4-FFF2-40B4-BE49-F238E27FC236}">
                <a16:creationId xmlns:a16="http://schemas.microsoft.com/office/drawing/2014/main" id="{5DFA1F2F-14B9-4F01-A5B6-2EF2AFAA50B7}"/>
              </a:ext>
            </a:extLst>
          </p:cNvPr>
          <p:cNvSpPr txBox="1"/>
          <p:nvPr userDrawn="1"/>
        </p:nvSpPr>
        <p:spPr>
          <a:xfrm>
            <a:off x="8611507" y="6360856"/>
            <a:ext cx="307884" cy="326585"/>
          </a:xfrm>
          <a:prstGeom prst="rect">
            <a:avLst/>
          </a:prstGeom>
          <a:noFill/>
        </p:spPr>
        <p:txBody>
          <a:bodyPr wrap="none" lIns="0" tIns="0" rIns="0" bIns="0" rtlCol="0" anchor="b" anchorCtr="0">
            <a:noAutofit/>
          </a:bodyPr>
          <a:lstStyle/>
          <a:p>
            <a:pPr algn="ctr"/>
            <a:fld id="{9C1B02FA-3B43-4965-97B5-C29D405C4738}" type="slidenum">
              <a:rPr kumimoji="1" lang="ja-JP" altLang="en-US" sz="18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1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361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208826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46551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9DA5B4-587D-405D-8801-5B41A52820F9}" type="slidenum">
              <a:rPr kumimoji="1" lang="ja-JP" altLang="en-US" smtClean="0"/>
              <a:t>‹#›</a:t>
            </a:fld>
            <a:endParaRPr kumimoji="1" lang="ja-JP" altLang="en-US"/>
          </a:p>
        </p:txBody>
      </p:sp>
    </p:spTree>
    <p:extLst>
      <p:ext uri="{BB962C8B-B14F-4D97-AF65-F5344CB8AC3E}">
        <p14:creationId xmlns:p14="http://schemas.microsoft.com/office/powerpoint/2010/main" val="329408275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38354" y="945839"/>
            <a:ext cx="8867294" cy="5749427"/>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539"/>
              </a:p>
            </p:txBody>
          </p:sp>
        </p:grpSp>
      </p:grpSp>
    </p:spTree>
    <p:extLst>
      <p:ext uri="{BB962C8B-B14F-4D97-AF65-F5344CB8AC3E}">
        <p14:creationId xmlns:p14="http://schemas.microsoft.com/office/powerpoint/2010/main" val="2352346315"/>
      </p:ext>
    </p:extLst>
  </p:cSld>
  <p:clrMap bg1="lt1" tx1="dk1" bg2="lt2" tx2="dk2" accent1="accent1" accent2="accent2" accent3="accent3" accent4="accent4" accent5="accent5" accent6="accent6" hlink="hlink" folHlink="folHlink"/>
  <p:sldLayoutIdLst>
    <p:sldLayoutId id="2147484202" r:id="rId1"/>
    <p:sldLayoutId id="2147484207" r:id="rId2"/>
    <p:sldLayoutId id="2147484205" r:id="rId3"/>
    <p:sldLayoutId id="2147484206" r:id="rId4"/>
    <p:sldLayoutId id="2147484242" r:id="rId5"/>
    <p:sldLayoutId id="2147484222" r:id="rId6"/>
  </p:sldLayoutIdLst>
  <p:hf sldNum="0" hdr="0" ftr="0" dt="0"/>
  <p:txStyles>
    <p:titleStyle>
      <a:lvl1pPr algn="ctr"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0" indent="0" algn="ctr" defTabSz="861993" rtl="0" eaLnBrk="1" latinLnBrk="0" hangingPunct="1">
        <a:lnSpc>
          <a:spcPct val="90000"/>
        </a:lnSpc>
        <a:spcBef>
          <a:spcPts val="942"/>
        </a:spcBef>
        <a:buFontTx/>
        <a:buNone/>
        <a:defRPr kumimoji="1" sz="2639" kern="1200">
          <a:solidFill>
            <a:schemeClr val="tx1"/>
          </a:solidFill>
          <a:latin typeface="+mn-lt"/>
          <a:ea typeface="+mn-ea"/>
          <a:cs typeface="+mn-cs"/>
        </a:defRPr>
      </a:lvl1pPr>
      <a:lvl2pPr marL="0" indent="0" algn="l" defTabSz="861993" rtl="0" eaLnBrk="1" latinLnBrk="0" hangingPunct="1">
        <a:lnSpc>
          <a:spcPct val="90000"/>
        </a:lnSpc>
        <a:spcBef>
          <a:spcPts val="471"/>
        </a:spcBef>
        <a:buFontTx/>
        <a:buNone/>
        <a:defRPr kumimoji="1" sz="2263" kern="1200">
          <a:solidFill>
            <a:schemeClr val="tx1"/>
          </a:solidFill>
          <a:latin typeface="+mn-lt"/>
          <a:ea typeface="+mn-ea"/>
          <a:cs typeface="+mn-cs"/>
        </a:defRPr>
      </a:lvl2pPr>
      <a:lvl3pPr marL="0" indent="0" algn="l" defTabSz="861993" rtl="0" eaLnBrk="1" latinLnBrk="0" hangingPunct="1">
        <a:lnSpc>
          <a:spcPct val="90000"/>
        </a:lnSpc>
        <a:spcBef>
          <a:spcPts val="471"/>
        </a:spcBef>
        <a:buFontTx/>
        <a:buNone/>
        <a:defRPr kumimoji="1" sz="1886" kern="1200">
          <a:solidFill>
            <a:schemeClr val="tx1"/>
          </a:solidFill>
          <a:latin typeface="+mn-lt"/>
          <a:ea typeface="+mn-ea"/>
          <a:cs typeface="+mn-cs"/>
        </a:defRPr>
      </a:lvl3pPr>
      <a:lvl4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4pPr>
      <a:lvl5pPr marL="0" indent="0" algn="l" defTabSz="861993" rtl="0" eaLnBrk="1" latinLnBrk="0" hangingPunct="1">
        <a:lnSpc>
          <a:spcPct val="90000"/>
        </a:lnSpc>
        <a:spcBef>
          <a:spcPts val="471"/>
        </a:spcBef>
        <a:buFontTx/>
        <a:buNone/>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ja-JP"/>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extLst>
    <p:ext uri="{27BBF7A9-308A-43DC-89C8-2F10F3537804}">
      <p15:sldGuideLst xmlns:p15="http://schemas.microsoft.com/office/powerpoint/2012/main">
        <p15:guide id="6" pos="158" userDrawn="1">
          <p15:clr>
            <a:srgbClr val="F26B43"/>
          </p15:clr>
        </p15:guide>
        <p15:guide id="7" pos="5602" userDrawn="1">
          <p15:clr>
            <a:srgbClr val="F26B43"/>
          </p15:clr>
        </p15:guide>
        <p15:guide id="8" orient="horz" pos="119" userDrawn="1">
          <p15:clr>
            <a:srgbClr val="F26B43"/>
          </p15:clr>
        </p15:guide>
        <p15:guide id="9" orient="horz" pos="4201" userDrawn="1">
          <p15:clr>
            <a:srgbClr val="F26B43"/>
          </p15:clr>
        </p15:guide>
        <p15:guide id="10" pos="2880" userDrawn="1">
          <p15:clr>
            <a:srgbClr val="F26B43"/>
          </p15:clr>
        </p15:guide>
        <p15:guide id="11" orient="horz" pos="572" userDrawn="1">
          <p15:clr>
            <a:srgbClr val="F26B43"/>
          </p15:clr>
        </p15:guide>
        <p15:guide id="1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AB9DA5B4-587D-405D-8801-5B41A52820F9}" type="slidenum">
              <a:rPr lang="ja-JP" altLang="en-US" smtClean="0"/>
              <a:pPr/>
              <a:t>‹#›</a:t>
            </a:fld>
            <a:endParaRPr lang="ja-JP" altLang="en-US"/>
          </a:p>
        </p:txBody>
      </p:sp>
    </p:spTree>
    <p:extLst>
      <p:ext uri="{BB962C8B-B14F-4D97-AF65-F5344CB8AC3E}">
        <p14:creationId xmlns:p14="http://schemas.microsoft.com/office/powerpoint/2010/main" val="436558527"/>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5.pn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430D7-1DDC-AAEB-EBF4-5F5C47D239C0}"/>
              </a:ext>
            </a:extLst>
          </p:cNvPr>
          <p:cNvSpPr>
            <a:spLocks noGrp="1"/>
          </p:cNvSpPr>
          <p:nvPr>
            <p:ph type="title"/>
          </p:nvPr>
        </p:nvSpPr>
        <p:spPr/>
        <p:txBody>
          <a:bodyPr/>
          <a:lstStyle/>
          <a:p>
            <a:r>
              <a:rPr kumimoji="1" lang="ja-JP" altLang="en-US" dirty="0"/>
              <a:t>ブロック協議会における</a:t>
            </a:r>
            <a:br>
              <a:rPr kumimoji="1" lang="en-US" altLang="ja-JP" dirty="0"/>
            </a:br>
            <a:r>
              <a:rPr kumimoji="1" lang="ja-JP" altLang="en-US" dirty="0"/>
              <a:t>令和７年度の事業報告</a:t>
            </a:r>
          </a:p>
        </p:txBody>
      </p:sp>
      <p:sp>
        <p:nvSpPr>
          <p:cNvPr id="3" name="コンテンツ プレースホルダー 2">
            <a:extLst>
              <a:ext uri="{FF2B5EF4-FFF2-40B4-BE49-F238E27FC236}">
                <a16:creationId xmlns:a16="http://schemas.microsoft.com/office/drawing/2014/main" id="{2DA6E17F-0FA3-B164-7D30-0BD86DE8B7C7}"/>
              </a:ext>
            </a:extLst>
          </p:cNvPr>
          <p:cNvSpPr>
            <a:spLocks noGrp="1"/>
          </p:cNvSpPr>
          <p:nvPr>
            <p:ph sz="quarter" idx="14"/>
          </p:nvPr>
        </p:nvSpPr>
        <p:spPr>
          <a:xfrm>
            <a:off x="704786" y="3302278"/>
            <a:ext cx="7734420" cy="391903"/>
          </a:xfrm>
        </p:spPr>
        <p:txBody>
          <a:bodyPr/>
          <a:lstStyle/>
          <a:p>
            <a:r>
              <a:rPr kumimoji="1" lang="ja-JP" altLang="en-US" dirty="0"/>
              <a:t>令和７年度大規模災害時廃棄物対策関東ブロック協議会（第２回）</a:t>
            </a:r>
          </a:p>
        </p:txBody>
      </p:sp>
      <p:sp>
        <p:nvSpPr>
          <p:cNvPr id="4" name="コンテンツ プレースホルダー 3">
            <a:extLst>
              <a:ext uri="{FF2B5EF4-FFF2-40B4-BE49-F238E27FC236}">
                <a16:creationId xmlns:a16="http://schemas.microsoft.com/office/drawing/2014/main" id="{6B34FFF6-2D07-D939-69FD-A6510BF66779}"/>
              </a:ext>
            </a:extLst>
          </p:cNvPr>
          <p:cNvSpPr>
            <a:spLocks noGrp="1"/>
          </p:cNvSpPr>
          <p:nvPr>
            <p:ph sz="quarter" idx="15"/>
          </p:nvPr>
        </p:nvSpPr>
        <p:spPr/>
        <p:txBody>
          <a:bodyPr/>
          <a:lstStyle/>
          <a:p>
            <a:r>
              <a:rPr kumimoji="1" lang="ja-JP" altLang="en-US" dirty="0"/>
              <a:t>令和８年３月</a:t>
            </a:r>
            <a:r>
              <a:rPr lang="en-US" altLang="ja-JP" dirty="0"/>
              <a:t>13</a:t>
            </a:r>
            <a:r>
              <a:rPr kumimoji="1" lang="ja-JP" altLang="en-US" dirty="0"/>
              <a:t>日</a:t>
            </a:r>
          </a:p>
        </p:txBody>
      </p:sp>
      <p:sp>
        <p:nvSpPr>
          <p:cNvPr id="5" name="コンテンツ プレースホルダー 4">
            <a:extLst>
              <a:ext uri="{FF2B5EF4-FFF2-40B4-BE49-F238E27FC236}">
                <a16:creationId xmlns:a16="http://schemas.microsoft.com/office/drawing/2014/main" id="{22DA8855-4C0E-0170-7F17-11EE01ED3AC2}"/>
              </a:ext>
            </a:extLst>
          </p:cNvPr>
          <p:cNvSpPr>
            <a:spLocks noGrp="1"/>
          </p:cNvSpPr>
          <p:nvPr>
            <p:ph sz="quarter" idx="16"/>
          </p:nvPr>
        </p:nvSpPr>
        <p:spPr/>
        <p:txBody>
          <a:bodyPr/>
          <a:lstStyle/>
          <a:p>
            <a:r>
              <a:rPr kumimoji="1" lang="zh-TW" altLang="en-US"/>
              <a:t>環境省関東地方環境事務所</a:t>
            </a:r>
          </a:p>
          <a:p>
            <a:endParaRPr kumimoji="1" lang="ja-JP" altLang="en-US"/>
          </a:p>
        </p:txBody>
      </p:sp>
      <p:grpSp>
        <p:nvGrpSpPr>
          <p:cNvPr id="8" name="グループ化 7">
            <a:extLst>
              <a:ext uri="{FF2B5EF4-FFF2-40B4-BE49-F238E27FC236}">
                <a16:creationId xmlns:a16="http://schemas.microsoft.com/office/drawing/2014/main" id="{46D6B336-DFD8-A780-57FE-E46C6DF410CF}"/>
              </a:ext>
            </a:extLst>
          </p:cNvPr>
          <p:cNvGrpSpPr/>
          <p:nvPr/>
        </p:nvGrpSpPr>
        <p:grpSpPr>
          <a:xfrm>
            <a:off x="7424188" y="437339"/>
            <a:ext cx="1180259" cy="402423"/>
            <a:chOff x="7424188" y="437339"/>
            <a:chExt cx="1180259" cy="402423"/>
          </a:xfrm>
        </p:grpSpPr>
        <p:sp>
          <p:nvSpPr>
            <p:cNvPr id="6" name="テキスト ボックス 5">
              <a:extLst>
                <a:ext uri="{FF2B5EF4-FFF2-40B4-BE49-F238E27FC236}">
                  <a16:creationId xmlns:a16="http://schemas.microsoft.com/office/drawing/2014/main" id="{BF9592CA-340C-0194-2530-EE2313943E81}"/>
                </a:ext>
              </a:extLst>
            </p:cNvPr>
            <p:cNvSpPr txBox="1"/>
            <p:nvPr/>
          </p:nvSpPr>
          <p:spPr>
            <a:xfrm>
              <a:off x="7424188" y="452476"/>
              <a:ext cx="1180259" cy="387286"/>
            </a:xfrm>
            <a:prstGeom prst="rect">
              <a:avLst/>
            </a:prstGeom>
            <a:noFill/>
            <a:ln w="19050">
              <a:noFill/>
            </a:ln>
          </p:spPr>
          <p:txBody>
            <a:bodyPr wrap="square" rtlCol="0">
              <a:spAutoFit/>
            </a:bodyPr>
            <a:lstStyle/>
            <a:p>
              <a:pPr algn="ctr">
                <a:lnSpc>
                  <a:spcPts val="2300"/>
                </a:lnSpc>
              </a:pPr>
              <a:r>
                <a:rPr kumimoji="1" lang="ja-JP" altLang="en-US" b="1">
                  <a:solidFill>
                    <a:schemeClr val="tx1">
                      <a:lumMod val="65000"/>
                      <a:lumOff val="35000"/>
                    </a:schemeClr>
                  </a:solidFill>
                </a:rPr>
                <a:t>資料１</a:t>
              </a:r>
            </a:p>
          </p:txBody>
        </p:sp>
        <p:sp>
          <p:nvSpPr>
            <p:cNvPr id="7" name="正方形/長方形 6">
              <a:extLst>
                <a:ext uri="{FF2B5EF4-FFF2-40B4-BE49-F238E27FC236}">
                  <a16:creationId xmlns:a16="http://schemas.microsoft.com/office/drawing/2014/main" id="{DCE7B677-59DF-E9C8-BFED-0EB6582820C0}"/>
                </a:ext>
              </a:extLst>
            </p:cNvPr>
            <p:cNvSpPr/>
            <p:nvPr/>
          </p:nvSpPr>
          <p:spPr>
            <a:xfrm>
              <a:off x="7510261" y="437339"/>
              <a:ext cx="1008111" cy="387286"/>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91784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328933-9338-44D6-AA43-0D326C728810}"/>
              </a:ext>
            </a:extLst>
          </p:cNvPr>
          <p:cNvSpPr>
            <a:spLocks noGrp="1"/>
          </p:cNvSpPr>
          <p:nvPr>
            <p:ph type="title"/>
          </p:nvPr>
        </p:nvSpPr>
        <p:spPr>
          <a:xfrm>
            <a:off x="250825" y="188913"/>
            <a:ext cx="8209607" cy="587854"/>
          </a:xfrm>
        </p:spPr>
        <p:txBody>
          <a:bodyPr/>
          <a:lstStyle/>
          <a:p>
            <a:pPr algn="l"/>
            <a:r>
              <a:rPr lang="en-US" altLang="ja-JP" sz="2000"/>
              <a:t>4.</a:t>
            </a:r>
            <a:r>
              <a:rPr lang="ja-JP" altLang="en-US" sz="2000"/>
              <a:t>自治体等による災害廃棄物処理計画の見直し・充実のための</a:t>
            </a:r>
            <a:br>
              <a:rPr lang="en-US" altLang="ja-JP" sz="2000"/>
            </a:br>
            <a:r>
              <a:rPr lang="ja-JP" altLang="en-US" sz="2000"/>
              <a:t>　図上演習④</a:t>
            </a:r>
            <a:endParaRPr kumimoji="1" lang="ja-JP" altLang="en-US" sz="2000"/>
          </a:p>
        </p:txBody>
      </p:sp>
      <p:sp>
        <p:nvSpPr>
          <p:cNvPr id="18" name="矢印: 五方向 17">
            <a:extLst>
              <a:ext uri="{FF2B5EF4-FFF2-40B4-BE49-F238E27FC236}">
                <a16:creationId xmlns:a16="http://schemas.microsoft.com/office/drawing/2014/main" id="{6DDC8693-ECE3-D846-2226-C908D32E0994}"/>
              </a:ext>
            </a:extLst>
          </p:cNvPr>
          <p:cNvSpPr/>
          <p:nvPr/>
        </p:nvSpPr>
        <p:spPr>
          <a:xfrm>
            <a:off x="4355976" y="1056674"/>
            <a:ext cx="4284000" cy="303015"/>
          </a:xfrm>
          <a:prstGeom prst="homePlate">
            <a:avLst/>
          </a:prstGeom>
          <a:solidFill>
            <a:srgbClr val="005C5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フォローアップ</a:t>
            </a:r>
          </a:p>
        </p:txBody>
      </p:sp>
      <p:sp>
        <p:nvSpPr>
          <p:cNvPr id="21" name="矢印: 五方向 20">
            <a:extLst>
              <a:ext uri="{FF2B5EF4-FFF2-40B4-BE49-F238E27FC236}">
                <a16:creationId xmlns:a16="http://schemas.microsoft.com/office/drawing/2014/main" id="{E3ABF981-DE6C-D596-59AB-60D6B24C40A2}"/>
              </a:ext>
            </a:extLst>
          </p:cNvPr>
          <p:cNvSpPr/>
          <p:nvPr/>
        </p:nvSpPr>
        <p:spPr>
          <a:xfrm>
            <a:off x="302692" y="1052241"/>
            <a:ext cx="4284000" cy="316291"/>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図上演習</a:t>
            </a:r>
          </a:p>
        </p:txBody>
      </p:sp>
      <p:sp>
        <p:nvSpPr>
          <p:cNvPr id="12" name="テキスト ボックス 11">
            <a:extLst>
              <a:ext uri="{FF2B5EF4-FFF2-40B4-BE49-F238E27FC236}">
                <a16:creationId xmlns:a16="http://schemas.microsoft.com/office/drawing/2014/main" id="{A5504688-852A-3C7E-7849-F9A2138CB00E}"/>
              </a:ext>
            </a:extLst>
          </p:cNvPr>
          <p:cNvSpPr txBox="1"/>
          <p:nvPr/>
        </p:nvSpPr>
        <p:spPr>
          <a:xfrm>
            <a:off x="302692" y="1580599"/>
            <a:ext cx="8877820" cy="584775"/>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事前課題で処理計画の実効性を検証の上、課題を抽出し</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「実行可能な平時の対策」</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を整理</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263776" marR="0" lvl="0" indent="-263776"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処理計画チェックシート集計結果から、</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多くの自治体が課題と考える２項目</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をテーマに選定</a:t>
            </a:r>
            <a:endParaRPr kumimoji="1" lang="en-US" altLang="ja-JP"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5" name="矢印: 五方向 24">
            <a:extLst>
              <a:ext uri="{FF2B5EF4-FFF2-40B4-BE49-F238E27FC236}">
                <a16:creationId xmlns:a16="http://schemas.microsoft.com/office/drawing/2014/main" id="{ED55F5E7-E0B6-65D1-1DAF-6B34549FD66E}"/>
              </a:ext>
            </a:extLst>
          </p:cNvPr>
          <p:cNvSpPr/>
          <p:nvPr/>
        </p:nvSpPr>
        <p:spPr>
          <a:xfrm>
            <a:off x="304435" y="3091791"/>
            <a:ext cx="8586620"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演習１：片付けごみの回収（どこからどのように収集するか）の円滑な実施</a:t>
            </a:r>
          </a:p>
        </p:txBody>
      </p:sp>
      <p:sp>
        <p:nvSpPr>
          <p:cNvPr id="27" name="テキスト ボックス 26">
            <a:extLst>
              <a:ext uri="{FF2B5EF4-FFF2-40B4-BE49-F238E27FC236}">
                <a16:creationId xmlns:a16="http://schemas.microsoft.com/office/drawing/2014/main" id="{A8361F4A-B2F4-72BA-9607-2597FCE1ADFB}"/>
              </a:ext>
            </a:extLst>
          </p:cNvPr>
          <p:cNvSpPr txBox="1"/>
          <p:nvPr/>
        </p:nvSpPr>
        <p:spPr>
          <a:xfrm>
            <a:off x="754775" y="3420533"/>
            <a:ext cx="81047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片付けごみの回収方針決定と、勝手仮置場の抑止・発生時の対策のための平時の対策</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矢印: 五方向 27">
            <a:extLst>
              <a:ext uri="{FF2B5EF4-FFF2-40B4-BE49-F238E27FC236}">
                <a16:creationId xmlns:a16="http://schemas.microsoft.com/office/drawing/2014/main" id="{C93596D8-1FF4-ABFC-15F7-CE8153CBAE50}"/>
              </a:ext>
            </a:extLst>
          </p:cNvPr>
          <p:cNvSpPr/>
          <p:nvPr/>
        </p:nvSpPr>
        <p:spPr>
          <a:xfrm>
            <a:off x="293951" y="3883879"/>
            <a:ext cx="859710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演習２：仮置場の設置運営における支援要請（誰に何を頼むか）の円滑な実施</a:t>
            </a:r>
          </a:p>
        </p:txBody>
      </p:sp>
      <p:sp>
        <p:nvSpPr>
          <p:cNvPr id="29" name="テキスト ボックス 28">
            <a:extLst>
              <a:ext uri="{FF2B5EF4-FFF2-40B4-BE49-F238E27FC236}">
                <a16:creationId xmlns:a16="http://schemas.microsoft.com/office/drawing/2014/main" id="{EA6A7F8C-5568-217F-7CC1-374686A2CEF3}"/>
              </a:ext>
            </a:extLst>
          </p:cNvPr>
          <p:cNvSpPr txBox="1"/>
          <p:nvPr/>
        </p:nvSpPr>
        <p:spPr>
          <a:xfrm>
            <a:off x="756294" y="4212621"/>
            <a:ext cx="8064977" cy="324000"/>
          </a:xfrm>
          <a:prstGeom prst="rect">
            <a:avLst/>
          </a:prstGeom>
          <a:noFill/>
        </p:spPr>
        <p:txBody>
          <a:bodyPr wrap="square" rtlCol="0">
            <a:spAutoFit/>
          </a:bodyPr>
          <a:lstStyle>
            <a:defPPr>
              <a:defRPr lang="ja-JP"/>
            </a:defPPr>
            <a:lvl1pPr>
              <a:defRPr>
                <a:latin typeface="メイリオ"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支援が必要な事項について、円滑に協定締結先等へ支援要請を行うための平時の対策</a:t>
            </a:r>
          </a:p>
        </p:txBody>
      </p:sp>
      <p:sp>
        <p:nvSpPr>
          <p:cNvPr id="30" name="矢印: 五方向 29">
            <a:extLst>
              <a:ext uri="{FF2B5EF4-FFF2-40B4-BE49-F238E27FC236}">
                <a16:creationId xmlns:a16="http://schemas.microsoft.com/office/drawing/2014/main" id="{406E9E02-32DF-F6D9-8049-FCE6C12EDA5A}"/>
              </a:ext>
            </a:extLst>
          </p:cNvPr>
          <p:cNvSpPr/>
          <p:nvPr/>
        </p:nvSpPr>
        <p:spPr>
          <a:xfrm>
            <a:off x="322728" y="2312912"/>
            <a:ext cx="8569752" cy="288000"/>
          </a:xfrm>
          <a:prstGeom prst="homePlate">
            <a:avLst>
              <a:gd name="adj" fmla="val 2622"/>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事前課題：処理計画実効性確認シートによる処理計画の実効性点検</a:t>
            </a:r>
          </a:p>
        </p:txBody>
      </p:sp>
      <p:sp>
        <p:nvSpPr>
          <p:cNvPr id="31" name="テキスト ボックス 30">
            <a:extLst>
              <a:ext uri="{FF2B5EF4-FFF2-40B4-BE49-F238E27FC236}">
                <a16:creationId xmlns:a16="http://schemas.microsoft.com/office/drawing/2014/main" id="{B9DCD3F6-8D3E-6FA5-1B71-F39E9E1BCBF1}"/>
              </a:ext>
            </a:extLst>
          </p:cNvPr>
          <p:cNvSpPr txBox="1"/>
          <p:nvPr/>
        </p:nvSpPr>
        <p:spPr>
          <a:xfrm>
            <a:off x="754775" y="2632997"/>
            <a:ext cx="806649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以下の２テーマについて、所属自治体の処理計画に基づく対応を確認・課題を抽出</a:t>
            </a:r>
            <a:endParaRPr kumimoji="1" lang="en-US" altLang="ja-JP"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4291C4A6-5239-AF87-2125-629B9610392E}"/>
              </a:ext>
            </a:extLst>
          </p:cNvPr>
          <p:cNvSpPr txBox="1"/>
          <p:nvPr/>
        </p:nvSpPr>
        <p:spPr>
          <a:xfrm>
            <a:off x="2308385" y="6611014"/>
            <a:ext cx="43299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フォローアップ演習グループワーク風景と検討結果</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C1B06EB6-E982-93C1-29CA-EEA38F33BDDE}"/>
              </a:ext>
            </a:extLst>
          </p:cNvPr>
          <p:cNvPicPr>
            <a:picLocks noChangeAspect="1"/>
          </p:cNvPicPr>
          <p:nvPr/>
        </p:nvPicPr>
        <p:blipFill>
          <a:blip r:embed="rId3"/>
          <a:stretch>
            <a:fillRect/>
          </a:stretch>
        </p:blipFill>
        <p:spPr>
          <a:xfrm>
            <a:off x="6081843" y="4725353"/>
            <a:ext cx="2423160" cy="1821180"/>
          </a:xfrm>
          <a:prstGeom prst="rect">
            <a:avLst/>
          </a:prstGeom>
        </p:spPr>
      </p:pic>
      <p:pic>
        <p:nvPicPr>
          <p:cNvPr id="13" name="図 12" descr="会議室でパソコンを使っている男性&#10;&#10;AI 生成コンテンツは誤りを含む可能性があります。">
            <a:extLst>
              <a:ext uri="{FF2B5EF4-FFF2-40B4-BE49-F238E27FC236}">
                <a16:creationId xmlns:a16="http://schemas.microsoft.com/office/drawing/2014/main" id="{B0BBF669-CFA9-1AF1-7E19-136AF9AC98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42" y="4716963"/>
            <a:ext cx="2416233" cy="1806633"/>
          </a:xfrm>
          <a:prstGeom prst="rect">
            <a:avLst/>
          </a:prstGeom>
        </p:spPr>
      </p:pic>
      <p:pic>
        <p:nvPicPr>
          <p:cNvPr id="16" name="図 15" descr="テーブルを囲んでいる人達&#10;&#10;AI 生成コンテンツは誤りを含む可能性があります。">
            <a:extLst>
              <a:ext uri="{FF2B5EF4-FFF2-40B4-BE49-F238E27FC236}">
                <a16:creationId xmlns:a16="http://schemas.microsoft.com/office/drawing/2014/main" id="{619F38B7-CAD4-47C7-1F91-73D1E733E7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487" y="4725353"/>
            <a:ext cx="2416233" cy="1814945"/>
          </a:xfrm>
          <a:prstGeom prst="rect">
            <a:avLst/>
          </a:prstGeom>
        </p:spPr>
      </p:pic>
    </p:spTree>
    <p:extLst>
      <p:ext uri="{BB962C8B-B14F-4D97-AF65-F5344CB8AC3E}">
        <p14:creationId xmlns:p14="http://schemas.microsoft.com/office/powerpoint/2010/main" val="57069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328933-9338-44D6-AA43-0D326C728810}"/>
              </a:ext>
            </a:extLst>
          </p:cNvPr>
          <p:cNvSpPr>
            <a:spLocks noGrp="1"/>
          </p:cNvSpPr>
          <p:nvPr>
            <p:ph type="title"/>
          </p:nvPr>
        </p:nvSpPr>
        <p:spPr>
          <a:xfrm>
            <a:off x="250825" y="188913"/>
            <a:ext cx="8209607" cy="587854"/>
          </a:xfrm>
        </p:spPr>
        <p:txBody>
          <a:bodyPr/>
          <a:lstStyle/>
          <a:p>
            <a:pPr algn="l"/>
            <a:r>
              <a:rPr lang="en-US" altLang="ja-JP" sz="2000"/>
              <a:t>4.</a:t>
            </a:r>
            <a:r>
              <a:rPr lang="ja-JP" altLang="en-US" sz="2000"/>
              <a:t>自治体等による災害廃棄物処理計画の見直し・充実のための</a:t>
            </a:r>
            <a:br>
              <a:rPr lang="en-US" altLang="ja-JP" sz="2000"/>
            </a:br>
            <a:r>
              <a:rPr lang="ja-JP" altLang="en-US" sz="2000"/>
              <a:t>　図上演習⑤</a:t>
            </a:r>
            <a:endParaRPr kumimoji="1" lang="ja-JP" altLang="en-US" sz="2000"/>
          </a:p>
        </p:txBody>
      </p:sp>
      <p:sp>
        <p:nvSpPr>
          <p:cNvPr id="2" name="正方形/長方形 1">
            <a:extLst>
              <a:ext uri="{FF2B5EF4-FFF2-40B4-BE49-F238E27FC236}">
                <a16:creationId xmlns:a16="http://schemas.microsoft.com/office/drawing/2014/main" id="{19FA462E-AB5F-4B63-CAE2-F54FDAC23B28}"/>
              </a:ext>
            </a:extLst>
          </p:cNvPr>
          <p:cNvSpPr/>
          <p:nvPr/>
        </p:nvSpPr>
        <p:spPr>
          <a:xfrm>
            <a:off x="332506" y="1124744"/>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実施結果</a:t>
            </a:r>
          </a:p>
        </p:txBody>
      </p:sp>
      <p:sp>
        <p:nvSpPr>
          <p:cNvPr id="5" name="テキスト ボックス 4">
            <a:extLst>
              <a:ext uri="{FF2B5EF4-FFF2-40B4-BE49-F238E27FC236}">
                <a16:creationId xmlns:a16="http://schemas.microsoft.com/office/drawing/2014/main" id="{4AC97F6B-3E1E-6DC7-0473-14088CF597F1}"/>
              </a:ext>
            </a:extLst>
          </p:cNvPr>
          <p:cNvSpPr txBox="1"/>
          <p:nvPr/>
        </p:nvSpPr>
        <p:spPr>
          <a:xfrm>
            <a:off x="251520" y="1576272"/>
            <a:ext cx="6949978" cy="31854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アンケート結果の概要は、以下のとおりであった。</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参加者は、多くが処理計画を理解している一方で課題は多いと感じて</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おり、演習後、</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参加者の８割から具体的な改善点</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が挙げられた。</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参加者の７割は、</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組織での処理計画の理解が不十分</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と感じていた一方、</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事前課題の内容について係内で意見交換を行った例も見られた。　 </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グループワーク形式での検討により、</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他自治体の状況の把握や他自治体との意見交換</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が実施できた点を有意義とした意見が見られた。</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グループのメンバーやファシリテーターとの意見交換が、</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疑問解消や新たな気づき</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につながったとの意見が見られた。</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一方、グループ検討のまとめとして、</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具体的な対応・取組の例示等</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を求める意見や</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実務的な知識の習得、実地訓練等</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を求める意見があった。</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85FBC433-9F64-72DA-5162-56C236217259}"/>
              </a:ext>
            </a:extLst>
          </p:cNvPr>
          <p:cNvSpPr/>
          <p:nvPr/>
        </p:nvSpPr>
        <p:spPr>
          <a:xfrm>
            <a:off x="332506" y="4903016"/>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今後に向けて</a:t>
            </a:r>
          </a:p>
        </p:txBody>
      </p:sp>
      <p:sp>
        <p:nvSpPr>
          <p:cNvPr id="10" name="テキスト ボックス 9">
            <a:extLst>
              <a:ext uri="{FF2B5EF4-FFF2-40B4-BE49-F238E27FC236}">
                <a16:creationId xmlns:a16="http://schemas.microsoft.com/office/drawing/2014/main" id="{5F9443F3-10FF-3C5C-C087-FA62A2DA6B9D}"/>
              </a:ext>
            </a:extLst>
          </p:cNvPr>
          <p:cNvSpPr txBox="1"/>
          <p:nvPr/>
        </p:nvSpPr>
        <p:spPr>
          <a:xfrm>
            <a:off x="298250" y="5340985"/>
            <a:ext cx="8666238" cy="1400383"/>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参加者が演習を通じて認識した</a:t>
            </a: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処理計画の内容や実効性に関する課題について、演習で検討した対策を基に、各自治体で実際に取組が実施</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されるよう、継続したフォローアップを行っていくことが有効と考えられる。</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3776" marR="0" lvl="0" indent="-263776"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600" b="0"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組織における処理計画の理解促進・実効性確保の必要性の認識向上</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について、引き続き、組織を巻き込んだ取組の推進が求められる。</a:t>
            </a:r>
          </a:p>
        </p:txBody>
      </p:sp>
      <p:pic>
        <p:nvPicPr>
          <p:cNvPr id="4" name="図 3">
            <a:extLst>
              <a:ext uri="{FF2B5EF4-FFF2-40B4-BE49-F238E27FC236}">
                <a16:creationId xmlns:a16="http://schemas.microsoft.com/office/drawing/2014/main" id="{9B74BD7E-394D-DC99-54C0-9396C7306546}"/>
              </a:ext>
            </a:extLst>
          </p:cNvPr>
          <p:cNvPicPr>
            <a:picLocks noChangeAspect="1"/>
          </p:cNvPicPr>
          <p:nvPr/>
        </p:nvPicPr>
        <p:blipFill>
          <a:blip r:embed="rId3"/>
          <a:srcRect l="29284" t="15905" r="27653" b="12118"/>
          <a:stretch>
            <a:fillRect/>
          </a:stretch>
        </p:blipFill>
        <p:spPr>
          <a:xfrm>
            <a:off x="7372396" y="1009788"/>
            <a:ext cx="1442744" cy="1449401"/>
          </a:xfrm>
          <a:prstGeom prst="rect">
            <a:avLst/>
          </a:prstGeom>
        </p:spPr>
      </p:pic>
      <p:pic>
        <p:nvPicPr>
          <p:cNvPr id="6" name="図 5">
            <a:extLst>
              <a:ext uri="{FF2B5EF4-FFF2-40B4-BE49-F238E27FC236}">
                <a16:creationId xmlns:a16="http://schemas.microsoft.com/office/drawing/2014/main" id="{2BAE6AD8-DEA3-AA1E-C1E7-0529F232E6E4}"/>
              </a:ext>
            </a:extLst>
          </p:cNvPr>
          <p:cNvPicPr>
            <a:picLocks noChangeAspect="1"/>
          </p:cNvPicPr>
          <p:nvPr/>
        </p:nvPicPr>
        <p:blipFill>
          <a:blip r:embed="rId4"/>
          <a:srcRect l="27969" t="17337" r="28009" b="12054"/>
          <a:stretch>
            <a:fillRect/>
          </a:stretch>
        </p:blipFill>
        <p:spPr>
          <a:xfrm>
            <a:off x="7279338" y="3149433"/>
            <a:ext cx="1554012" cy="1498160"/>
          </a:xfrm>
          <a:prstGeom prst="rect">
            <a:avLst/>
          </a:prstGeom>
        </p:spPr>
      </p:pic>
      <p:sp>
        <p:nvSpPr>
          <p:cNvPr id="8" name="テキスト ボックス 7">
            <a:extLst>
              <a:ext uri="{FF2B5EF4-FFF2-40B4-BE49-F238E27FC236}">
                <a16:creationId xmlns:a16="http://schemas.microsoft.com/office/drawing/2014/main" id="{2BEBEF6F-FA45-FFEF-8347-7471C29D4381}"/>
              </a:ext>
            </a:extLst>
          </p:cNvPr>
          <p:cNvSpPr txBox="1"/>
          <p:nvPr/>
        </p:nvSpPr>
        <p:spPr>
          <a:xfrm>
            <a:off x="7069972" y="2400917"/>
            <a:ext cx="204759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処理計画に対する</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参加者の理解度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（演習後、</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n=29</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8133D91C-FE0F-4835-0847-B284E0B08329}"/>
              </a:ext>
            </a:extLst>
          </p:cNvPr>
          <p:cNvSpPr txBox="1"/>
          <p:nvPr/>
        </p:nvSpPr>
        <p:spPr>
          <a:xfrm>
            <a:off x="7027181" y="4599940"/>
            <a:ext cx="204759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処理計画に対する</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参加者の課題意識</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（演習後、</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n=29</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6A335E1F-6E17-FCC0-1A49-E2C0EE2799FD}"/>
              </a:ext>
            </a:extLst>
          </p:cNvPr>
          <p:cNvSpPr txBox="1"/>
          <p:nvPr/>
        </p:nvSpPr>
        <p:spPr>
          <a:xfrm>
            <a:off x="7468003" y="1804852"/>
            <a:ext cx="204759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ほぼすべて／概ね</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理解している</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79</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2FB52EC0-7C08-E0FB-995E-ABC254FDDBDB}"/>
              </a:ext>
            </a:extLst>
          </p:cNvPr>
          <p:cNvSpPr txBox="1"/>
          <p:nvPr/>
        </p:nvSpPr>
        <p:spPr>
          <a:xfrm>
            <a:off x="6444208" y="980728"/>
            <a:ext cx="2047591"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あまり／ほとんど</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理解していない</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21</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24618895-8EFC-9A72-7E1B-C40A7B4E5454}"/>
              </a:ext>
            </a:extLst>
          </p:cNvPr>
          <p:cNvSpPr txBox="1"/>
          <p:nvPr/>
        </p:nvSpPr>
        <p:spPr>
          <a:xfrm>
            <a:off x="7625318" y="4024114"/>
            <a:ext cx="94722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課題は多い</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86</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5641BB1B-18E5-1837-F781-1A450E3B553A}"/>
              </a:ext>
            </a:extLst>
          </p:cNvPr>
          <p:cNvSpPr txBox="1"/>
          <p:nvPr/>
        </p:nvSpPr>
        <p:spPr>
          <a:xfrm>
            <a:off x="6876256" y="3203613"/>
            <a:ext cx="121360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現時点では</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分からない</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14</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テキスト ボックス 15">
            <a:extLst>
              <a:ext uri="{FF2B5EF4-FFF2-40B4-BE49-F238E27FC236}">
                <a16:creationId xmlns:a16="http://schemas.microsoft.com/office/drawing/2014/main" id="{501445A5-83B3-1DAE-34AA-D4F3469BC365}"/>
              </a:ext>
            </a:extLst>
          </p:cNvPr>
          <p:cNvSpPr txBox="1"/>
          <p:nvPr/>
        </p:nvSpPr>
        <p:spPr>
          <a:xfrm>
            <a:off x="8098928" y="3140968"/>
            <a:ext cx="1077878"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課題は少ない</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０％</a:t>
            </a:r>
            <a:endPar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8" name="直線コネクタ 17">
            <a:extLst>
              <a:ext uri="{FF2B5EF4-FFF2-40B4-BE49-F238E27FC236}">
                <a16:creationId xmlns:a16="http://schemas.microsoft.com/office/drawing/2014/main" id="{954FED12-E0AC-412B-6114-0C3110B7E84A}"/>
              </a:ext>
            </a:extLst>
          </p:cNvPr>
          <p:cNvCxnSpPr>
            <a:cxnSpLocks/>
          </p:cNvCxnSpPr>
          <p:nvPr/>
        </p:nvCxnSpPr>
        <p:spPr>
          <a:xfrm flipV="1">
            <a:off x="8050976" y="3244205"/>
            <a:ext cx="145282" cy="7664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3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DC8F5-6E23-94D9-4DDD-5438F91BCF94}"/>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3B7E27C-3224-ABD6-68A8-46A661788484}"/>
              </a:ext>
            </a:extLst>
          </p:cNvPr>
          <p:cNvSpPr>
            <a:spLocks noGrp="1"/>
          </p:cNvSpPr>
          <p:nvPr>
            <p:ph type="title"/>
          </p:nvPr>
        </p:nvSpPr>
        <p:spPr>
          <a:xfrm>
            <a:off x="250825" y="188913"/>
            <a:ext cx="8065591" cy="587854"/>
          </a:xfrm>
        </p:spPr>
        <p:txBody>
          <a:bodyPr/>
          <a:lstStyle/>
          <a:p>
            <a:pPr algn="l"/>
            <a:r>
              <a:rPr lang="en-US" altLang="ja-JP" sz="2000"/>
              <a:t>5.</a:t>
            </a:r>
            <a:r>
              <a:rPr lang="ja-JP" altLang="en-US" sz="2000" b="1">
                <a:latin typeface="メイリオ" panose="020B0604030504040204" pitchFamily="50" charset="-128"/>
                <a:ea typeface="メイリオ" panose="020B0604030504040204" pitchFamily="50" charset="-128"/>
              </a:rPr>
              <a:t>災害廃棄物</a:t>
            </a:r>
            <a:r>
              <a:rPr lang="ja-JP" altLang="en-US" sz="2000"/>
              <a:t>処理</a:t>
            </a:r>
            <a:r>
              <a:rPr lang="ja-JP" altLang="en-US" sz="2000" b="1">
                <a:latin typeface="メイリオ" panose="020B0604030504040204" pitchFamily="50" charset="-128"/>
                <a:ea typeface="メイリオ" panose="020B0604030504040204" pitchFamily="50" charset="-128"/>
              </a:rPr>
              <a:t>リーダー養成講座①</a:t>
            </a:r>
          </a:p>
        </p:txBody>
      </p:sp>
      <p:graphicFrame>
        <p:nvGraphicFramePr>
          <p:cNvPr id="2" name="表 4">
            <a:extLst>
              <a:ext uri="{FF2B5EF4-FFF2-40B4-BE49-F238E27FC236}">
                <a16:creationId xmlns:a16="http://schemas.microsoft.com/office/drawing/2014/main" id="{8B6C2926-4E9F-C265-E91F-55B255DCE246}"/>
              </a:ext>
            </a:extLst>
          </p:cNvPr>
          <p:cNvGraphicFramePr>
            <a:graphicFrameLocks noGrp="1"/>
          </p:cNvGraphicFramePr>
          <p:nvPr/>
        </p:nvGraphicFramePr>
        <p:xfrm>
          <a:off x="355675" y="5190077"/>
          <a:ext cx="8242820" cy="1524000"/>
        </p:xfrm>
        <a:graphic>
          <a:graphicData uri="http://schemas.openxmlformats.org/drawingml/2006/table">
            <a:tbl>
              <a:tblPr firstRow="1" bandRow="1">
                <a:tableStyleId>{21E4AEA4-8DFA-4A89-87EB-49C32662AFE0}</a:tableStyleId>
              </a:tblPr>
              <a:tblGrid>
                <a:gridCol w="2239027">
                  <a:extLst>
                    <a:ext uri="{9D8B030D-6E8A-4147-A177-3AD203B41FA5}">
                      <a16:colId xmlns:a16="http://schemas.microsoft.com/office/drawing/2014/main" val="2769422973"/>
                    </a:ext>
                  </a:extLst>
                </a:gridCol>
                <a:gridCol w="3953661">
                  <a:extLst>
                    <a:ext uri="{9D8B030D-6E8A-4147-A177-3AD203B41FA5}">
                      <a16:colId xmlns:a16="http://schemas.microsoft.com/office/drawing/2014/main" val="3030651092"/>
                    </a:ext>
                  </a:extLst>
                </a:gridCol>
                <a:gridCol w="2050132">
                  <a:extLst>
                    <a:ext uri="{9D8B030D-6E8A-4147-A177-3AD203B41FA5}">
                      <a16:colId xmlns:a16="http://schemas.microsoft.com/office/drawing/2014/main" val="2616626195"/>
                    </a:ext>
                  </a:extLst>
                </a:gridCol>
              </a:tblGrid>
              <a:tr h="0">
                <a:tc gridSpan="2">
                  <a:txBody>
                    <a:bodyPr/>
                    <a:lstStyle/>
                    <a:p>
                      <a:pPr algn="ctr"/>
                      <a:r>
                        <a:rPr kumimoji="1" lang="ja-JP" altLang="en-US" sz="1400"/>
                        <a:t>日時</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400"/>
                        <a:t>場所</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30366763"/>
                  </a:ext>
                </a:extLst>
              </a:tr>
              <a:tr h="0">
                <a:tc>
                  <a:txBody>
                    <a:bodyPr/>
                    <a:lstStyle/>
                    <a:p>
                      <a:r>
                        <a:rPr kumimoji="1" lang="ja-JP" altLang="en-US" sz="1400"/>
                        <a:t>第１回　セミナー</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メイリオ" panose="020B0604030504040204" pitchFamily="50" charset="-128"/>
                          <a:ea typeface="+mn-ea"/>
                          <a:cs typeface="+mn-cs"/>
                        </a:rPr>
                        <a:t>令和７年９月５日（金）</a:t>
                      </a:r>
                      <a:r>
                        <a:rPr kumimoji="1" lang="en-US" altLang="ja-JP" sz="1400" kern="1200">
                          <a:solidFill>
                            <a:schemeClr val="dk1"/>
                          </a:solidFill>
                          <a:latin typeface="メイリオ" panose="020B0604030504040204" pitchFamily="50" charset="-128"/>
                          <a:ea typeface="+mn-ea"/>
                          <a:cs typeface="+mn-cs"/>
                        </a:rPr>
                        <a:t>13</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メイリオ" panose="020B0604030504040204" pitchFamily="50" charset="-128"/>
                          <a:ea typeface="+mn-ea"/>
                          <a:cs typeface="+mn-cs"/>
                        </a:rPr>
                        <a:t>オンライン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25500012"/>
                  </a:ext>
                </a:extLst>
              </a:tr>
              <a:tr h="216024">
                <a:tc>
                  <a:txBody>
                    <a:bodyPr/>
                    <a:lstStyle/>
                    <a:p>
                      <a:r>
                        <a:rPr kumimoji="1" lang="ja-JP" altLang="en-US" sz="1400"/>
                        <a:t>第２回　ワークショップ</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kern="1200">
                          <a:solidFill>
                            <a:schemeClr val="dk1"/>
                          </a:solidFill>
                          <a:latin typeface="メイリオ" panose="020B0604030504040204" pitchFamily="50" charset="-128"/>
                          <a:ea typeface="+mn-ea"/>
                          <a:cs typeface="+mn-cs"/>
                        </a:rPr>
                        <a:t>令和</a:t>
                      </a:r>
                      <a:r>
                        <a:rPr kumimoji="1" lang="en-US" altLang="ja-JP" sz="1400" kern="1200">
                          <a:solidFill>
                            <a:schemeClr val="dk1"/>
                          </a:solidFill>
                          <a:latin typeface="メイリオ" panose="020B0604030504040204" pitchFamily="50" charset="-128"/>
                          <a:ea typeface="+mn-ea"/>
                          <a:cs typeface="+mn-cs"/>
                        </a:rPr>
                        <a:t>7</a:t>
                      </a:r>
                      <a:r>
                        <a:rPr kumimoji="1" lang="ja-JP" altLang="en-US" sz="1400" kern="1200">
                          <a:solidFill>
                            <a:schemeClr val="dk1"/>
                          </a:solidFill>
                          <a:latin typeface="メイリオ" panose="020B0604030504040204" pitchFamily="50" charset="-128"/>
                          <a:ea typeface="+mn-ea"/>
                          <a:cs typeface="+mn-cs"/>
                        </a:rPr>
                        <a:t>年</a:t>
                      </a:r>
                      <a:r>
                        <a:rPr kumimoji="1" lang="en-US" altLang="ja-JP" sz="1400" kern="1200">
                          <a:solidFill>
                            <a:schemeClr val="dk1"/>
                          </a:solidFill>
                          <a:latin typeface="メイリオ" panose="020B0604030504040204" pitchFamily="50" charset="-128"/>
                          <a:ea typeface="+mn-ea"/>
                          <a:cs typeface="+mn-cs"/>
                        </a:rPr>
                        <a:t>11</a:t>
                      </a:r>
                      <a:r>
                        <a:rPr kumimoji="1" lang="ja-JP" altLang="en-US" sz="1400" kern="1200">
                          <a:solidFill>
                            <a:schemeClr val="dk1"/>
                          </a:solidFill>
                          <a:latin typeface="メイリオ" panose="020B0604030504040204" pitchFamily="50" charset="-128"/>
                          <a:ea typeface="+mn-ea"/>
                          <a:cs typeface="+mn-cs"/>
                        </a:rPr>
                        <a:t>月</a:t>
                      </a:r>
                      <a:r>
                        <a:rPr kumimoji="1" lang="en-US" altLang="ja-JP" sz="1400" kern="1200">
                          <a:solidFill>
                            <a:schemeClr val="dk1"/>
                          </a:solidFill>
                          <a:latin typeface="メイリオ" panose="020B0604030504040204" pitchFamily="50" charset="-128"/>
                          <a:ea typeface="+mn-ea"/>
                          <a:cs typeface="+mn-cs"/>
                        </a:rPr>
                        <a:t>20</a:t>
                      </a:r>
                      <a:r>
                        <a:rPr kumimoji="1" lang="ja-JP" altLang="en-US" sz="1400" kern="1200">
                          <a:solidFill>
                            <a:schemeClr val="dk1"/>
                          </a:solidFill>
                          <a:latin typeface="メイリオ" panose="020B0604030504040204" pitchFamily="50" charset="-128"/>
                          <a:ea typeface="+mn-ea"/>
                          <a:cs typeface="+mn-cs"/>
                        </a:rPr>
                        <a:t>日（木）</a:t>
                      </a:r>
                      <a:r>
                        <a:rPr kumimoji="1" lang="en-US" altLang="ja-JP" sz="1400" kern="1200">
                          <a:solidFill>
                            <a:schemeClr val="dk1"/>
                          </a:solidFill>
                          <a:latin typeface="メイリオ" panose="020B0604030504040204" pitchFamily="50" charset="-128"/>
                          <a:ea typeface="+mn-ea"/>
                          <a:cs typeface="+mn-cs"/>
                        </a:rPr>
                        <a:t>10</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30</a:t>
                      </a:r>
                      <a:r>
                        <a:rPr kumimoji="1" lang="ja-JP" altLang="en-US" sz="1400" kern="1200">
                          <a:solidFill>
                            <a:schemeClr val="dk1"/>
                          </a:solidFill>
                          <a:latin typeface="メイリオ" panose="020B0604030504040204" pitchFamily="50" charset="-128"/>
                          <a:ea typeface="+mn-ea"/>
                          <a:cs typeface="+mn-cs"/>
                        </a:rPr>
                        <a:t>分～</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30</a:t>
                      </a:r>
                      <a:r>
                        <a:rPr kumimoji="1" lang="ja-JP" altLang="en-US" sz="1400" kern="1200">
                          <a:solidFill>
                            <a:schemeClr val="dk1"/>
                          </a:solidFill>
                          <a:latin typeface="メイリオ" panose="020B0604030504040204" pitchFamily="50" charset="-128"/>
                          <a:ea typeface="+mn-ea"/>
                          <a:cs typeface="+mn-cs"/>
                        </a:rPr>
                        <a:t>分</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メイリオ" panose="020B0604030504040204" pitchFamily="50" charset="-128"/>
                          <a:ea typeface="+mn-ea"/>
                          <a:cs typeface="+mn-cs"/>
                        </a:rPr>
                        <a:t>ビジョンセンター品川</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88364755"/>
                  </a:ext>
                </a:extLst>
              </a:tr>
              <a:tr h="0">
                <a:tc>
                  <a:txBody>
                    <a:bodyPr/>
                    <a:lstStyle/>
                    <a:p>
                      <a:r>
                        <a:rPr kumimoji="1" lang="ja-JP" altLang="en-US" sz="1400"/>
                        <a:t>第３回　セミナー</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861993"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メイリオ" panose="020B0604030504040204" pitchFamily="50" charset="-128"/>
                          <a:ea typeface="+mn-ea"/>
                          <a:cs typeface="+mn-cs"/>
                        </a:rPr>
                        <a:t>令和８年１月８日（木）</a:t>
                      </a:r>
                      <a:r>
                        <a:rPr kumimoji="1" lang="en-US" altLang="ja-JP" sz="1400" kern="1200">
                          <a:solidFill>
                            <a:schemeClr val="dk1"/>
                          </a:solidFill>
                          <a:latin typeface="メイリオ" panose="020B0604030504040204" pitchFamily="50" charset="-128"/>
                          <a:ea typeface="+mn-ea"/>
                          <a:cs typeface="+mn-cs"/>
                        </a:rPr>
                        <a:t>13</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kern="1200">
                          <a:solidFill>
                            <a:schemeClr val="dk1"/>
                          </a:solidFill>
                          <a:latin typeface="メイリオ" panose="020B0604030504040204" pitchFamily="50" charset="-128"/>
                          <a:ea typeface="+mn-ea"/>
                          <a:cs typeface="+mn-cs"/>
                        </a:rPr>
                        <a:t>オンライン</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93788906"/>
                  </a:ext>
                </a:extLst>
              </a:tr>
              <a:tr h="0">
                <a:tc>
                  <a:txBody>
                    <a:bodyPr/>
                    <a:lstStyle/>
                    <a:p>
                      <a:r>
                        <a:rPr kumimoji="1" lang="ja-JP" altLang="en-US" sz="1400"/>
                        <a:t>第４回　ワークショップ</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kern="1200">
                          <a:solidFill>
                            <a:schemeClr val="dk1"/>
                          </a:solidFill>
                          <a:latin typeface="メイリオ" panose="020B0604030504040204" pitchFamily="50" charset="-128"/>
                          <a:ea typeface="+mn-ea"/>
                          <a:cs typeface="+mn-cs"/>
                        </a:rPr>
                        <a:t>令和８年１月</a:t>
                      </a:r>
                      <a:r>
                        <a:rPr kumimoji="1" lang="en-US" altLang="ja-JP" sz="1400" kern="1200">
                          <a:solidFill>
                            <a:schemeClr val="dk1"/>
                          </a:solidFill>
                          <a:latin typeface="メイリオ" panose="020B0604030504040204" pitchFamily="50" charset="-128"/>
                          <a:ea typeface="+mn-ea"/>
                          <a:cs typeface="+mn-cs"/>
                        </a:rPr>
                        <a:t>14</a:t>
                      </a:r>
                      <a:r>
                        <a:rPr kumimoji="1" lang="ja-JP" altLang="en-US" sz="1400" kern="1200">
                          <a:solidFill>
                            <a:schemeClr val="dk1"/>
                          </a:solidFill>
                          <a:latin typeface="メイリオ" panose="020B0604030504040204" pitchFamily="50" charset="-128"/>
                          <a:ea typeface="+mn-ea"/>
                          <a:cs typeface="+mn-cs"/>
                        </a:rPr>
                        <a:t>日（月）</a:t>
                      </a:r>
                      <a:r>
                        <a:rPr kumimoji="1" lang="en-US" altLang="ja-JP" sz="1400" kern="1200">
                          <a:solidFill>
                            <a:schemeClr val="dk1"/>
                          </a:solidFill>
                          <a:latin typeface="メイリオ" panose="020B0604030504040204" pitchFamily="50" charset="-128"/>
                          <a:ea typeface="+mn-ea"/>
                          <a:cs typeface="+mn-cs"/>
                        </a:rPr>
                        <a:t>10</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r>
                        <a:rPr kumimoji="1" lang="ja-JP" altLang="en-US" sz="1400" kern="1200">
                          <a:solidFill>
                            <a:schemeClr val="dk1"/>
                          </a:solidFill>
                          <a:latin typeface="メイリオ" panose="020B0604030504040204" pitchFamily="50" charset="-128"/>
                          <a:ea typeface="+mn-ea"/>
                          <a:cs typeface="+mn-cs"/>
                        </a:rPr>
                        <a:t>ビジョンセンター品川</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550096016"/>
                  </a:ext>
                </a:extLst>
              </a:tr>
            </a:tbl>
          </a:graphicData>
        </a:graphic>
      </p:graphicFrame>
      <p:sp>
        <p:nvSpPr>
          <p:cNvPr id="5" name="テキスト ボックス 4">
            <a:extLst>
              <a:ext uri="{FF2B5EF4-FFF2-40B4-BE49-F238E27FC236}">
                <a16:creationId xmlns:a16="http://schemas.microsoft.com/office/drawing/2014/main" id="{F445752A-06D8-5092-3598-F1F86F5665AF}"/>
              </a:ext>
            </a:extLst>
          </p:cNvPr>
          <p:cNvSpPr txBox="1"/>
          <p:nvPr/>
        </p:nvSpPr>
        <p:spPr>
          <a:xfrm>
            <a:off x="332509" y="1440717"/>
            <a:ext cx="8697191" cy="830997"/>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1108"/>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所属自治体が被災した場合に、</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災害廃棄物処理に関する実務を担うリーダー</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となり、かつ、行動計画に基づき被災した他自治体に派遣された場合に、</a:t>
            </a:r>
            <a:r>
              <a:rPr kumimoji="1" lang="ja-JP" altLang="en-US" sz="1600" b="1" i="0" u="sng"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支援チームのリーダー</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となり得る人材を養成する。</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1E353B88-1886-34E5-3BB7-15345C7BBC45}"/>
              </a:ext>
            </a:extLst>
          </p:cNvPr>
          <p:cNvSpPr/>
          <p:nvPr/>
        </p:nvSpPr>
        <p:spPr>
          <a:xfrm>
            <a:off x="332506" y="2298490"/>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到達目標</a:t>
            </a:r>
          </a:p>
        </p:txBody>
      </p:sp>
      <p:sp>
        <p:nvSpPr>
          <p:cNvPr id="8" name="テキスト ボックス 7">
            <a:extLst>
              <a:ext uri="{FF2B5EF4-FFF2-40B4-BE49-F238E27FC236}">
                <a16:creationId xmlns:a16="http://schemas.microsoft.com/office/drawing/2014/main" id="{54BFEF05-6AEF-445B-BA1A-1DC9D3BAA805}"/>
              </a:ext>
            </a:extLst>
          </p:cNvPr>
          <p:cNvSpPr txBox="1"/>
          <p:nvPr/>
        </p:nvSpPr>
        <p:spPr>
          <a:xfrm>
            <a:off x="332506" y="2692438"/>
            <a:ext cx="8569753"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1"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「災害廃棄物対応マネジメント」</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の視点を持って、</a:t>
            </a:r>
            <a:r>
              <a:rPr kumimoji="1" lang="ja-JP" altLang="en-US" sz="1600" b="1" i="0" u="sng"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リーダー</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として活動するための基礎を身に着ける。</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（１）講義や議論を通じた被災・支援自治体における災害廃棄物マネジメントの視点を醸成</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（２）グループ討議を重視し、参加者が互いに気づきを得る、参加者同士の関係を構築</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（３）経験を有する参加者やファシリテーターをグループに配置し、実際の経験・現場の実</a:t>
            </a:r>
            <a:endParaRPr kumimoji="1" lang="en-US" altLang="ja-JP"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　　　情に即した感覚を習得</a:t>
            </a:r>
          </a:p>
        </p:txBody>
      </p:sp>
      <p:sp>
        <p:nvSpPr>
          <p:cNvPr id="11" name="正方形/長方形 10">
            <a:extLst>
              <a:ext uri="{FF2B5EF4-FFF2-40B4-BE49-F238E27FC236}">
                <a16:creationId xmlns:a16="http://schemas.microsoft.com/office/drawing/2014/main" id="{7DE19331-7504-F993-D1D1-321296275FAE}"/>
              </a:ext>
            </a:extLst>
          </p:cNvPr>
          <p:cNvSpPr/>
          <p:nvPr/>
        </p:nvSpPr>
        <p:spPr>
          <a:xfrm>
            <a:off x="332508" y="1052736"/>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目的</a:t>
            </a:r>
          </a:p>
        </p:txBody>
      </p:sp>
      <p:sp>
        <p:nvSpPr>
          <p:cNvPr id="13" name="タイトル 1">
            <a:extLst>
              <a:ext uri="{FF2B5EF4-FFF2-40B4-BE49-F238E27FC236}">
                <a16:creationId xmlns:a16="http://schemas.microsoft.com/office/drawing/2014/main" id="{C11024B8-1F5B-8674-FE6F-26FCA253D710}"/>
              </a:ext>
            </a:extLst>
          </p:cNvPr>
          <p:cNvSpPr txBox="1">
            <a:spLocks/>
          </p:cNvSpPr>
          <p:nvPr/>
        </p:nvSpPr>
        <p:spPr>
          <a:xfrm>
            <a:off x="332506" y="4659552"/>
            <a:ext cx="8362715" cy="542301"/>
          </a:xfrm>
          <a:prstGeom prst="rect">
            <a:avLst/>
          </a:prstGeom>
          <a:ln>
            <a:noFill/>
          </a:ln>
        </p:spPr>
        <p:txBody>
          <a:bodyPr vert="horz" wrap="none" lIns="91440" tIns="45720" rIns="91440" bIns="45720" rtlCol="0" anchor="ctr">
            <a:noAutofit/>
          </a:bodyPr>
          <a:lstStyle>
            <a:lvl1pPr algn="l" defTabSz="914400" rtl="0" eaLnBrk="1" latinLnBrk="0" hangingPunct="1">
              <a:spcBef>
                <a:spcPct val="0"/>
              </a:spcBef>
              <a:buNone/>
              <a:defRPr kumimoji="1" sz="4000" b="1" kern="1200">
                <a:solidFill>
                  <a:srgbClr val="363636"/>
                </a:solidFill>
                <a:latin typeface="メイリオ" panose="020B0604030504040204" pitchFamily="50" charset="-128"/>
                <a:ea typeface="メイリオ" panose="020B0604030504040204" pitchFamily="50" charset="-128"/>
                <a:cs typeface="+mj-cs"/>
              </a:defRPr>
            </a:lvl1pPr>
          </a:lstStyle>
          <a:p>
            <a:pPr lvl="0">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監　修：</a:t>
            </a:r>
            <a:r>
              <a:rPr lang="zh-TW" altLang="en-US" sz="1600" b="0" dirty="0">
                <a:solidFill>
                  <a:prstClr val="black"/>
                </a:solidFill>
              </a:rPr>
              <a:t>国立環境研究所</a:t>
            </a:r>
            <a:r>
              <a:rPr lang="ja-JP" altLang="en-US" sz="1600" b="0" dirty="0">
                <a:solidFill>
                  <a:prstClr val="black"/>
                </a:solidFill>
              </a:rPr>
              <a:t>　</a:t>
            </a:r>
            <a:r>
              <a:rPr lang="zh-TW" altLang="en-US" sz="1600" b="0" dirty="0">
                <a:solidFill>
                  <a:prstClr val="black"/>
                </a:solidFill>
              </a:rPr>
              <a:t>客員研究員　高田 光康 氏</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R="0" lvl="0" algn="l" defTabSz="914400" rtl="0" eaLnBrk="1" fontAlgn="auto" latinLnBrk="0" hangingPunct="1">
              <a:spcBef>
                <a:spcPct val="0"/>
              </a:spcBef>
              <a:spcAft>
                <a:spcPts val="0"/>
              </a:spcAft>
              <a:buClrTx/>
              <a:buSzTx/>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受講者：</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28</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名</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（市区町村及び一部事務組合職員</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24</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名、都県職員４名）</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4" name="正方形/長方形 13">
            <a:extLst>
              <a:ext uri="{FF2B5EF4-FFF2-40B4-BE49-F238E27FC236}">
                <a16:creationId xmlns:a16="http://schemas.microsoft.com/office/drawing/2014/main" id="{17B91041-CF71-7CE9-3DDA-A09ADF6E30EE}"/>
              </a:ext>
            </a:extLst>
          </p:cNvPr>
          <p:cNvSpPr/>
          <p:nvPr/>
        </p:nvSpPr>
        <p:spPr>
          <a:xfrm>
            <a:off x="332506" y="4311124"/>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実施概要</a:t>
            </a:r>
          </a:p>
        </p:txBody>
      </p:sp>
    </p:spTree>
    <p:extLst>
      <p:ext uri="{BB962C8B-B14F-4D97-AF65-F5344CB8AC3E}">
        <p14:creationId xmlns:p14="http://schemas.microsoft.com/office/powerpoint/2010/main" val="161811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328933-9338-44D6-AA43-0D326C728810}"/>
              </a:ext>
            </a:extLst>
          </p:cNvPr>
          <p:cNvSpPr>
            <a:spLocks noGrp="1"/>
          </p:cNvSpPr>
          <p:nvPr>
            <p:ph type="title"/>
          </p:nvPr>
        </p:nvSpPr>
        <p:spPr>
          <a:xfrm>
            <a:off x="250825" y="188913"/>
            <a:ext cx="7921575" cy="587854"/>
          </a:xfrm>
        </p:spPr>
        <p:txBody>
          <a:bodyPr/>
          <a:lstStyle/>
          <a:p>
            <a:pPr algn="l"/>
            <a:r>
              <a:rPr lang="en-US" altLang="ja-JP" sz="2000"/>
              <a:t>5.</a:t>
            </a:r>
            <a:r>
              <a:rPr lang="ja-JP" altLang="en-US" sz="2000"/>
              <a:t>災害廃棄物処理リーダー養成講座②</a:t>
            </a:r>
            <a:endParaRPr lang="ja-JP" altLang="en-US" sz="2000" b="1">
              <a:latin typeface="メイリオ" panose="020B0604030504040204" pitchFamily="50" charset="-128"/>
              <a:ea typeface="メイリオ" panose="020B0604030504040204" pitchFamily="50" charset="-128"/>
            </a:endParaRPr>
          </a:p>
        </p:txBody>
      </p:sp>
      <p:sp>
        <p:nvSpPr>
          <p:cNvPr id="2" name="矢印: 五方向 1">
            <a:extLst>
              <a:ext uri="{FF2B5EF4-FFF2-40B4-BE49-F238E27FC236}">
                <a16:creationId xmlns:a16="http://schemas.microsoft.com/office/drawing/2014/main" id="{47853FE0-ED38-21C1-E7A4-54AA65580628}"/>
              </a:ext>
            </a:extLst>
          </p:cNvPr>
          <p:cNvSpPr/>
          <p:nvPr/>
        </p:nvSpPr>
        <p:spPr>
          <a:xfrm rot="5400000">
            <a:off x="-400721" y="4953632"/>
            <a:ext cx="1548000" cy="370750"/>
          </a:xfrm>
          <a:prstGeom prst="homePlate">
            <a:avLst>
              <a:gd name="adj" fmla="val 63632"/>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4" name="矢印: 五方向 3">
            <a:extLst>
              <a:ext uri="{FF2B5EF4-FFF2-40B4-BE49-F238E27FC236}">
                <a16:creationId xmlns:a16="http://schemas.microsoft.com/office/drawing/2014/main" id="{BE084DAD-2101-0134-8391-78DCBDB4462C}"/>
              </a:ext>
            </a:extLst>
          </p:cNvPr>
          <p:cNvSpPr/>
          <p:nvPr/>
        </p:nvSpPr>
        <p:spPr>
          <a:xfrm rot="5400000">
            <a:off x="-238722" y="3893818"/>
            <a:ext cx="1224000" cy="370750"/>
          </a:xfrm>
          <a:prstGeom prst="homePlate">
            <a:avLst>
              <a:gd name="adj" fmla="val 63632"/>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5" name="矢印: 五方向 4">
            <a:extLst>
              <a:ext uri="{FF2B5EF4-FFF2-40B4-BE49-F238E27FC236}">
                <a16:creationId xmlns:a16="http://schemas.microsoft.com/office/drawing/2014/main" id="{8AF4DA72-7DC6-5FEE-430D-D9EAAF79E324}"/>
              </a:ext>
            </a:extLst>
          </p:cNvPr>
          <p:cNvSpPr/>
          <p:nvPr/>
        </p:nvSpPr>
        <p:spPr>
          <a:xfrm rot="5400000">
            <a:off x="-238721" y="2908204"/>
            <a:ext cx="1224000" cy="370750"/>
          </a:xfrm>
          <a:prstGeom prst="homePlate">
            <a:avLst>
              <a:gd name="adj" fmla="val 63632"/>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A67DDACB-49B5-0AA0-5EE3-394EBEA64FEC}"/>
              </a:ext>
            </a:extLst>
          </p:cNvPr>
          <p:cNvSpPr txBox="1"/>
          <p:nvPr/>
        </p:nvSpPr>
        <p:spPr>
          <a:xfrm>
            <a:off x="273629" y="5949280"/>
            <a:ext cx="8679871" cy="71173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全体目標</a:t>
            </a: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「災害廃棄物対応マネジメント」の視点を持って、リーダーとして活動するための基礎を身に着ける</a:t>
            </a:r>
          </a:p>
        </p:txBody>
      </p:sp>
      <p:sp>
        <p:nvSpPr>
          <p:cNvPr id="7" name="正方形/長方形 6">
            <a:extLst>
              <a:ext uri="{FF2B5EF4-FFF2-40B4-BE49-F238E27FC236}">
                <a16:creationId xmlns:a16="http://schemas.microsoft.com/office/drawing/2014/main" id="{AEDAFF47-1D85-8953-BEC3-DD8BD0E9A931}"/>
              </a:ext>
            </a:extLst>
          </p:cNvPr>
          <p:cNvSpPr/>
          <p:nvPr/>
        </p:nvSpPr>
        <p:spPr>
          <a:xfrm>
            <a:off x="530079" y="1585935"/>
            <a:ext cx="3756171"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第１回（セミナー、半日、</a:t>
            </a:r>
            <a:r>
              <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開催）</a:t>
            </a:r>
            <a:endPar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災害廃棄物対応マネジメントの考え方を知る</a:t>
            </a:r>
          </a:p>
        </p:txBody>
      </p:sp>
      <p:sp>
        <p:nvSpPr>
          <p:cNvPr id="8" name="正方形/長方形 7">
            <a:extLst>
              <a:ext uri="{FF2B5EF4-FFF2-40B4-BE49-F238E27FC236}">
                <a16:creationId xmlns:a16="http://schemas.microsoft.com/office/drawing/2014/main" id="{E897CD61-9D43-288E-6CFB-211BA70FA83A}"/>
              </a:ext>
            </a:extLst>
          </p:cNvPr>
          <p:cNvSpPr/>
          <p:nvPr/>
        </p:nvSpPr>
        <p:spPr>
          <a:xfrm>
            <a:off x="530946" y="2597677"/>
            <a:ext cx="4298230"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第２回（ワークショップ、１日、対面開催）</a:t>
            </a:r>
            <a:endPar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被災時の具体的課題への対応力の幅を広げる</a:t>
            </a:r>
            <a:endPar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a:extLst>
              <a:ext uri="{FF2B5EF4-FFF2-40B4-BE49-F238E27FC236}">
                <a16:creationId xmlns:a16="http://schemas.microsoft.com/office/drawing/2014/main" id="{D74E21B7-8807-1E80-428D-D7E199A71A46}"/>
              </a:ext>
            </a:extLst>
          </p:cNvPr>
          <p:cNvSpPr/>
          <p:nvPr/>
        </p:nvSpPr>
        <p:spPr>
          <a:xfrm>
            <a:off x="530945" y="3604022"/>
            <a:ext cx="4526830"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第３回（セミナー、半日、</a:t>
            </a:r>
            <a:r>
              <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開催）</a:t>
            </a:r>
            <a:endPar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被災時のリーダーとしての対応を深堀りする</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支援・受援マネジメントの考え方を知る</a:t>
            </a:r>
          </a:p>
        </p:txBody>
      </p:sp>
      <p:sp>
        <p:nvSpPr>
          <p:cNvPr id="10" name="正方形/長方形 9">
            <a:extLst>
              <a:ext uri="{FF2B5EF4-FFF2-40B4-BE49-F238E27FC236}">
                <a16:creationId xmlns:a16="http://schemas.microsoft.com/office/drawing/2014/main" id="{1DC268CD-FA03-E9FC-215D-B08454DC11E8}"/>
              </a:ext>
            </a:extLst>
          </p:cNvPr>
          <p:cNvSpPr/>
          <p:nvPr/>
        </p:nvSpPr>
        <p:spPr>
          <a:xfrm>
            <a:off x="530946" y="4731161"/>
            <a:ext cx="4526829" cy="1147746"/>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第４回（ワークショップ、１日、対面開催）</a:t>
            </a:r>
            <a:endParaRPr kumimoji="0" lang="en-US" altLang="ja-JP" sz="14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支援活動で求められる視点・対応を身に着ける</a:t>
            </a:r>
            <a:endParaRPr kumimoji="0" lang="en-US" altLang="ja-JP" sz="1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講座での学び・気づきの理解促進、定着を図る</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矢印: 五方向 10">
            <a:extLst>
              <a:ext uri="{FF2B5EF4-FFF2-40B4-BE49-F238E27FC236}">
                <a16:creationId xmlns:a16="http://schemas.microsoft.com/office/drawing/2014/main" id="{95F698BE-8A61-64A8-BEDD-26D36271CE72}"/>
              </a:ext>
            </a:extLst>
          </p:cNvPr>
          <p:cNvSpPr/>
          <p:nvPr/>
        </p:nvSpPr>
        <p:spPr>
          <a:xfrm rot="5400000">
            <a:off x="-238722" y="2012561"/>
            <a:ext cx="1224000" cy="370750"/>
          </a:xfrm>
          <a:prstGeom prst="homePlate">
            <a:avLst>
              <a:gd name="adj" fmla="val 63632"/>
            </a:avLst>
          </a:prstGeom>
          <a:solidFill>
            <a:schemeClr val="tx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2" name="正方形/長方形 11">
            <a:extLst>
              <a:ext uri="{FF2B5EF4-FFF2-40B4-BE49-F238E27FC236}">
                <a16:creationId xmlns:a16="http://schemas.microsoft.com/office/drawing/2014/main" id="{E8AF87DF-5E00-D894-50B1-43D2CD6FAD42}"/>
              </a:ext>
            </a:extLst>
          </p:cNvPr>
          <p:cNvSpPr/>
          <p:nvPr/>
        </p:nvSpPr>
        <p:spPr>
          <a:xfrm>
            <a:off x="4580628" y="1556792"/>
            <a:ext cx="4620522"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●有識者の基調講演、災害廃棄物処理の基礎講義</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●熱海市土砂災害を例とした被災対応マネジメントに関する講演</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A08ED9D9-2F5D-F70B-BD92-70256BB9EBB9}"/>
              </a:ext>
            </a:extLst>
          </p:cNvPr>
          <p:cNvSpPr/>
          <p:nvPr/>
        </p:nvSpPr>
        <p:spPr>
          <a:xfrm>
            <a:off x="4580629" y="2615786"/>
            <a:ext cx="4372871"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●房総半島台風における館山市の対応に関する講演</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●館山市の実例を基にしたグループでのケーススタディ</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a:extLst>
              <a:ext uri="{FF2B5EF4-FFF2-40B4-BE49-F238E27FC236}">
                <a16:creationId xmlns:a16="http://schemas.microsoft.com/office/drawing/2014/main" id="{9C491DB5-C8C5-8795-BB43-13FF9975CA0A}"/>
              </a:ext>
            </a:extLst>
          </p:cNvPr>
          <p:cNvSpPr/>
          <p:nvPr/>
        </p:nvSpPr>
        <p:spPr>
          <a:xfrm>
            <a:off x="4580628" y="3629411"/>
            <a:ext cx="3869517" cy="845052"/>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●第２回ワークショップ内容のまとめ</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災害廃棄物処理に関する制度についての講義</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●支援・受援マネジメントに関する講演</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正方形/長方形 14">
            <a:extLst>
              <a:ext uri="{FF2B5EF4-FFF2-40B4-BE49-F238E27FC236}">
                <a16:creationId xmlns:a16="http://schemas.microsoft.com/office/drawing/2014/main" id="{13CCF022-C525-2972-52B9-4A44FDE32AE0}"/>
              </a:ext>
            </a:extLst>
          </p:cNvPr>
          <p:cNvSpPr/>
          <p:nvPr/>
        </p:nvSpPr>
        <p:spPr>
          <a:xfrm>
            <a:off x="4580628" y="4669210"/>
            <a:ext cx="4382397" cy="1291748"/>
          </a:xfrm>
          <a:prstGeom prst="rect">
            <a:avLst/>
          </a:prstGeom>
          <a:noFill/>
          <a:ln w="12700" cap="flat" cmpd="sng" algn="ctr">
            <a:noFill/>
            <a:prstDash val="solid"/>
            <a:miter lim="800000"/>
          </a:ln>
          <a:effectLst/>
        </p:spPr>
        <p:txBody>
          <a:bodyPr rtlCol="0" anchor="ct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●受援自治体職員へ当時の状況・心境に関するインタビュー</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●インタビューを基にした支援の在り方のグループ討議</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●グループでの「業務フロー図」（被災・支援）の作成</a:t>
            </a:r>
            <a:endParaRPr kumimoji="0" lang="en-US" altLang="ja-JP" sz="12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802BB187-A09E-04B8-A729-E56BE59B75CC}"/>
              </a:ext>
            </a:extLst>
          </p:cNvPr>
          <p:cNvSpPr/>
          <p:nvPr/>
        </p:nvSpPr>
        <p:spPr>
          <a:xfrm>
            <a:off x="4479773" y="1637120"/>
            <a:ext cx="144000" cy="720000"/>
          </a:xfrm>
          <a:prstGeom prst="rect">
            <a:avLst/>
          </a:prstGeom>
          <a:solidFill>
            <a:srgbClr val="005C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72762C39-2D2D-C220-BBFD-921B4C73DB9F}"/>
              </a:ext>
            </a:extLst>
          </p:cNvPr>
          <p:cNvSpPr/>
          <p:nvPr/>
        </p:nvSpPr>
        <p:spPr>
          <a:xfrm>
            <a:off x="4479773" y="2697305"/>
            <a:ext cx="144000" cy="720000"/>
          </a:xfrm>
          <a:prstGeom prst="rect">
            <a:avLst/>
          </a:prstGeom>
          <a:solidFill>
            <a:srgbClr val="005C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0" name="正方形/長方形 19">
            <a:extLst>
              <a:ext uri="{FF2B5EF4-FFF2-40B4-BE49-F238E27FC236}">
                <a16:creationId xmlns:a16="http://schemas.microsoft.com/office/drawing/2014/main" id="{C159BC53-D531-5169-4CFA-F0A06D4B02DD}"/>
              </a:ext>
            </a:extLst>
          </p:cNvPr>
          <p:cNvSpPr/>
          <p:nvPr/>
        </p:nvSpPr>
        <p:spPr>
          <a:xfrm>
            <a:off x="332506" y="1054475"/>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研修構成</a:t>
            </a:r>
          </a:p>
        </p:txBody>
      </p:sp>
      <p:sp>
        <p:nvSpPr>
          <p:cNvPr id="21" name="正方形/長方形 20">
            <a:extLst>
              <a:ext uri="{FF2B5EF4-FFF2-40B4-BE49-F238E27FC236}">
                <a16:creationId xmlns:a16="http://schemas.microsoft.com/office/drawing/2014/main" id="{756FFDCD-F50F-4A48-33D2-9107AE5F039B}"/>
              </a:ext>
            </a:extLst>
          </p:cNvPr>
          <p:cNvSpPr/>
          <p:nvPr/>
        </p:nvSpPr>
        <p:spPr>
          <a:xfrm>
            <a:off x="4479773" y="3648867"/>
            <a:ext cx="144000" cy="794019"/>
          </a:xfrm>
          <a:prstGeom prst="rect">
            <a:avLst/>
          </a:prstGeom>
          <a:solidFill>
            <a:srgbClr val="005C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2" name="正方形/長方形 21">
            <a:extLst>
              <a:ext uri="{FF2B5EF4-FFF2-40B4-BE49-F238E27FC236}">
                <a16:creationId xmlns:a16="http://schemas.microsoft.com/office/drawing/2014/main" id="{4DC5BE39-D684-26CF-8EEB-6038AE3FFF12}"/>
              </a:ext>
            </a:extLst>
          </p:cNvPr>
          <p:cNvSpPr/>
          <p:nvPr/>
        </p:nvSpPr>
        <p:spPr>
          <a:xfrm>
            <a:off x="4479773" y="4939237"/>
            <a:ext cx="144000" cy="794019"/>
          </a:xfrm>
          <a:prstGeom prst="rect">
            <a:avLst/>
          </a:prstGeom>
          <a:solidFill>
            <a:srgbClr val="005C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26981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E89A-3919-27FB-B450-2127F3FB223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CFDF575-64D8-21EF-E08F-8D5A5784CE6A}"/>
              </a:ext>
            </a:extLst>
          </p:cNvPr>
          <p:cNvSpPr>
            <a:spLocks noGrp="1"/>
          </p:cNvSpPr>
          <p:nvPr>
            <p:ph type="title"/>
          </p:nvPr>
        </p:nvSpPr>
        <p:spPr>
          <a:xfrm>
            <a:off x="250825" y="188913"/>
            <a:ext cx="7921575" cy="587854"/>
          </a:xfrm>
        </p:spPr>
        <p:txBody>
          <a:bodyPr/>
          <a:lstStyle/>
          <a:p>
            <a:pPr algn="l"/>
            <a:r>
              <a:rPr lang="en-US" altLang="ja-JP" sz="2000"/>
              <a:t>5.</a:t>
            </a:r>
            <a:r>
              <a:rPr lang="ja-JP" altLang="en-US" sz="2000"/>
              <a:t>災害廃棄物処理リーダー養成講座③</a:t>
            </a:r>
            <a:endParaRPr lang="ja-JP" altLang="en-US" sz="2000" b="1">
              <a:latin typeface="メイリオ" panose="020B0604030504040204" pitchFamily="50" charset="-128"/>
              <a:ea typeface="メイリオ" panose="020B0604030504040204" pitchFamily="50" charset="-128"/>
            </a:endParaRPr>
          </a:p>
        </p:txBody>
      </p:sp>
      <p:sp>
        <p:nvSpPr>
          <p:cNvPr id="18" name="矢印: 五方向 17">
            <a:extLst>
              <a:ext uri="{FF2B5EF4-FFF2-40B4-BE49-F238E27FC236}">
                <a16:creationId xmlns:a16="http://schemas.microsoft.com/office/drawing/2014/main" id="{89A8E251-EDD6-D654-19EE-CEE6D569F6F9}"/>
              </a:ext>
            </a:extLst>
          </p:cNvPr>
          <p:cNvSpPr/>
          <p:nvPr/>
        </p:nvSpPr>
        <p:spPr>
          <a:xfrm>
            <a:off x="329284" y="4443259"/>
            <a:ext cx="5894612"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令和元年房総半島台風における館山市の対応</a:t>
            </a:r>
          </a:p>
        </p:txBody>
      </p:sp>
      <p:sp>
        <p:nvSpPr>
          <p:cNvPr id="19" name="テキスト ボックス 18">
            <a:extLst>
              <a:ext uri="{FF2B5EF4-FFF2-40B4-BE49-F238E27FC236}">
                <a16:creationId xmlns:a16="http://schemas.microsoft.com/office/drawing/2014/main" id="{C4E484F7-5E82-10A1-6BA0-92834D1C7E64}"/>
              </a:ext>
            </a:extLst>
          </p:cNvPr>
          <p:cNvSpPr txBox="1"/>
          <p:nvPr/>
        </p:nvSpPr>
        <p:spPr>
          <a:xfrm>
            <a:off x="276099" y="4079478"/>
            <a:ext cx="3967586" cy="348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r>
              <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第２回リーダー養成講座内容</a:t>
            </a: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endPar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FBC1A166-E7C7-C7F1-A10F-C61E811ABA53}"/>
              </a:ext>
            </a:extLst>
          </p:cNvPr>
          <p:cNvSpPr txBox="1"/>
          <p:nvPr/>
        </p:nvSpPr>
        <p:spPr>
          <a:xfrm>
            <a:off x="327457" y="4753719"/>
            <a:ext cx="554068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令和元年台風における災害廃棄物対応の実際と課題</a:t>
            </a:r>
            <a:endParaRPr kumimoji="1" lang="en-US" altLang="ja-JP"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講師：千葉県館山市</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危機管理課　半澤 大 氏</a:t>
            </a:r>
            <a:endPar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矢印: 五方向 24">
            <a:extLst>
              <a:ext uri="{FF2B5EF4-FFF2-40B4-BE49-F238E27FC236}">
                <a16:creationId xmlns:a16="http://schemas.microsoft.com/office/drawing/2014/main" id="{0E92B066-41A5-59B7-7B9C-33D52724F1EA}"/>
              </a:ext>
            </a:extLst>
          </p:cNvPr>
          <p:cNvSpPr/>
          <p:nvPr/>
        </p:nvSpPr>
        <p:spPr>
          <a:xfrm>
            <a:off x="314511" y="5373216"/>
            <a:ext cx="5909385"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ケーススタディ１：館山市における課題への対応を考える</a:t>
            </a:r>
          </a:p>
        </p:txBody>
      </p:sp>
      <p:sp>
        <p:nvSpPr>
          <p:cNvPr id="26" name="テキスト ボックス 25">
            <a:extLst>
              <a:ext uri="{FF2B5EF4-FFF2-40B4-BE49-F238E27FC236}">
                <a16:creationId xmlns:a16="http://schemas.microsoft.com/office/drawing/2014/main" id="{17ACF590-AAC6-228C-55C0-585EA4AC788F}"/>
              </a:ext>
            </a:extLst>
          </p:cNvPr>
          <p:cNvSpPr txBox="1"/>
          <p:nvPr/>
        </p:nvSpPr>
        <p:spPr>
          <a:xfrm>
            <a:off x="303677" y="5681961"/>
            <a:ext cx="64815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館山市の実例を踏まえ、館山市職員の立場で、当時の課題への対応を検討</a:t>
            </a:r>
          </a:p>
        </p:txBody>
      </p:sp>
      <p:sp>
        <p:nvSpPr>
          <p:cNvPr id="27" name="矢印: 五方向 26">
            <a:extLst>
              <a:ext uri="{FF2B5EF4-FFF2-40B4-BE49-F238E27FC236}">
                <a16:creationId xmlns:a16="http://schemas.microsoft.com/office/drawing/2014/main" id="{281AF6A1-07FF-D67D-105C-E05BC8FE91BF}"/>
              </a:ext>
            </a:extLst>
          </p:cNvPr>
          <p:cNvSpPr/>
          <p:nvPr/>
        </p:nvSpPr>
        <p:spPr>
          <a:xfrm>
            <a:off x="311024" y="6080107"/>
            <a:ext cx="5917160"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ケーススタディ２：片付けごみの回収戦略を考える</a:t>
            </a:r>
          </a:p>
        </p:txBody>
      </p:sp>
      <p:sp>
        <p:nvSpPr>
          <p:cNvPr id="28" name="テキスト ボックス 27">
            <a:extLst>
              <a:ext uri="{FF2B5EF4-FFF2-40B4-BE49-F238E27FC236}">
                <a16:creationId xmlns:a16="http://schemas.microsoft.com/office/drawing/2014/main" id="{5E4C07CE-AF13-A0FD-3245-F59FB8C7148D}"/>
              </a:ext>
            </a:extLst>
          </p:cNvPr>
          <p:cNvSpPr txBox="1"/>
          <p:nvPr/>
        </p:nvSpPr>
        <p:spPr>
          <a:xfrm>
            <a:off x="282835" y="6373466"/>
            <a:ext cx="601735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マネジメントの視点を踏まえ、所属自治体の片付けごみ回収戦略を検討</a:t>
            </a:r>
          </a:p>
        </p:txBody>
      </p:sp>
      <p:sp>
        <p:nvSpPr>
          <p:cNvPr id="16" name="矢印: 五方向 15">
            <a:extLst>
              <a:ext uri="{FF2B5EF4-FFF2-40B4-BE49-F238E27FC236}">
                <a16:creationId xmlns:a16="http://schemas.microsoft.com/office/drawing/2014/main" id="{891B2931-132C-0BB8-DED5-4854B87DE4CF}"/>
              </a:ext>
            </a:extLst>
          </p:cNvPr>
          <p:cNvSpPr/>
          <p:nvPr/>
        </p:nvSpPr>
        <p:spPr>
          <a:xfrm>
            <a:off x="392971" y="1430974"/>
            <a:ext cx="5830926"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基調講演：災害廃棄物処理にどう向き合うか</a:t>
            </a:r>
          </a:p>
        </p:txBody>
      </p:sp>
      <p:sp>
        <p:nvSpPr>
          <p:cNvPr id="17" name="テキスト ボックス 16">
            <a:extLst>
              <a:ext uri="{FF2B5EF4-FFF2-40B4-BE49-F238E27FC236}">
                <a16:creationId xmlns:a16="http://schemas.microsoft.com/office/drawing/2014/main" id="{45BD68FB-7505-3DCF-1130-7E3545290B2C}"/>
              </a:ext>
            </a:extLst>
          </p:cNvPr>
          <p:cNvSpPr txBox="1"/>
          <p:nvPr/>
        </p:nvSpPr>
        <p:spPr>
          <a:xfrm>
            <a:off x="314511" y="1052736"/>
            <a:ext cx="3967586" cy="348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r>
              <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第１回リーダー養成講座内容</a:t>
            </a: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endPar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04E69272-ED4C-C7FE-F378-DAC3BFD48E21}"/>
              </a:ext>
            </a:extLst>
          </p:cNvPr>
          <p:cNvSpPr txBox="1"/>
          <p:nvPr/>
        </p:nvSpPr>
        <p:spPr>
          <a:xfrm>
            <a:off x="378303" y="1764105"/>
            <a:ext cx="58309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災害廃棄物処理の実情、受援側・支援側のリーダーの心得 等</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講師：</a:t>
            </a:r>
            <a:r>
              <a:rPr kumimoji="1" lang="zh-TW"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国立環境研究所客員研究員　高田 光康 氏</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矢印: 五方向 33">
            <a:extLst>
              <a:ext uri="{FF2B5EF4-FFF2-40B4-BE49-F238E27FC236}">
                <a16:creationId xmlns:a16="http://schemas.microsoft.com/office/drawing/2014/main" id="{4C52731E-5007-C95D-BFDC-05CA82906581}"/>
              </a:ext>
            </a:extLst>
          </p:cNvPr>
          <p:cNvSpPr/>
          <p:nvPr/>
        </p:nvSpPr>
        <p:spPr>
          <a:xfrm>
            <a:off x="382485" y="2370906"/>
            <a:ext cx="584569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講演１：災害廃棄物処理の基礎</a:t>
            </a:r>
          </a:p>
        </p:txBody>
      </p:sp>
      <p:sp>
        <p:nvSpPr>
          <p:cNvPr id="35" name="テキスト ボックス 34">
            <a:extLst>
              <a:ext uri="{FF2B5EF4-FFF2-40B4-BE49-F238E27FC236}">
                <a16:creationId xmlns:a16="http://schemas.microsoft.com/office/drawing/2014/main" id="{2E1EAAA9-7B8F-4769-144F-07EE1B5D36FA}"/>
              </a:ext>
            </a:extLst>
          </p:cNvPr>
          <p:cNvSpPr txBox="1"/>
          <p:nvPr/>
        </p:nvSpPr>
        <p:spPr>
          <a:xfrm>
            <a:off x="381685" y="2689176"/>
            <a:ext cx="65730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災害廃棄物処理の全体像と被災事例</a:t>
            </a:r>
          </a:p>
        </p:txBody>
      </p:sp>
      <p:sp>
        <p:nvSpPr>
          <p:cNvPr id="36" name="矢印: 五方向 35">
            <a:extLst>
              <a:ext uri="{FF2B5EF4-FFF2-40B4-BE49-F238E27FC236}">
                <a16:creationId xmlns:a16="http://schemas.microsoft.com/office/drawing/2014/main" id="{133A054A-C2BD-35B9-394B-FF7ECC289890}"/>
              </a:ext>
            </a:extLst>
          </p:cNvPr>
          <p:cNvSpPr/>
          <p:nvPr/>
        </p:nvSpPr>
        <p:spPr>
          <a:xfrm>
            <a:off x="378197" y="3051562"/>
            <a:ext cx="584569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講演２：被災対応マネジメントについて</a:t>
            </a:r>
          </a:p>
        </p:txBody>
      </p:sp>
      <p:sp>
        <p:nvSpPr>
          <p:cNvPr id="37" name="テキスト ボックス 36">
            <a:extLst>
              <a:ext uri="{FF2B5EF4-FFF2-40B4-BE49-F238E27FC236}">
                <a16:creationId xmlns:a16="http://schemas.microsoft.com/office/drawing/2014/main" id="{DB651FB0-21E5-91FC-CA61-8B8060B7BB9E}"/>
              </a:ext>
            </a:extLst>
          </p:cNvPr>
          <p:cNvSpPr txBox="1"/>
          <p:nvPr/>
        </p:nvSpPr>
        <p:spPr>
          <a:xfrm>
            <a:off x="378197" y="3348281"/>
            <a:ext cx="62820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令和３年熱海市伊豆山土石流災害の対応とマネジメントの視点</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講師：静岡県熱海市　野口 真道 氏</a:t>
            </a:r>
          </a:p>
        </p:txBody>
      </p:sp>
      <p:sp>
        <p:nvSpPr>
          <p:cNvPr id="5" name="テキスト ボックス 4">
            <a:extLst>
              <a:ext uri="{FF2B5EF4-FFF2-40B4-BE49-F238E27FC236}">
                <a16:creationId xmlns:a16="http://schemas.microsoft.com/office/drawing/2014/main" id="{2940793A-0077-0119-FD1D-C24204C9439D}"/>
              </a:ext>
            </a:extLst>
          </p:cNvPr>
          <p:cNvSpPr txBox="1"/>
          <p:nvPr/>
        </p:nvSpPr>
        <p:spPr>
          <a:xfrm>
            <a:off x="6577559" y="2621311"/>
            <a:ext cx="24209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第１回 熱海市野口氏講演</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49CFE8E-92BB-8A94-4FAE-C7BCEF655041}"/>
              </a:ext>
            </a:extLst>
          </p:cNvPr>
          <p:cNvSpPr txBox="1"/>
          <p:nvPr/>
        </p:nvSpPr>
        <p:spPr>
          <a:xfrm>
            <a:off x="6577559" y="4414216"/>
            <a:ext cx="24209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第２回 グループワーク</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543D3C17-D11A-CBCD-CBD1-6DB32A9A758D}"/>
              </a:ext>
            </a:extLst>
          </p:cNvPr>
          <p:cNvSpPr txBox="1"/>
          <p:nvPr/>
        </p:nvSpPr>
        <p:spPr>
          <a:xfrm>
            <a:off x="6398549" y="6368107"/>
            <a:ext cx="24209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第２回 回収戦略検討成果</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 name="図 1">
            <a:extLst>
              <a:ext uri="{FF2B5EF4-FFF2-40B4-BE49-F238E27FC236}">
                <a16:creationId xmlns:a16="http://schemas.microsoft.com/office/drawing/2014/main" id="{380E9E65-5A61-BA22-2B0D-BCA0B059C2C3}"/>
              </a:ext>
            </a:extLst>
          </p:cNvPr>
          <p:cNvPicPr>
            <a:picLocks noChangeAspect="1"/>
          </p:cNvPicPr>
          <p:nvPr/>
        </p:nvPicPr>
        <p:blipFill>
          <a:blip r:embed="rId3"/>
          <a:stretch>
            <a:fillRect/>
          </a:stretch>
        </p:blipFill>
        <p:spPr>
          <a:xfrm>
            <a:off x="6574164" y="1060344"/>
            <a:ext cx="2423160" cy="1508760"/>
          </a:xfrm>
          <a:prstGeom prst="rect">
            <a:avLst/>
          </a:prstGeom>
        </p:spPr>
      </p:pic>
      <p:pic>
        <p:nvPicPr>
          <p:cNvPr id="8" name="図 7">
            <a:extLst>
              <a:ext uri="{FF2B5EF4-FFF2-40B4-BE49-F238E27FC236}">
                <a16:creationId xmlns:a16="http://schemas.microsoft.com/office/drawing/2014/main" id="{2620E39B-4158-E237-1B68-853E3DB36DCB}"/>
              </a:ext>
            </a:extLst>
          </p:cNvPr>
          <p:cNvPicPr>
            <a:picLocks noChangeAspect="1"/>
          </p:cNvPicPr>
          <p:nvPr/>
        </p:nvPicPr>
        <p:blipFill>
          <a:blip r:embed="rId4"/>
          <a:stretch>
            <a:fillRect/>
          </a:stretch>
        </p:blipFill>
        <p:spPr>
          <a:xfrm>
            <a:off x="6593806" y="4713306"/>
            <a:ext cx="2423160" cy="1607820"/>
          </a:xfrm>
          <a:prstGeom prst="rect">
            <a:avLst/>
          </a:prstGeom>
        </p:spPr>
      </p:pic>
      <p:pic>
        <p:nvPicPr>
          <p:cNvPr id="13" name="図 12" descr="テーブルの周りに集まっている人たち&#10;&#10;AI 生成コンテンツは誤りを含む可能性があります。">
            <a:extLst>
              <a:ext uri="{FF2B5EF4-FFF2-40B4-BE49-F238E27FC236}">
                <a16:creationId xmlns:a16="http://schemas.microsoft.com/office/drawing/2014/main" id="{151D24FB-FB9A-CA79-4842-91CDE4B287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4164" y="2973670"/>
            <a:ext cx="2442802" cy="1432960"/>
          </a:xfrm>
          <a:prstGeom prst="rect">
            <a:avLst/>
          </a:prstGeom>
        </p:spPr>
      </p:pic>
    </p:spTree>
    <p:extLst>
      <p:ext uri="{BB962C8B-B14F-4D97-AF65-F5344CB8AC3E}">
        <p14:creationId xmlns:p14="http://schemas.microsoft.com/office/powerpoint/2010/main" val="367387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108B8-99E4-452D-B8C7-42E945C2E47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E3B832C-FE5F-9651-4E1D-898E7BED8695}"/>
              </a:ext>
            </a:extLst>
          </p:cNvPr>
          <p:cNvSpPr>
            <a:spLocks noGrp="1"/>
          </p:cNvSpPr>
          <p:nvPr>
            <p:ph type="title"/>
          </p:nvPr>
        </p:nvSpPr>
        <p:spPr>
          <a:xfrm>
            <a:off x="250825" y="188913"/>
            <a:ext cx="7921575" cy="587854"/>
          </a:xfrm>
        </p:spPr>
        <p:txBody>
          <a:bodyPr/>
          <a:lstStyle/>
          <a:p>
            <a:pPr algn="l"/>
            <a:r>
              <a:rPr lang="en-US" altLang="ja-JP" sz="2000"/>
              <a:t>5.</a:t>
            </a:r>
            <a:r>
              <a:rPr lang="ja-JP" altLang="en-US" sz="2000"/>
              <a:t>災害廃棄物処理リーダー養成講座④</a:t>
            </a:r>
            <a:endParaRPr lang="ja-JP" altLang="en-US" sz="2000" b="1">
              <a:latin typeface="メイリオ" panose="020B0604030504040204" pitchFamily="50" charset="-128"/>
              <a:ea typeface="メイリオ" panose="020B0604030504040204" pitchFamily="50" charset="-128"/>
            </a:endParaRPr>
          </a:p>
        </p:txBody>
      </p:sp>
      <p:sp>
        <p:nvSpPr>
          <p:cNvPr id="18" name="矢印: 五方向 17">
            <a:extLst>
              <a:ext uri="{FF2B5EF4-FFF2-40B4-BE49-F238E27FC236}">
                <a16:creationId xmlns:a16="http://schemas.microsoft.com/office/drawing/2014/main" id="{A8FC97F6-4676-696B-BB81-54AC954F0165}"/>
              </a:ext>
            </a:extLst>
          </p:cNvPr>
          <p:cNvSpPr/>
          <p:nvPr/>
        </p:nvSpPr>
        <p:spPr>
          <a:xfrm>
            <a:off x="329284" y="4326973"/>
            <a:ext cx="5905793"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被災自治体職員へのインタビュー</a:t>
            </a:r>
          </a:p>
        </p:txBody>
      </p:sp>
      <p:sp>
        <p:nvSpPr>
          <p:cNvPr id="19" name="テキスト ボックス 18">
            <a:extLst>
              <a:ext uri="{FF2B5EF4-FFF2-40B4-BE49-F238E27FC236}">
                <a16:creationId xmlns:a16="http://schemas.microsoft.com/office/drawing/2014/main" id="{6616DCB1-F6BA-1E55-4F09-529B0F87D4BE}"/>
              </a:ext>
            </a:extLst>
          </p:cNvPr>
          <p:cNvSpPr txBox="1"/>
          <p:nvPr/>
        </p:nvSpPr>
        <p:spPr>
          <a:xfrm>
            <a:off x="244374" y="3978864"/>
            <a:ext cx="3967586" cy="348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r>
              <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第４回リーダー養成講座内容</a:t>
            </a: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endPar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C9D44E21-E2F8-AE49-F523-0344DE5AAC74}"/>
              </a:ext>
            </a:extLst>
          </p:cNvPr>
          <p:cNvSpPr txBox="1"/>
          <p:nvPr/>
        </p:nvSpPr>
        <p:spPr>
          <a:xfrm>
            <a:off x="322728" y="4646047"/>
            <a:ext cx="5912349"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受援自治体担当者へのインタビューにより、支援時の実対応をイメージ</a:t>
            </a:r>
            <a:endParaRPr kumimoji="1" lang="en-US" altLang="ja-JP"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講師：茨城県常陸大宮市　宇留野博 氏</a:t>
            </a:r>
          </a:p>
        </p:txBody>
      </p:sp>
      <p:sp>
        <p:nvSpPr>
          <p:cNvPr id="25" name="矢印: 五方向 24">
            <a:extLst>
              <a:ext uri="{FF2B5EF4-FFF2-40B4-BE49-F238E27FC236}">
                <a16:creationId xmlns:a16="http://schemas.microsoft.com/office/drawing/2014/main" id="{B164F29E-FB12-1CB9-AA08-8F1E4C709377}"/>
              </a:ext>
            </a:extLst>
          </p:cNvPr>
          <p:cNvSpPr/>
          <p:nvPr/>
        </p:nvSpPr>
        <p:spPr>
          <a:xfrm>
            <a:off x="318799" y="5321912"/>
            <a:ext cx="591234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演習１：支援者として被災自治体との向き合い方を考える</a:t>
            </a:r>
          </a:p>
        </p:txBody>
      </p:sp>
      <p:sp>
        <p:nvSpPr>
          <p:cNvPr id="26" name="テキスト ボックス 25">
            <a:extLst>
              <a:ext uri="{FF2B5EF4-FFF2-40B4-BE49-F238E27FC236}">
                <a16:creationId xmlns:a16="http://schemas.microsoft.com/office/drawing/2014/main" id="{937185C4-66FD-95B8-B7E7-D979D61559F4}"/>
              </a:ext>
            </a:extLst>
          </p:cNvPr>
          <p:cNvSpPr txBox="1"/>
          <p:nvPr/>
        </p:nvSpPr>
        <p:spPr>
          <a:xfrm>
            <a:off x="317999" y="5599604"/>
            <a:ext cx="58381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インタビューを踏まえ、支援者として被災自治体との向き合い方を検討</a:t>
            </a:r>
          </a:p>
        </p:txBody>
      </p:sp>
      <p:sp>
        <p:nvSpPr>
          <p:cNvPr id="27" name="矢印: 五方向 26">
            <a:extLst>
              <a:ext uri="{FF2B5EF4-FFF2-40B4-BE49-F238E27FC236}">
                <a16:creationId xmlns:a16="http://schemas.microsoft.com/office/drawing/2014/main" id="{CBDF2490-6AF5-33B4-9202-CEB0732E1E27}"/>
              </a:ext>
            </a:extLst>
          </p:cNvPr>
          <p:cNvSpPr/>
          <p:nvPr/>
        </p:nvSpPr>
        <p:spPr>
          <a:xfrm>
            <a:off x="315312" y="6027922"/>
            <a:ext cx="591234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演習２：災害廃棄物対応初動期の「業務フロー図」作成</a:t>
            </a:r>
          </a:p>
        </p:txBody>
      </p:sp>
      <p:sp>
        <p:nvSpPr>
          <p:cNvPr id="28" name="テキスト ボックス 27">
            <a:extLst>
              <a:ext uri="{FF2B5EF4-FFF2-40B4-BE49-F238E27FC236}">
                <a16:creationId xmlns:a16="http://schemas.microsoft.com/office/drawing/2014/main" id="{704B02DB-C7D6-69DC-83C5-A662CEB7E0C9}"/>
              </a:ext>
            </a:extLst>
          </p:cNvPr>
          <p:cNvSpPr txBox="1"/>
          <p:nvPr/>
        </p:nvSpPr>
        <p:spPr>
          <a:xfrm>
            <a:off x="287124" y="6330806"/>
            <a:ext cx="6126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マネジメントの視点を踏まえ、リーダーの立場で初動時の業務フローを作成</a:t>
            </a:r>
          </a:p>
        </p:txBody>
      </p:sp>
      <p:sp>
        <p:nvSpPr>
          <p:cNvPr id="16" name="矢印: 五方向 15">
            <a:extLst>
              <a:ext uri="{FF2B5EF4-FFF2-40B4-BE49-F238E27FC236}">
                <a16:creationId xmlns:a16="http://schemas.microsoft.com/office/drawing/2014/main" id="{6F63313A-FC25-53EC-52FA-7187D075025F}"/>
              </a:ext>
            </a:extLst>
          </p:cNvPr>
          <p:cNvSpPr/>
          <p:nvPr/>
        </p:nvSpPr>
        <p:spPr>
          <a:xfrm>
            <a:off x="392970" y="1425227"/>
            <a:ext cx="584559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第２回ワークショップ振り返り</a:t>
            </a:r>
          </a:p>
        </p:txBody>
      </p:sp>
      <p:sp>
        <p:nvSpPr>
          <p:cNvPr id="33" name="テキスト ボックス 32">
            <a:extLst>
              <a:ext uri="{FF2B5EF4-FFF2-40B4-BE49-F238E27FC236}">
                <a16:creationId xmlns:a16="http://schemas.microsoft.com/office/drawing/2014/main" id="{37E5D722-A411-C6CC-14B1-07E88CF22083}"/>
              </a:ext>
            </a:extLst>
          </p:cNvPr>
          <p:cNvSpPr txBox="1"/>
          <p:nvPr/>
        </p:nvSpPr>
        <p:spPr>
          <a:xfrm>
            <a:off x="410904" y="1722294"/>
            <a:ext cx="58241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事前課題を提示し、前回の検討事項を各自治体の立場から深堀り</a:t>
            </a:r>
          </a:p>
        </p:txBody>
      </p:sp>
      <p:sp>
        <p:nvSpPr>
          <p:cNvPr id="34" name="矢印: 五方向 33">
            <a:extLst>
              <a:ext uri="{FF2B5EF4-FFF2-40B4-BE49-F238E27FC236}">
                <a16:creationId xmlns:a16="http://schemas.microsoft.com/office/drawing/2014/main" id="{C7AAAF27-BDC9-FDF9-0D32-C0635ECDCE37}"/>
              </a:ext>
            </a:extLst>
          </p:cNvPr>
          <p:cNvSpPr/>
          <p:nvPr/>
        </p:nvSpPr>
        <p:spPr>
          <a:xfrm>
            <a:off x="382485" y="2142381"/>
            <a:ext cx="585607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講演１：災害廃棄物処理に関する制度</a:t>
            </a:r>
          </a:p>
        </p:txBody>
      </p:sp>
      <p:sp>
        <p:nvSpPr>
          <p:cNvPr id="35" name="テキスト ボックス 34">
            <a:extLst>
              <a:ext uri="{FF2B5EF4-FFF2-40B4-BE49-F238E27FC236}">
                <a16:creationId xmlns:a16="http://schemas.microsoft.com/office/drawing/2014/main" id="{306DD32F-778E-2470-6335-BE65E34E1DCC}"/>
              </a:ext>
            </a:extLst>
          </p:cNvPr>
          <p:cNvSpPr txBox="1"/>
          <p:nvPr/>
        </p:nvSpPr>
        <p:spPr>
          <a:xfrm>
            <a:off x="381686" y="2472580"/>
            <a:ext cx="58533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廃棄物処理法特例、公費解体、災害補助金等に関する講義</a:t>
            </a:r>
          </a:p>
        </p:txBody>
      </p:sp>
      <p:sp>
        <p:nvSpPr>
          <p:cNvPr id="36" name="矢印: 五方向 35">
            <a:extLst>
              <a:ext uri="{FF2B5EF4-FFF2-40B4-BE49-F238E27FC236}">
                <a16:creationId xmlns:a16="http://schemas.microsoft.com/office/drawing/2014/main" id="{7AA280C5-0B1F-E365-6056-31305BC2C250}"/>
              </a:ext>
            </a:extLst>
          </p:cNvPr>
          <p:cNvSpPr/>
          <p:nvPr/>
        </p:nvSpPr>
        <p:spPr>
          <a:xfrm>
            <a:off x="378998" y="2852968"/>
            <a:ext cx="5856079"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講演２：支援・受援マネジメントの考え方</a:t>
            </a:r>
          </a:p>
        </p:txBody>
      </p:sp>
      <p:sp>
        <p:nvSpPr>
          <p:cNvPr id="37" name="テキスト ボックス 36">
            <a:extLst>
              <a:ext uri="{FF2B5EF4-FFF2-40B4-BE49-F238E27FC236}">
                <a16:creationId xmlns:a16="http://schemas.microsoft.com/office/drawing/2014/main" id="{031C2F9C-F53A-0567-5015-C7262F0FF6B1}"/>
              </a:ext>
            </a:extLst>
          </p:cNvPr>
          <p:cNvSpPr txBox="1"/>
          <p:nvPr/>
        </p:nvSpPr>
        <p:spPr>
          <a:xfrm>
            <a:off x="392971" y="3160018"/>
            <a:ext cx="58421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支援・受援の全体像、支援側・受援側に必要な視点と対応</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講師：元近畿地方環境事務所・元京都市役所　若林 完明 氏</a:t>
            </a:r>
          </a:p>
        </p:txBody>
      </p:sp>
      <p:sp>
        <p:nvSpPr>
          <p:cNvPr id="4" name="テキスト ボックス 3">
            <a:extLst>
              <a:ext uri="{FF2B5EF4-FFF2-40B4-BE49-F238E27FC236}">
                <a16:creationId xmlns:a16="http://schemas.microsoft.com/office/drawing/2014/main" id="{0EE3E95D-C63F-261D-7E38-B65B8F4A6082}"/>
              </a:ext>
            </a:extLst>
          </p:cNvPr>
          <p:cNvSpPr txBox="1"/>
          <p:nvPr/>
        </p:nvSpPr>
        <p:spPr>
          <a:xfrm>
            <a:off x="314511" y="1052736"/>
            <a:ext cx="3967586" cy="3481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r>
              <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第３回リーダー養成講座内容</a:t>
            </a:r>
            <a:r>
              <a:rPr kumimoji="1" lang="en-US" altLang="ja-JP"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rPr>
              <a:t>】</a:t>
            </a:r>
            <a:endParaRPr kumimoji="1" lang="ja-JP" altLang="en-US" sz="1662" b="1" i="0" u="none" strike="noStrike" kern="1200" cap="none" spc="0" normalizeH="0" baseline="0" noProof="0">
              <a:ln>
                <a:noFill/>
              </a:ln>
              <a:solidFill>
                <a:prstClr val="black"/>
              </a:solidFill>
              <a:effectLst/>
              <a:highlight>
                <a:srgbClr val="C0C0C0"/>
              </a:highlight>
              <a:uLnTx/>
              <a:uFillTx/>
              <a:latin typeface="メイリオ" panose="020B0604030504040204" pitchFamily="50" charset="-128"/>
              <a:ea typeface="メイリオ" panose="020B0604030504040204" pitchFamily="50" charset="-128"/>
              <a:cs typeface="+mn-cs"/>
            </a:endParaRPr>
          </a:p>
        </p:txBody>
      </p:sp>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955933C-8F02-A7E3-A318-0323D1E69695}"/>
              </a:ext>
            </a:extLst>
          </p:cNvPr>
          <p:cNvPicPr>
            <a:picLocks noChangeAspect="1"/>
          </p:cNvPicPr>
          <p:nvPr/>
        </p:nvPicPr>
        <p:blipFill>
          <a:blip r:embed="rId3"/>
          <a:srcRect l="13336" t="4958"/>
          <a:stretch>
            <a:fillRect/>
          </a:stretch>
        </p:blipFill>
        <p:spPr>
          <a:xfrm>
            <a:off x="6429295" y="1099315"/>
            <a:ext cx="2535193" cy="1391636"/>
          </a:xfrm>
          <a:prstGeom prst="rect">
            <a:avLst/>
          </a:prstGeom>
        </p:spPr>
      </p:pic>
      <p:sp>
        <p:nvSpPr>
          <p:cNvPr id="7" name="テキスト ボックス 6">
            <a:extLst>
              <a:ext uri="{FF2B5EF4-FFF2-40B4-BE49-F238E27FC236}">
                <a16:creationId xmlns:a16="http://schemas.microsoft.com/office/drawing/2014/main" id="{E85BB6FA-1D57-72CB-AFA8-E9D044083CC1}"/>
              </a:ext>
            </a:extLst>
          </p:cNvPr>
          <p:cNvSpPr txBox="1"/>
          <p:nvPr/>
        </p:nvSpPr>
        <p:spPr>
          <a:xfrm>
            <a:off x="6577559" y="2533075"/>
            <a:ext cx="242095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第３回 若林氏講演</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50E7F68A-D0BE-B368-D52A-C52C2B97BAB5}"/>
              </a:ext>
            </a:extLst>
          </p:cNvPr>
          <p:cNvSpPr txBox="1"/>
          <p:nvPr/>
        </p:nvSpPr>
        <p:spPr>
          <a:xfrm>
            <a:off x="6472847" y="4150624"/>
            <a:ext cx="25351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第４回 宇留野氏インタビュー</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B712A1C7-0BD5-7432-50AD-2345653CD5E4}"/>
              </a:ext>
            </a:extLst>
          </p:cNvPr>
          <p:cNvSpPr txBox="1"/>
          <p:nvPr/>
        </p:nvSpPr>
        <p:spPr>
          <a:xfrm>
            <a:off x="6463322" y="6310274"/>
            <a:ext cx="25351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第４回 グループワーク</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0" name="図 29" descr="会議室に集まる人々&#10;&#10;AI 生成コンテンツは誤りを含む可能性があります。">
            <a:extLst>
              <a:ext uri="{FF2B5EF4-FFF2-40B4-BE49-F238E27FC236}">
                <a16:creationId xmlns:a16="http://schemas.microsoft.com/office/drawing/2014/main" id="{014F737B-983D-8715-3279-29D6A30709F5}"/>
              </a:ext>
            </a:extLst>
          </p:cNvPr>
          <p:cNvPicPr>
            <a:picLocks noChangeAspect="1"/>
          </p:cNvPicPr>
          <p:nvPr/>
        </p:nvPicPr>
        <p:blipFill>
          <a:blip r:embed="rId4" cstate="print">
            <a:extLst>
              <a:ext uri="{28A0092B-C50C-407E-A947-70E740481C1C}">
                <a14:useLocalDpi xmlns:a14="http://schemas.microsoft.com/office/drawing/2010/main" val="0"/>
              </a:ext>
            </a:extLst>
          </a:blip>
          <a:srcRect l="5679" t="34359" r="10324" b="11303"/>
          <a:stretch>
            <a:fillRect/>
          </a:stretch>
        </p:blipFill>
        <p:spPr>
          <a:xfrm>
            <a:off x="6438819" y="2924944"/>
            <a:ext cx="2487049" cy="1206664"/>
          </a:xfrm>
          <a:prstGeom prst="rect">
            <a:avLst/>
          </a:prstGeom>
        </p:spPr>
      </p:pic>
      <p:pic>
        <p:nvPicPr>
          <p:cNvPr id="32" name="図 31" descr="テーブルの周りに集まっている人たち&#10;&#10;AI 生成コンテンツは誤りを含む可能性があります。">
            <a:extLst>
              <a:ext uri="{FF2B5EF4-FFF2-40B4-BE49-F238E27FC236}">
                <a16:creationId xmlns:a16="http://schemas.microsoft.com/office/drawing/2014/main" id="{A44F6AD5-5FC4-4084-60E0-F5304CB8B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837" y="4621968"/>
            <a:ext cx="2534031" cy="1666904"/>
          </a:xfrm>
          <a:prstGeom prst="rect">
            <a:avLst/>
          </a:prstGeom>
        </p:spPr>
      </p:pic>
    </p:spTree>
    <p:extLst>
      <p:ext uri="{BB962C8B-B14F-4D97-AF65-F5344CB8AC3E}">
        <p14:creationId xmlns:p14="http://schemas.microsoft.com/office/powerpoint/2010/main" val="165179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a:extLst>
              <a:ext uri="{FF2B5EF4-FFF2-40B4-BE49-F238E27FC236}">
                <a16:creationId xmlns:a16="http://schemas.microsoft.com/office/drawing/2014/main" id="{76AB89EF-6E5E-478B-0641-BC43E8E5396A}"/>
              </a:ext>
            </a:extLst>
          </p:cNvPr>
          <p:cNvSpPr>
            <a:spLocks noGrp="1"/>
          </p:cNvSpPr>
          <p:nvPr>
            <p:ph type="title"/>
          </p:nvPr>
        </p:nvSpPr>
        <p:spPr>
          <a:xfrm>
            <a:off x="250825" y="188913"/>
            <a:ext cx="8479534" cy="587375"/>
          </a:xfrm>
        </p:spPr>
        <p:txBody>
          <a:bodyPr/>
          <a:lstStyle/>
          <a:p>
            <a:pPr algn="l"/>
            <a:r>
              <a:rPr lang="en-US" altLang="ja-JP" sz="2000"/>
              <a:t>5.</a:t>
            </a:r>
            <a:r>
              <a:rPr lang="ja-JP" altLang="en-US" sz="2000"/>
              <a:t>災害廃棄物処理リーダー養成講座⑤</a:t>
            </a:r>
            <a:endParaRPr kumimoji="1" lang="ja-JP" altLang="en-US" sz="2000"/>
          </a:p>
        </p:txBody>
      </p:sp>
      <p:sp>
        <p:nvSpPr>
          <p:cNvPr id="4" name="正方形/長方形 3">
            <a:extLst>
              <a:ext uri="{FF2B5EF4-FFF2-40B4-BE49-F238E27FC236}">
                <a16:creationId xmlns:a16="http://schemas.microsoft.com/office/drawing/2014/main" id="{A9CB062C-C7EE-2FE0-CC7E-08D8481C9140}"/>
              </a:ext>
            </a:extLst>
          </p:cNvPr>
          <p:cNvSpPr/>
          <p:nvPr/>
        </p:nvSpPr>
        <p:spPr>
          <a:xfrm>
            <a:off x="332506" y="1124744"/>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r>
              <a:rPr lang="ja-JP" altLang="en-US" sz="2000" b="1">
                <a:latin typeface="メイリオ" panose="020B0604030504040204" pitchFamily="50" charset="-128"/>
                <a:ea typeface="メイリオ" panose="020B0604030504040204" pitchFamily="50" charset="-128"/>
              </a:rPr>
              <a:t>　実施結果</a:t>
            </a:r>
          </a:p>
        </p:txBody>
      </p:sp>
      <p:sp>
        <p:nvSpPr>
          <p:cNvPr id="9" name="テキスト ボックス 8">
            <a:extLst>
              <a:ext uri="{FF2B5EF4-FFF2-40B4-BE49-F238E27FC236}">
                <a16:creationId xmlns:a16="http://schemas.microsoft.com/office/drawing/2014/main" id="{79849F5E-D254-4599-63AC-8A1B69B9AD56}"/>
              </a:ext>
            </a:extLst>
          </p:cNvPr>
          <p:cNvSpPr txBox="1"/>
          <p:nvPr/>
        </p:nvSpPr>
        <p:spPr>
          <a:xfrm>
            <a:off x="251520" y="1576272"/>
            <a:ext cx="8666238" cy="2862322"/>
          </a:xfrm>
          <a:prstGeom prst="rect">
            <a:avLst/>
          </a:prstGeom>
          <a:noFill/>
        </p:spPr>
        <p:txBody>
          <a:bodyPr wrap="square" rtlCol="0">
            <a:spAutoFit/>
          </a:bodyPr>
          <a:lstStyle/>
          <a:p>
            <a:pPr marL="285750" indent="-285750">
              <a:buFont typeface="Wingdings" panose="05000000000000000000" pitchFamily="2" charset="2"/>
              <a:buChar char="l"/>
            </a:pPr>
            <a:r>
              <a:rPr lang="ja-JP" altLang="en-US" sz="1600">
                <a:latin typeface="メイリオ" panose="020B0604030504040204" pitchFamily="50" charset="-128"/>
              </a:rPr>
              <a:t>アンケート結果の概要は、以下のとおりであった（</a:t>
            </a:r>
            <a:r>
              <a:rPr lang="en-US" altLang="ja-JP" sz="1600">
                <a:latin typeface="メイリオ" panose="020B0604030504040204" pitchFamily="50" charset="-128"/>
              </a:rPr>
              <a:t>n=13</a:t>
            </a:r>
            <a:r>
              <a:rPr lang="ja-JP" altLang="en-US" sz="1600">
                <a:latin typeface="メイリオ" panose="020B0604030504040204" pitchFamily="50" charset="-128"/>
              </a:rPr>
              <a:t>）。</a:t>
            </a:r>
            <a:endParaRPr lang="en-US" altLang="ja-JP" sz="1600">
              <a:latin typeface="メイリオ" panose="020B0604030504040204" pitchFamily="50" charset="-128"/>
            </a:endParaRPr>
          </a:p>
          <a:p>
            <a:pPr marL="447675" indent="-266700">
              <a:buFont typeface="Wingdings" panose="05000000000000000000" pitchFamily="2" charset="2"/>
              <a:buChar char="Ø"/>
            </a:pPr>
            <a:r>
              <a:rPr lang="ja-JP" altLang="en-US" sz="1600" u="sng">
                <a:latin typeface="メイリオ" panose="020B0604030504040204" pitchFamily="50" charset="-128"/>
              </a:rPr>
              <a:t>理解度</a:t>
            </a:r>
            <a:r>
              <a:rPr lang="ja-JP" altLang="en-US" sz="1600">
                <a:latin typeface="メイリオ" panose="020B0604030504040204" pitchFamily="50" charset="-128"/>
              </a:rPr>
              <a:t>は「難しかった」「適切であった」との回答が概ね半々、</a:t>
            </a:r>
            <a:r>
              <a:rPr lang="ja-JP" altLang="en-US" sz="1600" u="sng">
                <a:latin typeface="メイリオ" panose="020B0604030504040204" pitchFamily="50" charset="-128"/>
              </a:rPr>
              <a:t>満足度</a:t>
            </a:r>
            <a:r>
              <a:rPr lang="ja-JP" altLang="en-US" sz="1600">
                <a:latin typeface="メイリオ" panose="020B0604030504040204" pitchFamily="50" charset="-128"/>
              </a:rPr>
              <a:t>は全員が「とても満足」「満足」と、</a:t>
            </a:r>
            <a:r>
              <a:rPr lang="ja-JP" altLang="en-US" sz="1600" u="sng">
                <a:latin typeface="メイリオ" panose="020B0604030504040204" pitchFamily="50" charset="-128"/>
              </a:rPr>
              <a:t>リーダーとしての意識・視点</a:t>
            </a:r>
            <a:r>
              <a:rPr lang="ja-JP" altLang="en-US" sz="1600">
                <a:latin typeface="メイリオ" panose="020B0604030504040204" pitchFamily="50" charset="-128"/>
              </a:rPr>
              <a:t>は多数が「身についた」と回答した。</a:t>
            </a:r>
            <a:endParaRPr lang="en-US" altLang="ja-JP" sz="1600">
              <a:latin typeface="メイリオ" panose="020B0604030504040204" pitchFamily="50" charset="-128"/>
            </a:endParaRPr>
          </a:p>
          <a:p>
            <a:pPr marL="447675" indent="-266700">
              <a:spcBef>
                <a:spcPts val="600"/>
              </a:spcBef>
              <a:buFont typeface="Wingdings" panose="05000000000000000000" pitchFamily="2" charset="2"/>
              <a:buChar char="Ø"/>
            </a:pPr>
            <a:r>
              <a:rPr lang="ja-JP" altLang="en-US" sz="1600">
                <a:latin typeface="メイリオ" panose="020B0604030504040204" pitchFamily="50" charset="-128"/>
              </a:rPr>
              <a:t>年間を通じた</a:t>
            </a:r>
            <a:r>
              <a:rPr lang="ja-JP" altLang="en-US" sz="1600" u="sng">
                <a:latin typeface="メイリオ" panose="020B0604030504040204" pitchFamily="50" charset="-128"/>
              </a:rPr>
              <a:t>継続的な開催、対面での開催、経験者の講話等</a:t>
            </a:r>
            <a:r>
              <a:rPr lang="ja-JP" altLang="en-US" sz="1600">
                <a:latin typeface="メイリオ" panose="020B0604030504040204" pitchFamily="50" charset="-128"/>
              </a:rPr>
              <a:t>に前向きな意見が見られた。また、意識が向上した、新たな視点が得られた、といったコメントも見られた。</a:t>
            </a:r>
            <a:endParaRPr lang="en-US" altLang="ja-JP" sz="1600">
              <a:latin typeface="メイリオ" panose="020B0604030504040204" pitchFamily="50" charset="-128"/>
            </a:endParaRPr>
          </a:p>
          <a:p>
            <a:pPr marL="447675" indent="-266700">
              <a:spcBef>
                <a:spcPts val="600"/>
              </a:spcBef>
              <a:buFont typeface="Wingdings" panose="05000000000000000000" pitchFamily="2" charset="2"/>
              <a:buChar char="Ø"/>
            </a:pPr>
            <a:r>
              <a:rPr lang="ja-JP" altLang="en-US" sz="1600">
                <a:latin typeface="メイリオ" panose="020B0604030504040204" pitchFamily="50" charset="-128"/>
              </a:rPr>
              <a:t>本講座は、</a:t>
            </a:r>
            <a:r>
              <a:rPr lang="ja-JP" altLang="en-US" sz="1600" u="sng">
                <a:latin typeface="メイリオ" panose="020B0604030504040204" pitchFamily="50" charset="-128"/>
              </a:rPr>
              <a:t>受講者の意識・知識の向上に一定程度寄与</a:t>
            </a:r>
            <a:r>
              <a:rPr lang="ja-JP" altLang="en-US" sz="1600">
                <a:latin typeface="メイリオ" panose="020B0604030504040204" pitchFamily="50" charset="-128"/>
              </a:rPr>
              <a:t>したと考えられる一方、</a:t>
            </a:r>
            <a:r>
              <a:rPr lang="ja-JP" altLang="en-US" sz="1600" u="sng">
                <a:latin typeface="メイリオ" panose="020B0604030504040204" pitchFamily="50" charset="-128"/>
              </a:rPr>
              <a:t>災害廃棄物の実務経験が少ない受講者等にとっては難易度が高かったこと</a:t>
            </a:r>
            <a:r>
              <a:rPr lang="ja-JP" altLang="en-US" sz="1600">
                <a:latin typeface="メイリオ" panose="020B0604030504040204" pitchFamily="50" charset="-128"/>
              </a:rPr>
              <a:t>が考えられた。</a:t>
            </a:r>
            <a:endParaRPr lang="en-US" altLang="ja-JP" sz="1600">
              <a:latin typeface="メイリオ" panose="020B0604030504040204" pitchFamily="50" charset="-128"/>
            </a:endParaRPr>
          </a:p>
          <a:p>
            <a:pPr marL="266700" indent="-266700">
              <a:spcBef>
                <a:spcPts val="600"/>
              </a:spcBef>
              <a:buFont typeface="Wingdings" panose="05000000000000000000" pitchFamily="2" charset="2"/>
              <a:buChar char="l"/>
            </a:pPr>
            <a:r>
              <a:rPr lang="ja-JP" altLang="en-US" sz="1600">
                <a:latin typeface="メイリオ" panose="020B0604030504040204" pitchFamily="50" charset="-128"/>
              </a:rPr>
              <a:t>受講希望者を募って実施したこともあり、災害廃棄物対策に関心・課題意識を有する受講者が多く、回を重ねるごとに、</a:t>
            </a:r>
            <a:r>
              <a:rPr lang="ja-JP" altLang="en-US" sz="1600" u="sng">
                <a:latin typeface="メイリオ" panose="020B0604030504040204" pitchFamily="50" charset="-128"/>
              </a:rPr>
              <a:t>積極的な議論や発言、情報交換</a:t>
            </a:r>
            <a:r>
              <a:rPr lang="ja-JP" altLang="en-US" sz="1600">
                <a:latin typeface="メイリオ" panose="020B0604030504040204" pitchFamily="50" charset="-128"/>
              </a:rPr>
              <a:t>がなされる様子が見られた。</a:t>
            </a:r>
            <a:endParaRPr lang="en-US" altLang="ja-JP" sz="1600">
              <a:latin typeface="メイリオ" panose="020B0604030504040204" pitchFamily="50" charset="-128"/>
            </a:endParaRPr>
          </a:p>
          <a:p>
            <a:pPr marL="180975">
              <a:spcBef>
                <a:spcPts val="600"/>
              </a:spcBef>
            </a:pPr>
            <a:endParaRPr lang="en-US" altLang="ja-JP" sz="1600">
              <a:latin typeface="メイリオ" panose="020B0604030504040204" pitchFamily="50" charset="-128"/>
            </a:endParaRPr>
          </a:p>
        </p:txBody>
      </p:sp>
      <p:sp>
        <p:nvSpPr>
          <p:cNvPr id="10" name="正方形/長方形 9">
            <a:extLst>
              <a:ext uri="{FF2B5EF4-FFF2-40B4-BE49-F238E27FC236}">
                <a16:creationId xmlns:a16="http://schemas.microsoft.com/office/drawing/2014/main" id="{16F26278-30BB-0FE8-7547-BE12D0BBF6F2}"/>
              </a:ext>
            </a:extLst>
          </p:cNvPr>
          <p:cNvSpPr/>
          <p:nvPr/>
        </p:nvSpPr>
        <p:spPr>
          <a:xfrm>
            <a:off x="332506" y="4304970"/>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r>
              <a:rPr lang="ja-JP" altLang="en-US" sz="2000" b="1">
                <a:latin typeface="メイリオ" panose="020B0604030504040204" pitchFamily="50" charset="-128"/>
                <a:ea typeface="メイリオ" panose="020B0604030504040204" pitchFamily="50" charset="-128"/>
              </a:rPr>
              <a:t>　今後に向けて</a:t>
            </a:r>
          </a:p>
        </p:txBody>
      </p:sp>
      <p:sp>
        <p:nvSpPr>
          <p:cNvPr id="11" name="テキスト ボックス 10">
            <a:extLst>
              <a:ext uri="{FF2B5EF4-FFF2-40B4-BE49-F238E27FC236}">
                <a16:creationId xmlns:a16="http://schemas.microsoft.com/office/drawing/2014/main" id="{6C1EE54D-794C-B4AD-0DFC-A67013280B98}"/>
              </a:ext>
            </a:extLst>
          </p:cNvPr>
          <p:cNvSpPr txBox="1"/>
          <p:nvPr/>
        </p:nvSpPr>
        <p:spPr>
          <a:xfrm>
            <a:off x="298250" y="4742939"/>
            <a:ext cx="8666238" cy="1723549"/>
          </a:xfrm>
          <a:prstGeom prst="rect">
            <a:avLst/>
          </a:prstGeom>
          <a:noFill/>
        </p:spPr>
        <p:txBody>
          <a:bodyPr wrap="square" rtlCol="0">
            <a:spAutoFit/>
          </a:bodyPr>
          <a:lstStyle/>
          <a:p>
            <a:pPr marL="263776" indent="-263776">
              <a:spcBef>
                <a:spcPts val="600"/>
              </a:spcBef>
              <a:buFont typeface="Wingdings" panose="05000000000000000000" pitchFamily="2" charset="2"/>
              <a:buChar char="l"/>
            </a:pPr>
            <a:r>
              <a:rPr lang="ja-JP" altLang="en-US" sz="1600" dirty="0">
                <a:latin typeface="メイリオ" panose="020B0604030504040204" pitchFamily="50" charset="-128"/>
              </a:rPr>
              <a:t>災害廃棄物の実務経験が少ない受講者を、</a:t>
            </a:r>
            <a:r>
              <a:rPr lang="ja-JP" altLang="en-US" sz="1600" dirty="0">
                <a:latin typeface="メイリオ" panose="020B0604030504040204" pitchFamily="50" charset="-128"/>
                <a:ea typeface="メイリオ" panose="020B0604030504040204" pitchFamily="50" charset="-128"/>
              </a:rPr>
              <a:t>リーダーとして養成していくためには、</a:t>
            </a:r>
            <a:r>
              <a:rPr lang="ja-JP" altLang="en-US" sz="1600" u="sng" dirty="0">
                <a:latin typeface="メイリオ" panose="020B0604030504040204" pitchFamily="50" charset="-128"/>
                <a:ea typeface="メイリオ" panose="020B0604030504040204" pitchFamily="50" charset="-128"/>
              </a:rPr>
              <a:t>被災地における実地での研修機会の提供</a:t>
            </a:r>
            <a:r>
              <a:rPr lang="ja-JP" altLang="en-US" sz="1600" dirty="0">
                <a:latin typeface="メイリオ" panose="020B0604030504040204" pitchFamily="50" charset="-128"/>
                <a:ea typeface="メイリオ" panose="020B0604030504040204" pitchFamily="50" charset="-128"/>
              </a:rPr>
              <a:t>等が有効と考えられる。</a:t>
            </a:r>
            <a:endParaRPr lang="en-US" altLang="ja-JP" sz="1600" dirty="0">
              <a:latin typeface="メイリオ" panose="020B0604030504040204" pitchFamily="50" charset="-128"/>
              <a:ea typeface="メイリオ" panose="020B0604030504040204" pitchFamily="50" charset="-128"/>
            </a:endParaRPr>
          </a:p>
          <a:p>
            <a:pPr marL="263776" indent="-263776">
              <a:spcBef>
                <a:spcPts val="600"/>
              </a:spcBef>
              <a:buFont typeface="Wingdings" panose="05000000000000000000" pitchFamily="2" charset="2"/>
              <a:buChar char="l"/>
            </a:pPr>
            <a:r>
              <a:rPr lang="ja-JP" altLang="en-US" sz="1600" dirty="0">
                <a:latin typeface="メイリオ" panose="020B0604030504040204" pitchFamily="50" charset="-128"/>
                <a:ea typeface="メイリオ" panose="020B0604030504040204" pitchFamily="50" charset="-128"/>
              </a:rPr>
              <a:t>対面での開催・グループ内での意見交換が有意義であったとのアンケート結果を踏まえ、</a:t>
            </a:r>
            <a:r>
              <a:rPr lang="ja-JP" altLang="en-US" sz="1600" u="sng" dirty="0">
                <a:latin typeface="メイリオ" panose="020B0604030504040204" pitchFamily="50" charset="-128"/>
                <a:ea typeface="メイリオ" panose="020B0604030504040204" pitchFamily="50" charset="-128"/>
              </a:rPr>
              <a:t>対面開催の追加や、オンライン時の内容の充実等</a:t>
            </a:r>
            <a:r>
              <a:rPr lang="ja-JP" altLang="en-US" sz="1600" dirty="0">
                <a:latin typeface="メイリオ" panose="020B0604030504040204" pitchFamily="50" charset="-128"/>
                <a:ea typeface="メイリオ" panose="020B0604030504040204" pitchFamily="50" charset="-128"/>
              </a:rPr>
              <a:t>が有効と考えられる。</a:t>
            </a:r>
            <a:endParaRPr lang="en-US" altLang="ja-JP" sz="1600" dirty="0">
              <a:latin typeface="メイリオ" panose="020B0604030504040204" pitchFamily="50" charset="-128"/>
              <a:ea typeface="メイリオ" panose="020B0604030504040204" pitchFamily="50" charset="-128"/>
            </a:endParaRPr>
          </a:p>
          <a:p>
            <a:pPr marL="263776" indent="-263776">
              <a:spcBef>
                <a:spcPts val="600"/>
              </a:spcBef>
              <a:buFont typeface="Wingdings" panose="05000000000000000000" pitchFamily="2" charset="2"/>
              <a:buChar char="l"/>
            </a:pPr>
            <a:r>
              <a:rPr lang="ja-JP" altLang="en-US" sz="1600" dirty="0">
                <a:latin typeface="メイリオ" panose="020B0604030504040204" pitchFamily="50" charset="-128"/>
              </a:rPr>
              <a:t>災害廃棄物対策のリーダーとなり得る人材を養成していくためには、引き続き、本研修等により、</a:t>
            </a:r>
            <a:r>
              <a:rPr lang="ja-JP" altLang="en-US" sz="1600" u="sng" dirty="0">
                <a:latin typeface="メイリオ" panose="020B0604030504040204" pitchFamily="50" charset="-128"/>
              </a:rPr>
              <a:t>リーダーとしての対応に焦点をあてた人材育成を継続</a:t>
            </a:r>
            <a:r>
              <a:rPr lang="ja-JP" altLang="en-US" sz="1600" dirty="0">
                <a:latin typeface="メイリオ" panose="020B0604030504040204" pitchFamily="50" charset="-128"/>
              </a:rPr>
              <a:t>していくことが重要である。</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551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FD3A2-082D-D291-8854-78F4BA56FDC3}"/>
              </a:ext>
            </a:extLst>
          </p:cNvPr>
          <p:cNvSpPr>
            <a:spLocks noGrp="1"/>
          </p:cNvSpPr>
          <p:nvPr>
            <p:ph type="title"/>
          </p:nvPr>
        </p:nvSpPr>
        <p:spPr/>
        <p:txBody>
          <a:bodyPr/>
          <a:lstStyle/>
          <a:p>
            <a:pPr algn="l"/>
            <a:r>
              <a:rPr lang="ja-JP" altLang="en-US" sz="2000"/>
              <a:t>６</a:t>
            </a:r>
            <a:r>
              <a:rPr lang="en-US" altLang="ja-JP" sz="2000"/>
              <a:t>.</a:t>
            </a:r>
            <a:r>
              <a:rPr kumimoji="1" lang="ja-JP" altLang="en-US" sz="2000"/>
              <a:t>都県担当者との意見交換会</a:t>
            </a:r>
          </a:p>
        </p:txBody>
      </p:sp>
      <p:sp>
        <p:nvSpPr>
          <p:cNvPr id="3" name="正方形/長方形 2">
            <a:extLst>
              <a:ext uri="{FF2B5EF4-FFF2-40B4-BE49-F238E27FC236}">
                <a16:creationId xmlns:a16="http://schemas.microsoft.com/office/drawing/2014/main" id="{B4404D8B-2257-0B60-99E3-D85993FCDCC2}"/>
              </a:ext>
            </a:extLst>
          </p:cNvPr>
          <p:cNvSpPr/>
          <p:nvPr/>
        </p:nvSpPr>
        <p:spPr>
          <a:xfrm>
            <a:off x="250824" y="875554"/>
            <a:ext cx="8642351"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r>
              <a:rPr lang="ja-JP" altLang="en-US" sz="2000" b="1">
                <a:latin typeface="メイリオ" panose="020B0604030504040204" pitchFamily="50" charset="-128"/>
                <a:ea typeface="メイリオ" panose="020B0604030504040204" pitchFamily="50" charset="-128"/>
              </a:rPr>
              <a:t> 都県担当者との意見交換会</a:t>
            </a:r>
          </a:p>
        </p:txBody>
      </p:sp>
      <p:sp>
        <p:nvSpPr>
          <p:cNvPr id="5" name="object 9">
            <a:extLst>
              <a:ext uri="{FF2B5EF4-FFF2-40B4-BE49-F238E27FC236}">
                <a16:creationId xmlns:a16="http://schemas.microsoft.com/office/drawing/2014/main" id="{78E2EB6C-1118-DDFE-45A0-452C097C4BD5}"/>
              </a:ext>
            </a:extLst>
          </p:cNvPr>
          <p:cNvSpPr/>
          <p:nvPr/>
        </p:nvSpPr>
        <p:spPr>
          <a:xfrm>
            <a:off x="335036" y="4048467"/>
            <a:ext cx="8341420" cy="2404869"/>
          </a:xfrm>
          <a:custGeom>
            <a:avLst/>
            <a:gdLst/>
            <a:ahLst/>
            <a:cxnLst/>
            <a:rect l="l" t="t" r="r" b="b"/>
            <a:pathLst>
              <a:path w="8699500" h="2664459">
                <a:moveTo>
                  <a:pt x="0" y="57912"/>
                </a:moveTo>
                <a:lnTo>
                  <a:pt x="4547" y="35361"/>
                </a:lnTo>
                <a:lnTo>
                  <a:pt x="16948" y="16954"/>
                </a:lnTo>
                <a:lnTo>
                  <a:pt x="35340" y="4548"/>
                </a:lnTo>
                <a:lnTo>
                  <a:pt x="57861" y="0"/>
                </a:lnTo>
                <a:lnTo>
                  <a:pt x="8641080" y="0"/>
                </a:lnTo>
                <a:lnTo>
                  <a:pt x="8663630" y="4548"/>
                </a:lnTo>
                <a:lnTo>
                  <a:pt x="8682037" y="16954"/>
                </a:lnTo>
                <a:lnTo>
                  <a:pt x="8694443" y="35361"/>
                </a:lnTo>
                <a:lnTo>
                  <a:pt x="8698991" y="57912"/>
                </a:lnTo>
                <a:lnTo>
                  <a:pt x="8698991" y="2606092"/>
                </a:lnTo>
                <a:lnTo>
                  <a:pt x="8694443" y="2628613"/>
                </a:lnTo>
                <a:lnTo>
                  <a:pt x="8682037" y="2647004"/>
                </a:lnTo>
                <a:lnTo>
                  <a:pt x="8663630" y="2659404"/>
                </a:lnTo>
                <a:lnTo>
                  <a:pt x="8641080" y="2663952"/>
                </a:lnTo>
                <a:lnTo>
                  <a:pt x="57861" y="2663952"/>
                </a:lnTo>
                <a:lnTo>
                  <a:pt x="35340" y="2659404"/>
                </a:lnTo>
                <a:lnTo>
                  <a:pt x="16948" y="2647004"/>
                </a:lnTo>
                <a:lnTo>
                  <a:pt x="4547" y="2628613"/>
                </a:lnTo>
                <a:lnTo>
                  <a:pt x="0" y="2606092"/>
                </a:lnTo>
                <a:lnTo>
                  <a:pt x="0" y="57912"/>
                </a:lnTo>
                <a:close/>
              </a:path>
            </a:pathLst>
          </a:custGeom>
          <a:ln w="19050">
            <a:solidFill>
              <a:srgbClr val="00574E"/>
            </a:solidFill>
          </a:ln>
        </p:spPr>
        <p:txBody>
          <a:bodyPr wrap="square" lIns="0" tIns="108000" rIns="0" bIns="0" rtlCol="0"/>
          <a:lstStyle/>
          <a:p>
            <a:pPr>
              <a:lnSpc>
                <a:spcPct val="100000"/>
              </a:lnSpc>
              <a:spcBef>
                <a:spcPts val="1885"/>
              </a:spcBef>
            </a:pPr>
            <a:r>
              <a:rPr lang="ja-JP" altLang="en-US" sz="1600" spc="-30">
                <a:latin typeface="メイリオ"/>
                <a:cs typeface="メイリオ"/>
              </a:rPr>
              <a:t>意見交換概要：</a:t>
            </a:r>
            <a:endParaRPr lang="ja-JP" altLang="en-US" sz="1600">
              <a:latin typeface="メイリオ"/>
              <a:cs typeface="メイリオ"/>
            </a:endParaRPr>
          </a:p>
          <a:p>
            <a:pPr marL="36000" marR="10160" indent="-203200">
              <a:lnSpc>
                <a:spcPct val="100000"/>
              </a:lnSpc>
            </a:pPr>
            <a:r>
              <a:rPr lang="ja-JP" altLang="en-US" sz="1600"/>
              <a:t>○ 毎年度市町村職員等を対象とした研修を実施するが、研修内容の充実に苦慮している。   </a:t>
            </a:r>
            <a:endParaRPr lang="en-US" altLang="ja-JP" sz="1600"/>
          </a:p>
          <a:p>
            <a:pPr marL="36000" marR="10160" indent="-203200">
              <a:lnSpc>
                <a:spcPct val="100000"/>
              </a:lnSpc>
            </a:pPr>
            <a:r>
              <a:rPr lang="ja-JP" altLang="en-US" sz="1600"/>
              <a:t>○ 市町村における仮置場候補地選定状況等をヒアリングするなど、定期的に市町村を訪問</a:t>
            </a:r>
            <a:endParaRPr lang="en-US" altLang="ja-JP" sz="1600"/>
          </a:p>
          <a:p>
            <a:pPr marL="36000" marR="10160" indent="-203200">
              <a:lnSpc>
                <a:spcPct val="100000"/>
              </a:lnSpc>
            </a:pPr>
            <a:r>
              <a:rPr lang="en-US" altLang="ja-JP" sz="1600"/>
              <a:t>     </a:t>
            </a:r>
            <a:r>
              <a:rPr lang="ja-JP" altLang="en-US" sz="1600"/>
              <a:t>し、関係を構築している。</a:t>
            </a:r>
            <a:endParaRPr lang="en-US" altLang="ja-JP" sz="1600"/>
          </a:p>
          <a:p>
            <a:pPr marL="36000" marR="10160" indent="-203200"/>
            <a:r>
              <a:rPr lang="ja-JP" altLang="en-US" sz="1600"/>
              <a:t>○ 出先機関の役割としては、現場の情報収集が想定される。</a:t>
            </a:r>
            <a:endParaRPr lang="en-US" altLang="ja-JP" sz="1600"/>
          </a:p>
          <a:p>
            <a:pPr marL="36000" marR="10160" indent="-203200">
              <a:lnSpc>
                <a:spcPct val="100000"/>
              </a:lnSpc>
            </a:pPr>
            <a:r>
              <a:rPr lang="ja-JP" altLang="en-US" sz="1600"/>
              <a:t>○ 自治体で策定している災害廃棄物対応マニュアルに、県出先機関の具体的役割を記載す</a:t>
            </a:r>
            <a:endParaRPr lang="en-US" altLang="ja-JP" sz="1600"/>
          </a:p>
          <a:p>
            <a:pPr marL="36000" marR="10160" indent="-203200">
              <a:lnSpc>
                <a:spcPct val="100000"/>
              </a:lnSpc>
            </a:pPr>
            <a:r>
              <a:rPr lang="en-US" altLang="ja-JP" sz="1600"/>
              <a:t>     </a:t>
            </a:r>
            <a:r>
              <a:rPr lang="ja-JP" altLang="en-US" sz="1600"/>
              <a:t>るとともに、県で実施している災害廃棄物対応訓練に出先機関担当者が参加し、災害時</a:t>
            </a:r>
            <a:endParaRPr lang="en-US" altLang="ja-JP" sz="1600"/>
          </a:p>
          <a:p>
            <a:pPr marL="36000" marR="10160" indent="-203200">
              <a:lnSpc>
                <a:spcPct val="100000"/>
              </a:lnSpc>
            </a:pPr>
            <a:r>
              <a:rPr lang="en-US" altLang="ja-JP" sz="1600"/>
              <a:t>     </a:t>
            </a:r>
            <a:r>
              <a:rPr lang="ja-JP" altLang="en-US" sz="1600"/>
              <a:t>の対応の流れを共有している。</a:t>
            </a:r>
            <a:endParaRPr lang="en-US" altLang="ja-JP" sz="1600"/>
          </a:p>
          <a:p>
            <a:pPr marL="36000" marR="10160" indent="-203200">
              <a:lnSpc>
                <a:spcPct val="100000"/>
              </a:lnSpc>
            </a:pPr>
            <a:r>
              <a:rPr lang="ja-JP" altLang="en-US" sz="1600"/>
              <a:t>○ 災害時の廃棄物対応における問題認識を共有するため、防災部局と訓練を実施している。</a:t>
            </a:r>
            <a:endParaRPr lang="en-US" altLang="ja-JP" sz="1600"/>
          </a:p>
          <a:p>
            <a:pPr marR="10160" indent="-203200">
              <a:lnSpc>
                <a:spcPct val="100000"/>
              </a:lnSpc>
            </a:pPr>
            <a:endParaRPr lang="en-US" altLang="ja-JP" sz="1600"/>
          </a:p>
          <a:p>
            <a:pPr marR="10160" indent="-203200">
              <a:lnSpc>
                <a:spcPct val="100000"/>
              </a:lnSpc>
            </a:pPr>
            <a:endParaRPr lang="en-US" altLang="ja-JP" sz="1600"/>
          </a:p>
          <a:p>
            <a:pPr marR="10160" indent="-203200">
              <a:lnSpc>
                <a:spcPct val="100000"/>
              </a:lnSpc>
            </a:pPr>
            <a:endParaRPr lang="en-US" altLang="ja-JP" sz="1600"/>
          </a:p>
          <a:p>
            <a:pPr marR="10160" indent="-203200">
              <a:lnSpc>
                <a:spcPct val="100000"/>
              </a:lnSpc>
            </a:pPr>
            <a:endParaRPr lang="en-US" altLang="ja-JP" sz="1600"/>
          </a:p>
          <a:p>
            <a:pPr marR="10160" indent="-203200">
              <a:lnSpc>
                <a:spcPct val="100000"/>
              </a:lnSpc>
            </a:pPr>
            <a:endParaRPr lang="ja-JP" altLang="en-US" sz="1600"/>
          </a:p>
        </p:txBody>
      </p:sp>
      <p:sp>
        <p:nvSpPr>
          <p:cNvPr id="9" name="object 10">
            <a:extLst>
              <a:ext uri="{FF2B5EF4-FFF2-40B4-BE49-F238E27FC236}">
                <a16:creationId xmlns:a16="http://schemas.microsoft.com/office/drawing/2014/main" id="{679AA03B-96DF-4949-3096-E0EE5B6028B4}"/>
              </a:ext>
            </a:extLst>
          </p:cNvPr>
          <p:cNvSpPr txBox="1"/>
          <p:nvPr/>
        </p:nvSpPr>
        <p:spPr>
          <a:xfrm>
            <a:off x="223763" y="1410312"/>
            <a:ext cx="8642351" cy="2638016"/>
          </a:xfrm>
          <a:prstGeom prst="rect">
            <a:avLst/>
          </a:prstGeom>
        </p:spPr>
        <p:txBody>
          <a:bodyPr vert="horz" wrap="none" lIns="0" tIns="12065" rIns="0" bIns="0" rtlCol="0">
            <a:noAutofit/>
          </a:bodyPr>
          <a:lstStyle/>
          <a:p>
            <a:pPr marL="86995">
              <a:lnSpc>
                <a:spcPct val="100000"/>
              </a:lnSpc>
              <a:spcBef>
                <a:spcPts val="95"/>
              </a:spcBef>
              <a:tabLst>
                <a:tab pos="696595" algn="l"/>
              </a:tabLst>
            </a:pPr>
            <a:r>
              <a:rPr sz="1600" spc="-25">
                <a:latin typeface="+mn-ea"/>
                <a:cs typeface="メイリオ"/>
              </a:rPr>
              <a:t>目</a:t>
            </a:r>
            <a:r>
              <a:rPr sz="1600" spc="-50">
                <a:latin typeface="+mn-ea"/>
                <a:cs typeface="メイリオ"/>
              </a:rPr>
              <a:t>的</a:t>
            </a:r>
            <a:r>
              <a:rPr sz="1600">
                <a:latin typeface="+mn-ea"/>
                <a:cs typeface="メイリオ"/>
              </a:rPr>
              <a:t>	</a:t>
            </a:r>
            <a:r>
              <a:rPr sz="1600" spc="-30">
                <a:latin typeface="+mn-ea"/>
                <a:cs typeface="メイリオ"/>
              </a:rPr>
              <a:t>：都県担当者における災害廃棄物</a:t>
            </a:r>
            <a:r>
              <a:rPr sz="1600" spc="-20">
                <a:latin typeface="+mn-ea"/>
                <a:cs typeface="メイリオ"/>
              </a:rPr>
              <a:t>対</a:t>
            </a:r>
            <a:r>
              <a:rPr sz="1600" spc="-30">
                <a:latin typeface="+mn-ea"/>
                <a:cs typeface="メイリオ"/>
              </a:rPr>
              <a:t>応に</a:t>
            </a:r>
            <a:r>
              <a:rPr sz="1600" spc="-20">
                <a:latin typeface="+mn-ea"/>
                <a:cs typeface="メイリオ"/>
              </a:rPr>
              <a:t>係</a:t>
            </a:r>
            <a:r>
              <a:rPr sz="1600" spc="-30">
                <a:latin typeface="+mn-ea"/>
                <a:cs typeface="メイリオ"/>
              </a:rPr>
              <a:t>る情</a:t>
            </a:r>
            <a:r>
              <a:rPr sz="1600" spc="-20">
                <a:latin typeface="+mn-ea"/>
                <a:cs typeface="メイリオ"/>
              </a:rPr>
              <a:t>報</a:t>
            </a:r>
            <a:r>
              <a:rPr sz="1600" spc="-30">
                <a:latin typeface="+mn-ea"/>
                <a:cs typeface="メイリオ"/>
              </a:rPr>
              <a:t>共有</a:t>
            </a:r>
            <a:r>
              <a:rPr sz="1600" spc="-20">
                <a:latin typeface="+mn-ea"/>
                <a:cs typeface="メイリオ"/>
              </a:rPr>
              <a:t>及</a:t>
            </a:r>
            <a:r>
              <a:rPr sz="1600" spc="-30">
                <a:latin typeface="+mn-ea"/>
                <a:cs typeface="メイリオ"/>
              </a:rPr>
              <a:t>び意</a:t>
            </a:r>
            <a:r>
              <a:rPr sz="1600" spc="-20">
                <a:latin typeface="+mn-ea"/>
                <a:cs typeface="メイリオ"/>
              </a:rPr>
              <a:t>見</a:t>
            </a:r>
            <a:r>
              <a:rPr sz="1600" spc="-30">
                <a:latin typeface="+mn-ea"/>
                <a:cs typeface="メイリオ"/>
              </a:rPr>
              <a:t>交換</a:t>
            </a:r>
            <a:r>
              <a:rPr sz="1600" spc="-20">
                <a:latin typeface="+mn-ea"/>
                <a:cs typeface="メイリオ"/>
              </a:rPr>
              <a:t>を</a:t>
            </a:r>
            <a:r>
              <a:rPr sz="1600" spc="-30">
                <a:latin typeface="+mn-ea"/>
                <a:cs typeface="メイリオ"/>
              </a:rPr>
              <a:t>通じ</a:t>
            </a:r>
            <a:r>
              <a:rPr sz="1600" spc="-20">
                <a:latin typeface="+mn-ea"/>
                <a:cs typeface="メイリオ"/>
              </a:rPr>
              <a:t>て</a:t>
            </a:r>
            <a:r>
              <a:rPr sz="1600" spc="-10">
                <a:latin typeface="+mn-ea"/>
                <a:cs typeface="メイリオ"/>
              </a:rPr>
              <a:t>、</a:t>
            </a:r>
            <a:r>
              <a:rPr sz="1600" b="1" u="sng" spc="-25">
                <a:solidFill>
                  <a:srgbClr val="C00000"/>
                </a:solidFill>
                <a:uFill>
                  <a:solidFill>
                    <a:srgbClr val="C00000"/>
                  </a:solidFill>
                </a:uFill>
                <a:latin typeface="+mn-ea"/>
                <a:cs typeface="メイリオ"/>
              </a:rPr>
              <a:t>都</a:t>
            </a:r>
            <a:r>
              <a:rPr sz="1600" b="1" u="sng" spc="-20">
                <a:solidFill>
                  <a:srgbClr val="C00000"/>
                </a:solidFill>
                <a:uFill>
                  <a:solidFill>
                    <a:srgbClr val="C00000"/>
                  </a:solidFill>
                </a:uFill>
                <a:latin typeface="+mn-ea"/>
                <a:cs typeface="メイリオ"/>
              </a:rPr>
              <a:t>県</a:t>
            </a:r>
            <a:r>
              <a:rPr sz="1600" b="1" u="sng" spc="-50">
                <a:solidFill>
                  <a:srgbClr val="C00000"/>
                </a:solidFill>
                <a:uFill>
                  <a:solidFill>
                    <a:srgbClr val="C00000"/>
                  </a:solidFill>
                </a:uFill>
                <a:latin typeface="+mn-ea"/>
                <a:cs typeface="メイリオ"/>
              </a:rPr>
              <a:t>の</a:t>
            </a:r>
            <a:endParaRPr sz="1600">
              <a:latin typeface="+mn-ea"/>
              <a:cs typeface="メイリオ"/>
            </a:endParaRPr>
          </a:p>
          <a:p>
            <a:pPr marL="86995" marR="2576195" indent="812165">
              <a:lnSpc>
                <a:spcPct val="100000"/>
              </a:lnSpc>
              <a:spcBef>
                <a:spcPts val="5"/>
              </a:spcBef>
              <a:spcAft>
                <a:spcPts val="600"/>
              </a:spcAft>
              <a:tabLst>
                <a:tab pos="696595" algn="l"/>
                <a:tab pos="4932680" algn="l"/>
              </a:tabLst>
            </a:pPr>
            <a:r>
              <a:rPr lang="ja-JP" altLang="en-US" sz="1600" b="1" u="sng" spc="-25">
                <a:solidFill>
                  <a:srgbClr val="C00000"/>
                </a:solidFill>
                <a:uFill>
                  <a:solidFill>
                    <a:srgbClr val="C00000"/>
                  </a:solidFill>
                </a:uFill>
                <a:latin typeface="+mn-ea"/>
                <a:cs typeface="メイリオ"/>
              </a:rPr>
              <a:t>役割を認識</a:t>
            </a:r>
            <a:r>
              <a:rPr sz="1600" u="none" spc="-25">
                <a:latin typeface="+mn-ea"/>
                <a:cs typeface="メイリオ"/>
              </a:rPr>
              <a:t>し</a:t>
            </a:r>
            <a:r>
              <a:rPr lang="ja-JP" altLang="en-US" sz="1600" spc="-25">
                <a:latin typeface="+mn-ea"/>
                <a:cs typeface="メイリオ"/>
              </a:rPr>
              <a:t>、関東ブロック内の連携強化につなげる。</a:t>
            </a:r>
            <a:endParaRPr lang="en-US" altLang="ja-JP" sz="1600" spc="-25">
              <a:latin typeface="+mn-ea"/>
              <a:cs typeface="メイリオ"/>
            </a:endParaRPr>
          </a:p>
          <a:p>
            <a:pPr marL="85725" marR="2576195" indent="4763">
              <a:lnSpc>
                <a:spcPct val="100000"/>
              </a:lnSpc>
              <a:spcBef>
                <a:spcPts val="5"/>
              </a:spcBef>
              <a:tabLst>
                <a:tab pos="696595" algn="l"/>
                <a:tab pos="4932680" algn="l"/>
              </a:tabLst>
            </a:pPr>
            <a:r>
              <a:rPr lang="ja-JP" altLang="en-US" sz="1600" u="none" spc="-50">
                <a:latin typeface="+mn-ea"/>
                <a:cs typeface="メイリオ"/>
              </a:rPr>
              <a:t>日程</a:t>
            </a:r>
            <a:r>
              <a:rPr sz="1600" u="none">
                <a:latin typeface="+mn-ea"/>
                <a:cs typeface="メイリオ"/>
              </a:rPr>
              <a:t>	</a:t>
            </a:r>
            <a:r>
              <a:rPr sz="1600" u="none" spc="-25">
                <a:latin typeface="+mn-ea"/>
                <a:cs typeface="メイリオ"/>
              </a:rPr>
              <a:t>：</a:t>
            </a:r>
            <a:r>
              <a:rPr lang="ja-JP" altLang="en-US" sz="1600" u="none" spc="-25">
                <a:latin typeface="+mn-ea"/>
                <a:cs typeface="メイリオ"/>
              </a:rPr>
              <a:t>①</a:t>
            </a:r>
            <a:r>
              <a:rPr lang="ja-JP" altLang="en-US" sz="1600" spc="-25">
                <a:latin typeface="+mn-ea"/>
                <a:cs typeface="メイリオ"/>
              </a:rPr>
              <a:t>令和</a:t>
            </a:r>
            <a:r>
              <a:rPr lang="ja-JP" altLang="en-US" sz="1600" u="none" spc="-25">
                <a:latin typeface="+mn-ea"/>
                <a:cs typeface="メイリオ"/>
              </a:rPr>
              <a:t>７</a:t>
            </a:r>
            <a:r>
              <a:rPr sz="1600" u="none" spc="-25">
                <a:latin typeface="+mn-ea"/>
                <a:cs typeface="メイリオ"/>
              </a:rPr>
              <a:t>年</a:t>
            </a:r>
            <a:r>
              <a:rPr lang="ja-JP" altLang="en-US" sz="1600" spc="-25">
                <a:latin typeface="+mn-ea"/>
                <a:cs typeface="メイリオ"/>
              </a:rPr>
              <a:t>６</a:t>
            </a:r>
            <a:r>
              <a:rPr sz="1600" u="none" spc="-25">
                <a:latin typeface="+mn-ea"/>
                <a:cs typeface="メイリオ"/>
              </a:rPr>
              <a:t>月</a:t>
            </a:r>
            <a:r>
              <a:rPr lang="en-US" altLang="ja-JP" sz="1600" spc="-25">
                <a:latin typeface="+mn-ea"/>
                <a:cs typeface="メイリオ"/>
              </a:rPr>
              <a:t>30</a:t>
            </a:r>
            <a:r>
              <a:rPr sz="1600" u="none" spc="-25">
                <a:latin typeface="+mn-ea"/>
                <a:cs typeface="メイリオ"/>
              </a:rPr>
              <a:t>日（</a:t>
            </a:r>
            <a:r>
              <a:rPr lang="ja-JP" altLang="en-US" sz="1600" u="none" spc="-25">
                <a:latin typeface="+mn-ea"/>
                <a:cs typeface="メイリオ"/>
              </a:rPr>
              <a:t>月</a:t>
            </a:r>
            <a:r>
              <a:rPr sz="1600" u="none">
                <a:latin typeface="+mn-ea"/>
                <a:cs typeface="メイリオ"/>
              </a:rPr>
              <a:t>）</a:t>
            </a:r>
            <a:r>
              <a:rPr sz="1600" u="none" spc="105">
                <a:latin typeface="+mn-ea"/>
                <a:cs typeface="メイリオ"/>
              </a:rPr>
              <a:t> </a:t>
            </a:r>
            <a:r>
              <a:rPr sz="1600" u="none" spc="-10">
                <a:latin typeface="+mn-ea"/>
                <a:cs typeface="メイリオ"/>
              </a:rPr>
              <a:t>1</a:t>
            </a:r>
            <a:r>
              <a:rPr lang="en-US" altLang="ja-JP" sz="1600" u="none" spc="-10">
                <a:latin typeface="+mn-ea"/>
                <a:cs typeface="メイリオ"/>
              </a:rPr>
              <a:t>3</a:t>
            </a:r>
            <a:r>
              <a:rPr lang="ja-JP" altLang="en-US" sz="1600" u="none" spc="-10">
                <a:latin typeface="+mn-ea"/>
                <a:cs typeface="メイリオ"/>
              </a:rPr>
              <a:t>：</a:t>
            </a:r>
            <a:r>
              <a:rPr lang="en-US" altLang="ja-JP" sz="1600" spc="-10">
                <a:latin typeface="+mn-ea"/>
                <a:cs typeface="メイリオ"/>
              </a:rPr>
              <a:t>30</a:t>
            </a:r>
            <a:r>
              <a:rPr sz="1600" u="none" spc="-10">
                <a:latin typeface="+mn-ea"/>
                <a:cs typeface="メイリオ"/>
              </a:rPr>
              <a:t>～</a:t>
            </a:r>
            <a:r>
              <a:rPr lang="en-US" altLang="ja-JP" sz="1600" u="none" spc="-10">
                <a:latin typeface="+mn-ea"/>
                <a:cs typeface="メイリオ"/>
              </a:rPr>
              <a:t>15</a:t>
            </a:r>
            <a:r>
              <a:rPr lang="ja-JP" altLang="en-US" sz="1600" u="none" spc="-10">
                <a:latin typeface="+mn-ea"/>
                <a:cs typeface="メイリオ"/>
              </a:rPr>
              <a:t>：</a:t>
            </a:r>
            <a:r>
              <a:rPr lang="en-US" altLang="ja-JP" sz="1600" spc="-10">
                <a:latin typeface="+mn-ea"/>
                <a:cs typeface="メイリオ"/>
              </a:rPr>
              <a:t>30</a:t>
            </a:r>
            <a:r>
              <a:rPr lang="ja-JP" altLang="en-US" sz="1600" spc="-25">
                <a:latin typeface="+mn-ea"/>
                <a:cs typeface="メイリオ"/>
              </a:rPr>
              <a:t>（ハイブリッド</a:t>
            </a:r>
            <a:r>
              <a:rPr lang="ja-JP" altLang="en-US" sz="1600" spc="-30">
                <a:latin typeface="+mn-ea"/>
                <a:cs typeface="メイリオ"/>
              </a:rPr>
              <a:t>会議</a:t>
            </a:r>
            <a:r>
              <a:rPr lang="ja-JP" altLang="en-US" sz="1600" spc="-50">
                <a:latin typeface="+mn-ea"/>
                <a:cs typeface="メイリオ"/>
              </a:rPr>
              <a:t>）</a:t>
            </a:r>
            <a:endParaRPr lang="en-US" sz="1600" u="none" spc="-10">
              <a:latin typeface="+mn-ea"/>
              <a:cs typeface="メイリオ"/>
            </a:endParaRPr>
          </a:p>
          <a:p>
            <a:pPr marL="85725" marR="2576195" indent="811213">
              <a:lnSpc>
                <a:spcPct val="100000"/>
              </a:lnSpc>
              <a:spcBef>
                <a:spcPts val="5"/>
              </a:spcBef>
              <a:spcAft>
                <a:spcPts val="600"/>
              </a:spcAft>
              <a:tabLst>
                <a:tab pos="696595" algn="l"/>
                <a:tab pos="4932680" algn="l"/>
              </a:tabLst>
            </a:pPr>
            <a:r>
              <a:rPr lang="ja-JP" altLang="en-US" sz="1600" spc="-10">
                <a:latin typeface="+mn-ea"/>
                <a:cs typeface="メイリオ"/>
              </a:rPr>
              <a:t>②令和８年２月</a:t>
            </a:r>
            <a:r>
              <a:rPr lang="en-US" altLang="ja-JP" sz="1600" spc="-10">
                <a:latin typeface="+mn-ea"/>
                <a:cs typeface="メイリオ"/>
              </a:rPr>
              <a:t>17</a:t>
            </a:r>
            <a:r>
              <a:rPr lang="ja-JP" altLang="en-US" sz="1600" spc="-10">
                <a:latin typeface="+mn-ea"/>
                <a:cs typeface="メイリオ"/>
              </a:rPr>
              <a:t>日（火） </a:t>
            </a:r>
            <a:r>
              <a:rPr lang="en-US" altLang="ja-JP" sz="1600" spc="-10">
                <a:latin typeface="+mn-ea"/>
                <a:cs typeface="メイリオ"/>
              </a:rPr>
              <a:t>14</a:t>
            </a:r>
            <a:r>
              <a:rPr lang="ja-JP" altLang="en-US" sz="1600" spc="-10">
                <a:latin typeface="+mn-ea"/>
                <a:cs typeface="メイリオ"/>
              </a:rPr>
              <a:t>：</a:t>
            </a:r>
            <a:r>
              <a:rPr lang="en-US" altLang="ja-JP" sz="1600" spc="-10">
                <a:latin typeface="+mn-ea"/>
                <a:cs typeface="メイリオ"/>
              </a:rPr>
              <a:t>00</a:t>
            </a:r>
            <a:r>
              <a:rPr lang="ja-JP" altLang="en-US" sz="1600" spc="-10">
                <a:latin typeface="+mn-ea"/>
                <a:cs typeface="メイリオ"/>
              </a:rPr>
              <a:t>～</a:t>
            </a:r>
            <a:r>
              <a:rPr lang="en-US" altLang="ja-JP" sz="1600" spc="-10">
                <a:latin typeface="+mn-ea"/>
                <a:cs typeface="メイリオ"/>
              </a:rPr>
              <a:t>16</a:t>
            </a:r>
            <a:r>
              <a:rPr lang="ja-JP" altLang="en-US" sz="1600" spc="-10">
                <a:latin typeface="+mn-ea"/>
                <a:cs typeface="メイリオ"/>
              </a:rPr>
              <a:t>：</a:t>
            </a:r>
            <a:r>
              <a:rPr lang="en-US" altLang="ja-JP" sz="1600" spc="-10">
                <a:latin typeface="+mn-ea"/>
                <a:cs typeface="メイリオ"/>
              </a:rPr>
              <a:t>00</a:t>
            </a:r>
            <a:r>
              <a:rPr lang="ja-JP" altLang="en-US" sz="1600" spc="-25">
                <a:latin typeface="+mn-ea"/>
                <a:cs typeface="メイリオ"/>
              </a:rPr>
              <a:t>（</a:t>
            </a:r>
            <a:r>
              <a:rPr lang="en-US" altLang="ja-JP" sz="1600" spc="-25">
                <a:latin typeface="+mn-ea"/>
                <a:cs typeface="メイリオ"/>
              </a:rPr>
              <a:t>web</a:t>
            </a:r>
            <a:r>
              <a:rPr lang="ja-JP" altLang="en-US" sz="1600" spc="-30">
                <a:latin typeface="+mn-ea"/>
                <a:cs typeface="メイリオ"/>
              </a:rPr>
              <a:t>会議</a:t>
            </a:r>
            <a:r>
              <a:rPr lang="ja-JP" altLang="en-US" sz="1600" spc="-50">
                <a:latin typeface="+mn-ea"/>
                <a:cs typeface="メイリオ"/>
              </a:rPr>
              <a:t>）</a:t>
            </a:r>
            <a:endParaRPr lang="en-US" sz="1600" spc="-10">
              <a:latin typeface="+mn-ea"/>
              <a:cs typeface="メイリオ"/>
            </a:endParaRPr>
          </a:p>
          <a:p>
            <a:pPr marL="85725" marR="2576195" indent="6350">
              <a:spcBef>
                <a:spcPts val="5"/>
              </a:spcBef>
              <a:tabLst>
                <a:tab pos="696595" algn="l"/>
                <a:tab pos="4932680" algn="l"/>
              </a:tabLst>
            </a:pPr>
            <a:r>
              <a:rPr lang="zh-CN" altLang="en-US" sz="1600" u="none" spc="-25">
                <a:latin typeface="メイリオ" panose="020B0604030504040204" pitchFamily="50" charset="-128"/>
                <a:ea typeface="メイリオ" panose="020B0604030504040204" pitchFamily="50" charset="-128"/>
                <a:cs typeface="メイリオ"/>
              </a:rPr>
              <a:t>参加者：①都県担当</a:t>
            </a:r>
            <a:r>
              <a:rPr lang="zh-CN" altLang="en-US" sz="1600" u="none" spc="-45">
                <a:latin typeface="メイリオ" panose="020B0604030504040204" pitchFamily="50" charset="-128"/>
                <a:ea typeface="メイリオ" panose="020B0604030504040204" pitchFamily="50" charset="-128"/>
                <a:cs typeface="メイリオ"/>
              </a:rPr>
              <a:t>者</a:t>
            </a:r>
            <a:r>
              <a:rPr lang="en-US" altLang="ja-JP" sz="1600" u="none" spc="-45">
                <a:latin typeface="メイリオ" panose="020B0604030504040204" pitchFamily="50" charset="-128"/>
                <a:ea typeface="メイリオ" panose="020B0604030504040204" pitchFamily="50" charset="-128"/>
                <a:cs typeface="メイリオ"/>
              </a:rPr>
              <a:t>18</a:t>
            </a:r>
            <a:r>
              <a:rPr lang="zh-CN" altLang="en-US" sz="1600" u="none" spc="-50">
                <a:latin typeface="メイリオ" panose="020B0604030504040204" pitchFamily="50" charset="-128"/>
                <a:ea typeface="メイリオ" panose="020B0604030504040204" pitchFamily="50" charset="-128"/>
                <a:cs typeface="メイリオ"/>
              </a:rPr>
              <a:t>名　②都県担当者</a:t>
            </a:r>
            <a:r>
              <a:rPr lang="en-US" altLang="ja-JP" sz="1600" spc="-50">
                <a:latin typeface="メイリオ" panose="020B0604030504040204" pitchFamily="50" charset="-128"/>
                <a:ea typeface="メイリオ" panose="020B0604030504040204" pitchFamily="50" charset="-128"/>
                <a:cs typeface="メイリオ"/>
              </a:rPr>
              <a:t>13</a:t>
            </a:r>
            <a:r>
              <a:rPr lang="zh-CN" altLang="en-US" sz="1600" u="none" spc="-50">
                <a:latin typeface="メイリオ" panose="020B0604030504040204" pitchFamily="50" charset="-128"/>
                <a:ea typeface="メイリオ" panose="020B0604030504040204" pitchFamily="50" charset="-128"/>
                <a:cs typeface="メイリオ"/>
              </a:rPr>
              <a:t>名</a:t>
            </a:r>
          </a:p>
          <a:p>
            <a:pPr marL="85725" marR="2576195" indent="6350" defTabSz="1111250" hangingPunct="0">
              <a:lnSpc>
                <a:spcPct val="100000"/>
              </a:lnSpc>
              <a:spcBef>
                <a:spcPts val="5"/>
              </a:spcBef>
            </a:pPr>
            <a:r>
              <a:rPr lang="ja-JP" altLang="en-US" sz="1600" spc="-50">
                <a:latin typeface="+mn-ea"/>
                <a:cs typeface="メイリオ"/>
              </a:rPr>
              <a:t>有識者：立教大学　環境学部準備室　准教授　森 朋子 氏</a:t>
            </a:r>
            <a:endParaRPr lang="zh-TW" altLang="en-US" sz="1600">
              <a:latin typeface="+mn-ea"/>
              <a:cs typeface="メイリオ"/>
            </a:endParaRPr>
          </a:p>
          <a:p>
            <a:pPr marL="1885950" indent="-1800225">
              <a:lnSpc>
                <a:spcPct val="100000"/>
              </a:lnSpc>
            </a:pPr>
            <a:r>
              <a:rPr lang="ja-JP" altLang="en-US" sz="1600" spc="-30">
                <a:latin typeface="+mn-ea"/>
                <a:cs typeface="メイリオ"/>
              </a:rPr>
              <a:t>議事　：＜第１回＞○令和７年度の災害廃棄物対策に関する取組予定</a:t>
            </a:r>
            <a:br>
              <a:rPr lang="en-US" altLang="ja-JP" sz="1600" spc="-30">
                <a:latin typeface="+mn-ea"/>
                <a:cs typeface="メイリオ"/>
              </a:rPr>
            </a:br>
            <a:r>
              <a:rPr lang="ja-JP" altLang="en-US" sz="1600" spc="-30">
                <a:latin typeface="+mn-ea"/>
                <a:cs typeface="メイリオ"/>
              </a:rPr>
              <a:t>○仮置場の確保状況等</a:t>
            </a:r>
            <a:endParaRPr lang="en-US" altLang="ja-JP" sz="1600" spc="-30">
              <a:latin typeface="+mn-ea"/>
              <a:cs typeface="メイリオ"/>
            </a:endParaRPr>
          </a:p>
          <a:p>
            <a:pPr marL="1885950" indent="-993775">
              <a:lnSpc>
                <a:spcPct val="100000"/>
              </a:lnSpc>
            </a:pPr>
            <a:r>
              <a:rPr lang="ja-JP" altLang="en-US" sz="1600" spc="-30">
                <a:latin typeface="+mn-ea"/>
                <a:cs typeface="メイリオ"/>
              </a:rPr>
              <a:t>＜第２回＞○今年度の実施事業結果</a:t>
            </a:r>
            <a:br>
              <a:rPr lang="en-US" altLang="ja-JP" sz="1600" spc="-30">
                <a:latin typeface="+mn-ea"/>
                <a:cs typeface="メイリオ"/>
              </a:rPr>
            </a:br>
            <a:r>
              <a:rPr lang="ja-JP" altLang="en-US" sz="1600" spc="-30">
                <a:latin typeface="+mn-ea"/>
                <a:cs typeface="メイリオ"/>
              </a:rPr>
              <a:t>○災害廃棄物対応に係る各都県の出先機関の役割について</a:t>
            </a:r>
            <a:endParaRPr sz="1600">
              <a:latin typeface="+mn-ea"/>
              <a:cs typeface="メイリオ"/>
            </a:endParaRPr>
          </a:p>
        </p:txBody>
      </p:sp>
    </p:spTree>
    <p:extLst>
      <p:ext uri="{BB962C8B-B14F-4D97-AF65-F5344CB8AC3E}">
        <p14:creationId xmlns:p14="http://schemas.microsoft.com/office/powerpoint/2010/main" val="46319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4BC744E7-BE80-AE6C-A0E0-EB0969AA585C}"/>
              </a:ext>
            </a:extLst>
          </p:cNvPr>
          <p:cNvSpPr>
            <a:spLocks noGrp="1" noRot="1" noMove="1" noResize="1" noEditPoints="1" noAdjustHandles="1" noChangeArrowheads="1" noChangeShapeType="1"/>
          </p:cNvSpPr>
          <p:nvPr/>
        </p:nvSpPr>
        <p:spPr>
          <a:xfrm>
            <a:off x="605027" y="5670194"/>
            <a:ext cx="8352000" cy="927157"/>
          </a:xfrm>
          <a:custGeom>
            <a:avLst/>
            <a:gdLst/>
            <a:ahLst/>
            <a:cxnLst/>
            <a:rect l="l" t="t" r="r" b="b"/>
            <a:pathLst>
              <a:path w="8418830" h="1687195">
                <a:moveTo>
                  <a:pt x="8041640" y="0"/>
                </a:moveTo>
                <a:lnTo>
                  <a:pt x="0" y="0"/>
                </a:lnTo>
                <a:lnTo>
                  <a:pt x="0" y="1687068"/>
                </a:lnTo>
                <a:lnTo>
                  <a:pt x="8041640" y="1687068"/>
                </a:lnTo>
                <a:lnTo>
                  <a:pt x="8418576" y="843534"/>
                </a:lnTo>
                <a:lnTo>
                  <a:pt x="8041640" y="0"/>
                </a:lnTo>
                <a:close/>
              </a:path>
            </a:pathLst>
          </a:custGeom>
          <a:solidFill>
            <a:srgbClr val="F6ECD2"/>
          </a:solidFill>
        </p:spPr>
        <p:txBody>
          <a:bodyPr wrap="square" lIns="0" tIns="0" rIns="0" bIns="0" rtlCol="0"/>
          <a:lstStyle/>
          <a:p>
            <a:endParaRPr/>
          </a:p>
        </p:txBody>
      </p:sp>
      <p:sp>
        <p:nvSpPr>
          <p:cNvPr id="2" name="タイトル 1">
            <a:extLst>
              <a:ext uri="{FF2B5EF4-FFF2-40B4-BE49-F238E27FC236}">
                <a16:creationId xmlns:a16="http://schemas.microsoft.com/office/drawing/2014/main" id="{887F5C52-6177-F9CA-CDC8-B74290D7C7F1}"/>
              </a:ext>
            </a:extLst>
          </p:cNvPr>
          <p:cNvSpPr>
            <a:spLocks noGrp="1"/>
          </p:cNvSpPr>
          <p:nvPr>
            <p:ph type="title"/>
          </p:nvPr>
        </p:nvSpPr>
        <p:spPr/>
        <p:txBody>
          <a:bodyPr/>
          <a:lstStyle/>
          <a:p>
            <a:r>
              <a:rPr lang="ja-JP" altLang="en-US" sz="1600" spc="-30"/>
              <a:t>令和７年度　大規模災害時廃棄物対策関東</a:t>
            </a:r>
            <a:r>
              <a:rPr lang="ja-JP" altLang="en-US" sz="1800" spc="-5"/>
              <a:t>ブロック協議会の取組み</a:t>
            </a:r>
            <a:r>
              <a:rPr lang="en-US" altLang="ja-JP" sz="1800" spc="-5"/>
              <a:t>【</a:t>
            </a:r>
            <a:r>
              <a:rPr lang="ja-JP" altLang="en-US" sz="1800" spc="-5"/>
              <a:t>実績</a:t>
            </a:r>
            <a:r>
              <a:rPr lang="en-US" altLang="ja-JP" sz="1800" spc="-5"/>
              <a:t>】</a:t>
            </a:r>
            <a:endParaRPr kumimoji="1" lang="ja-JP" altLang="en-US" sz="1800"/>
          </a:p>
        </p:txBody>
      </p:sp>
      <p:sp>
        <p:nvSpPr>
          <p:cNvPr id="5" name="object 10">
            <a:extLst>
              <a:ext uri="{FF2B5EF4-FFF2-40B4-BE49-F238E27FC236}">
                <a16:creationId xmlns:a16="http://schemas.microsoft.com/office/drawing/2014/main" id="{B6FDDCED-8002-1E2F-88EC-49B247DBD96E}"/>
              </a:ext>
            </a:extLst>
          </p:cNvPr>
          <p:cNvSpPr>
            <a:spLocks noGrp="1" noRot="1" noMove="1" noResize="1" noEditPoints="1" noAdjustHandles="1" noChangeArrowheads="1" noChangeShapeType="1"/>
          </p:cNvSpPr>
          <p:nvPr/>
        </p:nvSpPr>
        <p:spPr>
          <a:xfrm>
            <a:off x="605027" y="2791073"/>
            <a:ext cx="8424000" cy="2814833"/>
          </a:xfrm>
          <a:custGeom>
            <a:avLst/>
            <a:gdLst/>
            <a:ahLst/>
            <a:cxnLst/>
            <a:rect l="l" t="t" r="r" b="b"/>
            <a:pathLst>
              <a:path w="8418830" h="2123440">
                <a:moveTo>
                  <a:pt x="8048117" y="0"/>
                </a:moveTo>
                <a:lnTo>
                  <a:pt x="0" y="0"/>
                </a:lnTo>
                <a:lnTo>
                  <a:pt x="0" y="2122932"/>
                </a:lnTo>
                <a:lnTo>
                  <a:pt x="8048117" y="2122932"/>
                </a:lnTo>
                <a:lnTo>
                  <a:pt x="8418576" y="1061466"/>
                </a:lnTo>
                <a:lnTo>
                  <a:pt x="8048117" y="0"/>
                </a:lnTo>
                <a:close/>
              </a:path>
            </a:pathLst>
          </a:custGeom>
          <a:solidFill>
            <a:srgbClr val="D6F1F8"/>
          </a:solidFill>
        </p:spPr>
        <p:txBody>
          <a:bodyPr wrap="square" lIns="0" tIns="0" rIns="0" bIns="0" rtlCol="0"/>
          <a:lstStyle/>
          <a:p>
            <a:endParaRPr/>
          </a:p>
        </p:txBody>
      </p:sp>
      <p:grpSp>
        <p:nvGrpSpPr>
          <p:cNvPr id="8" name="object 13">
            <a:extLst>
              <a:ext uri="{FF2B5EF4-FFF2-40B4-BE49-F238E27FC236}">
                <a16:creationId xmlns:a16="http://schemas.microsoft.com/office/drawing/2014/main" id="{01987E27-794D-43CC-6EDF-348A442DE556}"/>
              </a:ext>
            </a:extLst>
          </p:cNvPr>
          <p:cNvGrpSpPr>
            <a:grpSpLocks noGrp="1" noUngrp="1" noRot="1" noMove="1" noResize="1"/>
          </p:cNvGrpSpPr>
          <p:nvPr/>
        </p:nvGrpSpPr>
        <p:grpSpPr>
          <a:xfrm>
            <a:off x="250825" y="1091015"/>
            <a:ext cx="8825610" cy="1612646"/>
            <a:chOff x="263652" y="986155"/>
            <a:chExt cx="8825610" cy="1612646"/>
          </a:xfrm>
        </p:grpSpPr>
        <p:sp>
          <p:nvSpPr>
            <p:cNvPr id="9" name="object 14">
              <a:extLst>
                <a:ext uri="{FF2B5EF4-FFF2-40B4-BE49-F238E27FC236}">
                  <a16:creationId xmlns:a16="http://schemas.microsoft.com/office/drawing/2014/main" id="{4F5C8381-5D90-37D9-9628-B56E65D6C0E9}"/>
                </a:ext>
              </a:extLst>
            </p:cNvPr>
            <p:cNvSpPr>
              <a:spLocks noGrp="1" noRot="1" noMove="1" noResize="1" noEditPoints="1" noAdjustHandles="1" noChangeArrowheads="1" noChangeShapeType="1"/>
            </p:cNvSpPr>
            <p:nvPr/>
          </p:nvSpPr>
          <p:spPr>
            <a:xfrm>
              <a:off x="605027" y="1080516"/>
              <a:ext cx="8484235" cy="1518285"/>
            </a:xfrm>
            <a:custGeom>
              <a:avLst/>
              <a:gdLst/>
              <a:ahLst/>
              <a:cxnLst/>
              <a:rect l="l" t="t" r="r" b="b"/>
              <a:pathLst>
                <a:path w="8484235" h="1518285">
                  <a:moveTo>
                    <a:pt x="8067548" y="0"/>
                  </a:moveTo>
                  <a:lnTo>
                    <a:pt x="0" y="0"/>
                  </a:lnTo>
                  <a:lnTo>
                    <a:pt x="0" y="1517904"/>
                  </a:lnTo>
                  <a:lnTo>
                    <a:pt x="8067548" y="1517904"/>
                  </a:lnTo>
                  <a:lnTo>
                    <a:pt x="8484108" y="758951"/>
                  </a:lnTo>
                  <a:lnTo>
                    <a:pt x="8067548" y="0"/>
                  </a:lnTo>
                  <a:close/>
                </a:path>
              </a:pathLst>
            </a:custGeom>
            <a:solidFill>
              <a:srgbClr val="D9F0EB"/>
            </a:solidFill>
          </p:spPr>
          <p:txBody>
            <a:bodyPr wrap="square" lIns="0" tIns="0" rIns="0" bIns="0" rtlCol="0"/>
            <a:lstStyle/>
            <a:p>
              <a:endParaRPr lang="ja-JP" altLang="en-US"/>
            </a:p>
          </p:txBody>
        </p:sp>
        <p:sp>
          <p:nvSpPr>
            <p:cNvPr id="10" name="object 15">
              <a:extLst>
                <a:ext uri="{FF2B5EF4-FFF2-40B4-BE49-F238E27FC236}">
                  <a16:creationId xmlns:a16="http://schemas.microsoft.com/office/drawing/2014/main" id="{F700282D-78C6-C7C7-B66A-270124EAA60B}"/>
                </a:ext>
              </a:extLst>
            </p:cNvPr>
            <p:cNvSpPr>
              <a:spLocks noGrp="1" noRot="1" noMove="1" noResize="1" noEditPoints="1" noAdjustHandles="1" noChangeArrowheads="1" noChangeShapeType="1"/>
            </p:cNvSpPr>
            <p:nvPr/>
          </p:nvSpPr>
          <p:spPr>
            <a:xfrm>
              <a:off x="263652" y="986155"/>
              <a:ext cx="8485505" cy="103505"/>
            </a:xfrm>
            <a:custGeom>
              <a:avLst/>
              <a:gdLst/>
              <a:ahLst/>
              <a:cxnLst/>
              <a:rect l="l" t="t" r="r" b="b"/>
              <a:pathLst>
                <a:path w="8485505" h="103505">
                  <a:moveTo>
                    <a:pt x="8459887" y="51689"/>
                  </a:moveTo>
                  <a:lnTo>
                    <a:pt x="8393049" y="90678"/>
                  </a:lnTo>
                  <a:lnTo>
                    <a:pt x="8390128" y="92456"/>
                  </a:lnTo>
                  <a:lnTo>
                    <a:pt x="8388985" y="96266"/>
                  </a:lnTo>
                  <a:lnTo>
                    <a:pt x="8392541" y="102362"/>
                  </a:lnTo>
                  <a:lnTo>
                    <a:pt x="8396478" y="103378"/>
                  </a:lnTo>
                  <a:lnTo>
                    <a:pt x="8474233" y="58039"/>
                  </a:lnTo>
                  <a:lnTo>
                    <a:pt x="8473059" y="58039"/>
                  </a:lnTo>
                  <a:lnTo>
                    <a:pt x="8473059" y="57150"/>
                  </a:lnTo>
                  <a:lnTo>
                    <a:pt x="8469249" y="57150"/>
                  </a:lnTo>
                  <a:lnTo>
                    <a:pt x="8459887" y="51689"/>
                  </a:lnTo>
                  <a:close/>
                </a:path>
                <a:path w="8485505" h="103505">
                  <a:moveTo>
                    <a:pt x="8449001" y="45339"/>
                  </a:moveTo>
                  <a:lnTo>
                    <a:pt x="0" y="45339"/>
                  </a:lnTo>
                  <a:lnTo>
                    <a:pt x="0" y="58039"/>
                  </a:lnTo>
                  <a:lnTo>
                    <a:pt x="8449001" y="58039"/>
                  </a:lnTo>
                  <a:lnTo>
                    <a:pt x="8459887" y="51689"/>
                  </a:lnTo>
                  <a:lnTo>
                    <a:pt x="8449001" y="45339"/>
                  </a:lnTo>
                  <a:close/>
                </a:path>
                <a:path w="8485505" h="103505">
                  <a:moveTo>
                    <a:pt x="8474233" y="45339"/>
                  </a:moveTo>
                  <a:lnTo>
                    <a:pt x="8473059" y="45339"/>
                  </a:lnTo>
                  <a:lnTo>
                    <a:pt x="8473059" y="58039"/>
                  </a:lnTo>
                  <a:lnTo>
                    <a:pt x="8474233" y="58039"/>
                  </a:lnTo>
                  <a:lnTo>
                    <a:pt x="8485124" y="51689"/>
                  </a:lnTo>
                  <a:lnTo>
                    <a:pt x="8474233" y="45339"/>
                  </a:lnTo>
                  <a:close/>
                </a:path>
                <a:path w="8485505" h="103505">
                  <a:moveTo>
                    <a:pt x="8469249" y="46228"/>
                  </a:moveTo>
                  <a:lnTo>
                    <a:pt x="8459887" y="51689"/>
                  </a:lnTo>
                  <a:lnTo>
                    <a:pt x="8469249" y="57150"/>
                  </a:lnTo>
                  <a:lnTo>
                    <a:pt x="8469249" y="46228"/>
                  </a:lnTo>
                  <a:close/>
                </a:path>
                <a:path w="8485505" h="103505">
                  <a:moveTo>
                    <a:pt x="8473059" y="46228"/>
                  </a:moveTo>
                  <a:lnTo>
                    <a:pt x="8469249" y="46228"/>
                  </a:lnTo>
                  <a:lnTo>
                    <a:pt x="8469249" y="57150"/>
                  </a:lnTo>
                  <a:lnTo>
                    <a:pt x="8473059" y="57150"/>
                  </a:lnTo>
                  <a:lnTo>
                    <a:pt x="8473059" y="46228"/>
                  </a:lnTo>
                  <a:close/>
                </a:path>
                <a:path w="8485505" h="103505">
                  <a:moveTo>
                    <a:pt x="8396478" y="0"/>
                  </a:moveTo>
                  <a:lnTo>
                    <a:pt x="8392541" y="1016"/>
                  </a:lnTo>
                  <a:lnTo>
                    <a:pt x="8388985" y="7112"/>
                  </a:lnTo>
                  <a:lnTo>
                    <a:pt x="8390128" y="10922"/>
                  </a:lnTo>
                  <a:lnTo>
                    <a:pt x="8393049" y="12700"/>
                  </a:lnTo>
                  <a:lnTo>
                    <a:pt x="8459887" y="51689"/>
                  </a:lnTo>
                  <a:lnTo>
                    <a:pt x="8469249" y="46228"/>
                  </a:lnTo>
                  <a:lnTo>
                    <a:pt x="8473059" y="46228"/>
                  </a:lnTo>
                  <a:lnTo>
                    <a:pt x="8473059" y="45339"/>
                  </a:lnTo>
                  <a:lnTo>
                    <a:pt x="8474233" y="45339"/>
                  </a:lnTo>
                  <a:lnTo>
                    <a:pt x="8396478" y="0"/>
                  </a:lnTo>
                  <a:close/>
                </a:path>
              </a:pathLst>
            </a:custGeom>
            <a:solidFill>
              <a:srgbClr val="000000"/>
            </a:solidFill>
          </p:spPr>
          <p:txBody>
            <a:bodyPr wrap="square" lIns="0" tIns="0" rIns="0" bIns="0" rtlCol="0"/>
            <a:lstStyle/>
            <a:p>
              <a:endParaRPr/>
            </a:p>
          </p:txBody>
        </p:sp>
        <p:sp>
          <p:nvSpPr>
            <p:cNvPr id="11" name="object 16">
              <a:extLst>
                <a:ext uri="{FF2B5EF4-FFF2-40B4-BE49-F238E27FC236}">
                  <a16:creationId xmlns:a16="http://schemas.microsoft.com/office/drawing/2014/main" id="{5E5A1C58-EDB6-DDF8-BB0C-9C28C14A3132}"/>
                </a:ext>
              </a:extLst>
            </p:cNvPr>
            <p:cNvSpPr>
              <a:spLocks noGrp="1" noRot="1" noMove="1" noResize="1" noEditPoints="1" noAdjustHandles="1" noChangeArrowheads="1" noChangeShapeType="1"/>
            </p:cNvSpPr>
            <p:nvPr/>
          </p:nvSpPr>
          <p:spPr>
            <a:xfrm>
              <a:off x="2627784" y="1234380"/>
              <a:ext cx="360045" cy="289560"/>
            </a:xfrm>
            <a:custGeom>
              <a:avLst/>
              <a:gdLst/>
              <a:ahLst/>
              <a:cxnLst/>
              <a:rect l="l" t="t" r="r" b="b"/>
              <a:pathLst>
                <a:path w="360045" h="289559">
                  <a:moveTo>
                    <a:pt x="250189" y="0"/>
                  </a:moveTo>
                  <a:lnTo>
                    <a:pt x="109474" y="0"/>
                  </a:lnTo>
                  <a:lnTo>
                    <a:pt x="0" y="144779"/>
                  </a:lnTo>
                  <a:lnTo>
                    <a:pt x="109474" y="289560"/>
                  </a:lnTo>
                  <a:lnTo>
                    <a:pt x="250189" y="289560"/>
                  </a:lnTo>
                  <a:lnTo>
                    <a:pt x="359663" y="144779"/>
                  </a:lnTo>
                  <a:lnTo>
                    <a:pt x="250189" y="0"/>
                  </a:lnTo>
                  <a:close/>
                </a:path>
              </a:pathLst>
            </a:custGeom>
            <a:solidFill>
              <a:srgbClr val="007567"/>
            </a:solidFill>
            <a:ln>
              <a:solidFill>
                <a:srgbClr val="258AA6"/>
              </a:solidFill>
            </a:ln>
          </p:spPr>
          <p:txBody>
            <a:bodyPr wrap="square" lIns="0" tIns="0" rIns="0" bIns="0" rtlCol="0"/>
            <a:lstStyle/>
            <a:p>
              <a:endParaRPr/>
            </a:p>
          </p:txBody>
        </p:sp>
      </p:grpSp>
      <p:sp>
        <p:nvSpPr>
          <p:cNvPr id="26" name="object 32">
            <a:extLst>
              <a:ext uri="{FF2B5EF4-FFF2-40B4-BE49-F238E27FC236}">
                <a16:creationId xmlns:a16="http://schemas.microsoft.com/office/drawing/2014/main" id="{ADDD4353-27A8-2BBE-F519-D9211210E801}"/>
              </a:ext>
            </a:extLst>
          </p:cNvPr>
          <p:cNvSpPr txBox="1"/>
          <p:nvPr/>
        </p:nvSpPr>
        <p:spPr>
          <a:xfrm>
            <a:off x="3563888" y="3762914"/>
            <a:ext cx="1427480" cy="521297"/>
          </a:xfrm>
          <a:prstGeom prst="rect">
            <a:avLst/>
          </a:prstGeom>
        </p:spPr>
        <p:txBody>
          <a:bodyPr vert="horz" wrap="square" lIns="0" tIns="13335" rIns="0" bIns="0" rtlCol="0">
            <a:spAutoFit/>
          </a:bodyPr>
          <a:lstStyle/>
          <a:p>
            <a:pPr marL="12700" algn="ctr">
              <a:lnSpc>
                <a:spcPct val="100000"/>
              </a:lnSpc>
              <a:spcBef>
                <a:spcPts val="105"/>
              </a:spcBef>
            </a:pPr>
            <a:r>
              <a:rPr lang="ja-JP" altLang="en-US" sz="1100" b="1" spc="-15">
                <a:latin typeface="メイリオ"/>
                <a:cs typeface="メイリオ"/>
              </a:rPr>
              <a:t>処理計画見直し・充実のための</a:t>
            </a:r>
            <a:r>
              <a:rPr sz="1100" b="1" spc="-15" err="1">
                <a:latin typeface="メイリオ"/>
                <a:cs typeface="メイリオ"/>
              </a:rPr>
              <a:t>図上演習</a:t>
            </a:r>
            <a:endParaRPr sz="1100">
              <a:latin typeface="メイリオ"/>
              <a:cs typeface="メイリオ"/>
            </a:endParaRPr>
          </a:p>
          <a:p>
            <a:pPr marL="12700" algn="ctr">
              <a:lnSpc>
                <a:spcPct val="100000"/>
              </a:lnSpc>
            </a:pPr>
            <a:r>
              <a:rPr lang="ja-JP" altLang="en-US" sz="1100" spc="-10">
                <a:latin typeface="メイリオ"/>
                <a:cs typeface="メイリオ"/>
              </a:rPr>
              <a:t>　埼玉県</a:t>
            </a:r>
            <a:r>
              <a:rPr sz="1100" spc="-10">
                <a:latin typeface="メイリオ"/>
                <a:cs typeface="メイリオ"/>
              </a:rPr>
              <a:t>（</a:t>
            </a:r>
            <a:r>
              <a:rPr lang="en-US" altLang="ja-JP" sz="1100" spc="-10">
                <a:latin typeface="メイリオ"/>
                <a:cs typeface="メイリオ"/>
              </a:rPr>
              <a:t>9</a:t>
            </a:r>
            <a:r>
              <a:rPr sz="1100" spc="-10">
                <a:latin typeface="メイリオ"/>
                <a:cs typeface="メイリオ"/>
              </a:rPr>
              <a:t>/</a:t>
            </a:r>
            <a:r>
              <a:rPr lang="en-US" altLang="ja-JP" sz="1100" spc="-10">
                <a:latin typeface="メイリオ"/>
                <a:cs typeface="メイリオ"/>
              </a:rPr>
              <a:t>30</a:t>
            </a:r>
            <a:r>
              <a:rPr sz="1100" spc="-10">
                <a:latin typeface="メイリオ"/>
                <a:cs typeface="メイリオ"/>
              </a:rPr>
              <a:t>）</a:t>
            </a:r>
            <a:endParaRPr sz="1100">
              <a:latin typeface="メイリオ"/>
              <a:cs typeface="メイリオ"/>
            </a:endParaRPr>
          </a:p>
        </p:txBody>
      </p:sp>
      <p:sp>
        <p:nvSpPr>
          <p:cNvPr id="51" name="object 57">
            <a:extLst>
              <a:ext uri="{FF2B5EF4-FFF2-40B4-BE49-F238E27FC236}">
                <a16:creationId xmlns:a16="http://schemas.microsoft.com/office/drawing/2014/main" id="{A3281031-2DEC-F40F-AFE7-812C2153AB21}"/>
              </a:ext>
            </a:extLst>
          </p:cNvPr>
          <p:cNvSpPr txBox="1"/>
          <p:nvPr/>
        </p:nvSpPr>
        <p:spPr>
          <a:xfrm>
            <a:off x="2787590" y="5100783"/>
            <a:ext cx="1340442" cy="351378"/>
          </a:xfrm>
          <a:prstGeom prst="rect">
            <a:avLst/>
          </a:prstGeom>
        </p:spPr>
        <p:txBody>
          <a:bodyPr vert="horz" wrap="square" lIns="0" tIns="12700" rIns="0" bIns="0" rtlCol="0">
            <a:spAutoFit/>
          </a:bodyPr>
          <a:lstStyle/>
          <a:p>
            <a:pPr marL="12700">
              <a:lnSpc>
                <a:spcPct val="100000"/>
              </a:lnSpc>
            </a:pPr>
            <a:r>
              <a:rPr lang="ja-JP" altLang="en-US" sz="1100" b="1" spc="-10">
                <a:latin typeface="メイリオ"/>
                <a:cs typeface="メイリオ"/>
              </a:rPr>
              <a:t>リーダー養成講座</a:t>
            </a:r>
            <a:endParaRPr lang="en-US" altLang="ja-JP" sz="1100" b="1" spc="-10">
              <a:latin typeface="メイリオ"/>
              <a:cs typeface="メイリオ"/>
            </a:endParaRPr>
          </a:p>
          <a:p>
            <a:pPr marL="12700">
              <a:lnSpc>
                <a:spcPct val="100000"/>
              </a:lnSpc>
            </a:pPr>
            <a:r>
              <a:rPr lang="ja-JP" altLang="en-US" sz="1100" spc="-10">
                <a:latin typeface="メイリオ"/>
                <a:cs typeface="メイリオ"/>
              </a:rPr>
              <a:t>①</a:t>
            </a:r>
            <a:r>
              <a:rPr lang="ja-JP" altLang="en-US" sz="1100" b="1" spc="-10">
                <a:latin typeface="メイリオ"/>
                <a:cs typeface="メイリオ"/>
              </a:rPr>
              <a:t>セミナー</a:t>
            </a:r>
            <a:r>
              <a:rPr sz="1100" spc="-10">
                <a:latin typeface="メイリオ"/>
                <a:cs typeface="メイリオ"/>
              </a:rPr>
              <a:t>（</a:t>
            </a:r>
            <a:r>
              <a:rPr lang="ja-JP" altLang="en-US" sz="1100" spc="-10">
                <a:latin typeface="メイリオ"/>
                <a:cs typeface="メイリオ"/>
              </a:rPr>
              <a:t>９</a:t>
            </a:r>
            <a:r>
              <a:rPr lang="en-US" altLang="ja-JP" sz="1100" spc="-10">
                <a:latin typeface="メイリオ"/>
                <a:cs typeface="メイリオ"/>
              </a:rPr>
              <a:t>/</a:t>
            </a:r>
            <a:r>
              <a:rPr lang="ja-JP" altLang="en-US" sz="1100" spc="-10">
                <a:latin typeface="メイリオ"/>
                <a:cs typeface="メイリオ"/>
              </a:rPr>
              <a:t>５</a:t>
            </a:r>
            <a:r>
              <a:rPr sz="1100" spc="-50">
                <a:latin typeface="メイリオ"/>
                <a:cs typeface="メイリオ"/>
              </a:rPr>
              <a:t>）</a:t>
            </a:r>
            <a:endParaRPr sz="1100">
              <a:latin typeface="メイリオ"/>
              <a:cs typeface="メイリオ"/>
            </a:endParaRPr>
          </a:p>
        </p:txBody>
      </p:sp>
      <p:sp>
        <p:nvSpPr>
          <p:cNvPr id="52" name="object 58">
            <a:extLst>
              <a:ext uri="{FF2B5EF4-FFF2-40B4-BE49-F238E27FC236}">
                <a16:creationId xmlns:a16="http://schemas.microsoft.com/office/drawing/2014/main" id="{F2B7DAFA-CEAA-DA8F-54C1-6695E1C6CCD3}"/>
              </a:ext>
            </a:extLst>
          </p:cNvPr>
          <p:cNvSpPr txBox="1"/>
          <p:nvPr/>
        </p:nvSpPr>
        <p:spPr>
          <a:xfrm>
            <a:off x="4428876" y="5033694"/>
            <a:ext cx="1775439" cy="182101"/>
          </a:xfrm>
          <a:prstGeom prst="rect">
            <a:avLst/>
          </a:prstGeom>
        </p:spPr>
        <p:txBody>
          <a:bodyPr vert="horz" wrap="square" lIns="0" tIns="12700" rIns="0" bIns="0" rtlCol="0">
            <a:spAutoFit/>
          </a:bodyPr>
          <a:lstStyle/>
          <a:p>
            <a:pPr marL="12700">
              <a:lnSpc>
                <a:spcPct val="100000"/>
              </a:lnSpc>
              <a:spcBef>
                <a:spcPts val="5"/>
              </a:spcBef>
            </a:pPr>
            <a:r>
              <a:rPr lang="ja-JP" altLang="en-US" sz="1100">
                <a:latin typeface="メイリオ"/>
                <a:cs typeface="メイリオ"/>
              </a:rPr>
              <a:t>②</a:t>
            </a:r>
            <a:r>
              <a:rPr lang="ja-JP" altLang="en-US" sz="1100" b="1">
                <a:latin typeface="メイリオ"/>
                <a:cs typeface="メイリオ"/>
              </a:rPr>
              <a:t>ワークショップ</a:t>
            </a:r>
            <a:r>
              <a:rPr sz="1100" spc="-10">
                <a:latin typeface="メイリオ"/>
                <a:cs typeface="メイリオ"/>
              </a:rPr>
              <a:t>（1</a:t>
            </a:r>
            <a:r>
              <a:rPr lang="en-US" sz="1100" spc="-10">
                <a:latin typeface="メイリオ"/>
                <a:cs typeface="メイリオ"/>
              </a:rPr>
              <a:t>1/</a:t>
            </a:r>
            <a:r>
              <a:rPr lang="en-US" altLang="ja-JP" sz="1100" spc="-10">
                <a:latin typeface="メイリオ"/>
                <a:cs typeface="メイリオ"/>
              </a:rPr>
              <a:t>20)</a:t>
            </a:r>
            <a:endParaRPr sz="1100">
              <a:latin typeface="メイリオ"/>
              <a:cs typeface="メイリオ"/>
            </a:endParaRPr>
          </a:p>
        </p:txBody>
      </p:sp>
      <p:sp>
        <p:nvSpPr>
          <p:cNvPr id="79" name="object 21">
            <a:extLst>
              <a:ext uri="{FF2B5EF4-FFF2-40B4-BE49-F238E27FC236}">
                <a16:creationId xmlns:a16="http://schemas.microsoft.com/office/drawing/2014/main" id="{BF29B0AF-2D46-E2B9-DD11-8ABE3F087337}"/>
              </a:ext>
            </a:extLst>
          </p:cNvPr>
          <p:cNvSpPr txBox="1"/>
          <p:nvPr/>
        </p:nvSpPr>
        <p:spPr>
          <a:xfrm>
            <a:off x="7259472" y="1337247"/>
            <a:ext cx="1111180" cy="363561"/>
          </a:xfrm>
          <a:prstGeom prst="rect">
            <a:avLst/>
          </a:prstGeom>
        </p:spPr>
        <p:txBody>
          <a:bodyPr vert="horz" wrap="square" lIns="0" tIns="12065" rIns="0" bIns="0" rtlCol="0">
            <a:spAutoFit/>
          </a:bodyPr>
          <a:lstStyle/>
          <a:p>
            <a:pPr marL="12700">
              <a:lnSpc>
                <a:spcPct val="100000"/>
              </a:lnSpc>
              <a:spcBef>
                <a:spcPts val="95"/>
              </a:spcBef>
              <a:tabLst>
                <a:tab pos="680720" algn="l"/>
                <a:tab pos="1346835" algn="l"/>
              </a:tabLst>
            </a:pPr>
            <a:r>
              <a:rPr lang="ja-JP" altLang="en-US" sz="1100" b="1">
                <a:latin typeface="メイリオ"/>
                <a:cs typeface="メイリオ"/>
              </a:rPr>
              <a:t>協議会</a:t>
            </a:r>
            <a:endParaRPr lang="en-US" altLang="ja-JP" sz="1100" b="1">
              <a:latin typeface="メイリオ"/>
              <a:cs typeface="メイリオ"/>
            </a:endParaRPr>
          </a:p>
          <a:p>
            <a:pPr marL="12700">
              <a:lnSpc>
                <a:spcPct val="100000"/>
              </a:lnSpc>
              <a:spcBef>
                <a:spcPts val="95"/>
              </a:spcBef>
              <a:tabLst>
                <a:tab pos="680720" algn="l"/>
                <a:tab pos="1346835" algn="l"/>
              </a:tabLst>
            </a:pPr>
            <a:r>
              <a:rPr lang="ja-JP" altLang="en-US" sz="1100">
                <a:latin typeface="メイリオ"/>
                <a:cs typeface="メイリオ"/>
              </a:rPr>
              <a:t>第</a:t>
            </a:r>
            <a:r>
              <a:rPr lang="en-US" altLang="ja-JP" sz="1100" spc="-20">
                <a:latin typeface="メイリオ"/>
                <a:cs typeface="メイリオ"/>
              </a:rPr>
              <a:t>2</a:t>
            </a:r>
            <a:r>
              <a:rPr lang="ja-JP" altLang="en-US" sz="1100" spc="-50">
                <a:latin typeface="メイリオ"/>
                <a:cs typeface="メイリオ"/>
              </a:rPr>
              <a:t>回</a:t>
            </a:r>
            <a:r>
              <a:rPr lang="ja-JP" altLang="en-US" sz="1100" spc="-10">
                <a:latin typeface="メイリオ"/>
                <a:cs typeface="メイリオ"/>
              </a:rPr>
              <a:t>（</a:t>
            </a:r>
            <a:r>
              <a:rPr lang="en-US" altLang="ja-JP" sz="1100" spc="-10">
                <a:latin typeface="メイリオ"/>
                <a:cs typeface="メイリオ"/>
              </a:rPr>
              <a:t>3/13</a:t>
            </a:r>
            <a:r>
              <a:rPr lang="ja-JP" altLang="en-US" sz="1100" spc="-10">
                <a:latin typeface="メイリオ"/>
                <a:cs typeface="メイリオ"/>
              </a:rPr>
              <a:t>）</a:t>
            </a:r>
            <a:endParaRPr lang="ja-JP" altLang="en-US" sz="1100">
              <a:latin typeface="メイリオ"/>
              <a:cs typeface="メイリオ"/>
            </a:endParaRPr>
          </a:p>
        </p:txBody>
      </p:sp>
      <p:sp>
        <p:nvSpPr>
          <p:cNvPr id="81" name="object 25">
            <a:extLst>
              <a:ext uri="{FF2B5EF4-FFF2-40B4-BE49-F238E27FC236}">
                <a16:creationId xmlns:a16="http://schemas.microsoft.com/office/drawing/2014/main" id="{B56E628F-4A37-DCFE-DB07-82DB2DC6124E}"/>
              </a:ext>
            </a:extLst>
          </p:cNvPr>
          <p:cNvSpPr/>
          <p:nvPr/>
        </p:nvSpPr>
        <p:spPr>
          <a:xfrm>
            <a:off x="4547316" y="2996952"/>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83" name="object 49">
            <a:extLst>
              <a:ext uri="{FF2B5EF4-FFF2-40B4-BE49-F238E27FC236}">
                <a16:creationId xmlns:a16="http://schemas.microsoft.com/office/drawing/2014/main" id="{710C8AFE-06BC-119D-F19E-653DEFC65DFE}"/>
              </a:ext>
            </a:extLst>
          </p:cNvPr>
          <p:cNvSpPr txBox="1"/>
          <p:nvPr/>
        </p:nvSpPr>
        <p:spPr>
          <a:xfrm>
            <a:off x="4292261" y="3324173"/>
            <a:ext cx="868866" cy="350096"/>
          </a:xfrm>
          <a:prstGeom prst="rect">
            <a:avLst/>
          </a:prstGeom>
        </p:spPr>
        <p:txBody>
          <a:bodyPr vert="horz" wrap="square" lIns="0" tIns="13335" rIns="0" bIns="0" rtlCol="0">
            <a:spAutoFit/>
          </a:bodyPr>
          <a:lstStyle/>
          <a:p>
            <a:pPr marL="90488">
              <a:lnSpc>
                <a:spcPct val="100000"/>
              </a:lnSpc>
              <a:spcBef>
                <a:spcPts val="105"/>
              </a:spcBef>
            </a:pPr>
            <a:r>
              <a:rPr lang="ja-JP" altLang="en-US" sz="1100" b="1">
                <a:latin typeface="メイリオ"/>
                <a:cs typeface="メイリオ"/>
              </a:rPr>
              <a:t>特別区</a:t>
            </a:r>
            <a:r>
              <a:rPr lang="en-US" altLang="ja-JP" sz="1100" b="1" spc="-25">
                <a:latin typeface="メイリオ"/>
                <a:cs typeface="メイリオ"/>
              </a:rPr>
              <a:t>WS</a:t>
            </a:r>
            <a:endParaRPr lang="ja-JP" altLang="en-US" sz="1100">
              <a:latin typeface="メイリオ"/>
              <a:cs typeface="メイリオ"/>
            </a:endParaRPr>
          </a:p>
          <a:p>
            <a:pPr marL="90488">
              <a:lnSpc>
                <a:spcPts val="1305"/>
              </a:lnSpc>
            </a:pPr>
            <a:r>
              <a:rPr lang="ja-JP" altLang="en-US" sz="1100" spc="-10">
                <a:latin typeface="メイリオ"/>
                <a:cs typeface="メイリオ"/>
              </a:rPr>
              <a:t>（</a:t>
            </a:r>
            <a:r>
              <a:rPr lang="en-US" altLang="ja-JP" sz="1100" spc="-10">
                <a:latin typeface="メイリオ"/>
                <a:cs typeface="メイリオ"/>
              </a:rPr>
              <a:t>10/9</a:t>
            </a:r>
            <a:r>
              <a:rPr lang="ja-JP" altLang="en-US" sz="1100" spc="-10">
                <a:latin typeface="メイリオ"/>
                <a:cs typeface="メイリオ"/>
              </a:rPr>
              <a:t>）</a:t>
            </a:r>
            <a:endParaRPr lang="ja-JP" altLang="en-US" sz="1100">
              <a:latin typeface="メイリオ"/>
              <a:cs typeface="メイリオ"/>
            </a:endParaRPr>
          </a:p>
        </p:txBody>
      </p:sp>
      <p:sp>
        <p:nvSpPr>
          <p:cNvPr id="84" name="object 49">
            <a:extLst>
              <a:ext uri="{FF2B5EF4-FFF2-40B4-BE49-F238E27FC236}">
                <a16:creationId xmlns:a16="http://schemas.microsoft.com/office/drawing/2014/main" id="{7B2E7CF3-A12A-08DA-A0D7-A023C5928833}"/>
              </a:ext>
            </a:extLst>
          </p:cNvPr>
          <p:cNvSpPr txBox="1"/>
          <p:nvPr/>
        </p:nvSpPr>
        <p:spPr>
          <a:xfrm>
            <a:off x="6996780" y="3356992"/>
            <a:ext cx="815580" cy="347531"/>
          </a:xfrm>
          <a:prstGeom prst="rect">
            <a:avLst/>
          </a:prstGeom>
        </p:spPr>
        <p:txBody>
          <a:bodyPr vert="horz" wrap="square" lIns="0" tIns="13335" rIns="0" bIns="0" rtlCol="0">
            <a:spAutoFit/>
          </a:bodyPr>
          <a:lstStyle/>
          <a:p>
            <a:pPr algn="ctr">
              <a:lnSpc>
                <a:spcPts val="1305"/>
              </a:lnSpc>
            </a:pPr>
            <a:r>
              <a:rPr lang="ja-JP" altLang="en-US" sz="1100" b="1" spc="-5">
                <a:latin typeface="メイリオ"/>
                <a:cs typeface="メイリオ"/>
              </a:rPr>
              <a:t>意見交換会</a:t>
            </a:r>
            <a:endParaRPr lang="en-US" altLang="ja-JP" sz="1100" b="1" spc="-5">
              <a:latin typeface="メイリオ"/>
              <a:cs typeface="メイリオ"/>
            </a:endParaRPr>
          </a:p>
          <a:p>
            <a:pPr algn="ctr">
              <a:lnSpc>
                <a:spcPts val="1305"/>
              </a:lnSpc>
            </a:pPr>
            <a:r>
              <a:rPr sz="1100" spc="-10">
                <a:latin typeface="メイリオ"/>
                <a:cs typeface="メイリオ"/>
              </a:rPr>
              <a:t>（</a:t>
            </a:r>
            <a:r>
              <a:rPr lang="en-US" sz="1100" spc="-10">
                <a:latin typeface="メイリオ"/>
                <a:cs typeface="メイリオ"/>
              </a:rPr>
              <a:t>2</a:t>
            </a:r>
            <a:r>
              <a:rPr sz="1100" spc="-10">
                <a:latin typeface="メイリオ"/>
                <a:cs typeface="メイリオ"/>
              </a:rPr>
              <a:t>/</a:t>
            </a:r>
            <a:r>
              <a:rPr lang="en-US" sz="1100" spc="-10">
                <a:latin typeface="メイリオ"/>
                <a:cs typeface="メイリオ"/>
              </a:rPr>
              <a:t>24</a:t>
            </a:r>
            <a:r>
              <a:rPr sz="1100" spc="-10">
                <a:latin typeface="メイリオ"/>
                <a:cs typeface="メイリオ"/>
              </a:rPr>
              <a:t>）</a:t>
            </a:r>
            <a:endParaRPr sz="1100">
              <a:latin typeface="メイリオ"/>
              <a:cs typeface="メイリオ"/>
            </a:endParaRPr>
          </a:p>
        </p:txBody>
      </p:sp>
      <p:sp>
        <p:nvSpPr>
          <p:cNvPr id="85" name="object 49">
            <a:extLst>
              <a:ext uri="{FF2B5EF4-FFF2-40B4-BE49-F238E27FC236}">
                <a16:creationId xmlns:a16="http://schemas.microsoft.com/office/drawing/2014/main" id="{942A04FF-76C0-B059-9913-466E73DA6954}"/>
              </a:ext>
            </a:extLst>
          </p:cNvPr>
          <p:cNvSpPr txBox="1"/>
          <p:nvPr/>
        </p:nvSpPr>
        <p:spPr>
          <a:xfrm>
            <a:off x="6507053" y="3861048"/>
            <a:ext cx="1351189" cy="349455"/>
          </a:xfrm>
          <a:prstGeom prst="rect">
            <a:avLst/>
          </a:prstGeom>
        </p:spPr>
        <p:txBody>
          <a:bodyPr vert="horz" wrap="square" lIns="0" tIns="13335" rIns="0" bIns="0" rtlCol="0">
            <a:spAutoFit/>
          </a:bodyPr>
          <a:lstStyle/>
          <a:p>
            <a:pPr algn="ctr">
              <a:lnSpc>
                <a:spcPts val="1260"/>
              </a:lnSpc>
            </a:pPr>
            <a:r>
              <a:rPr lang="ja-JP" altLang="en-US" sz="1100" b="1" spc="-20">
                <a:latin typeface="メイリオ"/>
                <a:cs typeface="メイリオ"/>
              </a:rPr>
              <a:t>フォローアップ</a:t>
            </a:r>
            <a:endParaRPr lang="en-US" sz="1100" b="1" spc="-20">
              <a:latin typeface="メイリオ"/>
              <a:cs typeface="メイリオ"/>
            </a:endParaRPr>
          </a:p>
          <a:p>
            <a:pPr algn="ctr">
              <a:lnSpc>
                <a:spcPct val="100000"/>
              </a:lnSpc>
            </a:pPr>
            <a:r>
              <a:rPr lang="ja-JP" altLang="en-US" sz="1100" spc="-10">
                <a:latin typeface="メイリオ"/>
                <a:cs typeface="メイリオ"/>
              </a:rPr>
              <a:t>　埼玉県</a:t>
            </a:r>
            <a:r>
              <a:rPr sz="1100" spc="-10">
                <a:latin typeface="メイリオ"/>
                <a:cs typeface="メイリオ"/>
              </a:rPr>
              <a:t>（</a:t>
            </a:r>
            <a:r>
              <a:rPr lang="en-US" altLang="ja-JP" sz="1100" spc="-10">
                <a:latin typeface="メイリオ"/>
                <a:cs typeface="メイリオ"/>
              </a:rPr>
              <a:t>2/6</a:t>
            </a:r>
            <a:r>
              <a:rPr sz="1100" spc="-10">
                <a:latin typeface="メイリオ"/>
                <a:cs typeface="メイリオ"/>
              </a:rPr>
              <a:t>）</a:t>
            </a:r>
            <a:endParaRPr sz="1100">
              <a:latin typeface="メイリオ"/>
              <a:cs typeface="メイリオ"/>
            </a:endParaRPr>
          </a:p>
        </p:txBody>
      </p:sp>
      <p:sp>
        <p:nvSpPr>
          <p:cNvPr id="86" name="object 25">
            <a:extLst>
              <a:ext uri="{FF2B5EF4-FFF2-40B4-BE49-F238E27FC236}">
                <a16:creationId xmlns:a16="http://schemas.microsoft.com/office/drawing/2014/main" id="{0E6F56E2-C4F6-EB10-0B7F-F702AF2AC21A}"/>
              </a:ext>
            </a:extLst>
          </p:cNvPr>
          <p:cNvSpPr/>
          <p:nvPr/>
        </p:nvSpPr>
        <p:spPr>
          <a:xfrm>
            <a:off x="7236296" y="2996952"/>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88" name="object 25">
            <a:extLst>
              <a:ext uri="{FF2B5EF4-FFF2-40B4-BE49-F238E27FC236}">
                <a16:creationId xmlns:a16="http://schemas.microsoft.com/office/drawing/2014/main" id="{22DBE62D-D3BF-1122-EC8E-E94505688271}"/>
              </a:ext>
            </a:extLst>
          </p:cNvPr>
          <p:cNvSpPr/>
          <p:nvPr/>
        </p:nvSpPr>
        <p:spPr>
          <a:xfrm>
            <a:off x="6300187" y="3861048"/>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89" name="object 25">
            <a:extLst>
              <a:ext uri="{FF2B5EF4-FFF2-40B4-BE49-F238E27FC236}">
                <a16:creationId xmlns:a16="http://schemas.microsoft.com/office/drawing/2014/main" id="{0BCFED23-A522-C7FD-8E4D-815FC1281FD9}"/>
              </a:ext>
            </a:extLst>
          </p:cNvPr>
          <p:cNvSpPr/>
          <p:nvPr/>
        </p:nvSpPr>
        <p:spPr>
          <a:xfrm>
            <a:off x="5004048" y="3861048"/>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95" name="object 25">
            <a:extLst>
              <a:ext uri="{FF2B5EF4-FFF2-40B4-BE49-F238E27FC236}">
                <a16:creationId xmlns:a16="http://schemas.microsoft.com/office/drawing/2014/main" id="{EA187E48-AC45-F438-1D53-4AF7E72D66F2}"/>
              </a:ext>
            </a:extLst>
          </p:cNvPr>
          <p:cNvSpPr/>
          <p:nvPr/>
        </p:nvSpPr>
        <p:spPr>
          <a:xfrm>
            <a:off x="5292075" y="5228942"/>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96" name="object 25">
            <a:extLst>
              <a:ext uri="{FF2B5EF4-FFF2-40B4-BE49-F238E27FC236}">
                <a16:creationId xmlns:a16="http://schemas.microsoft.com/office/drawing/2014/main" id="{E2F79AED-9E54-1A4E-76EA-E9E985BA85EC}"/>
              </a:ext>
            </a:extLst>
          </p:cNvPr>
          <p:cNvSpPr/>
          <p:nvPr/>
        </p:nvSpPr>
        <p:spPr>
          <a:xfrm>
            <a:off x="4031297" y="5228942"/>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cxnSp>
        <p:nvCxnSpPr>
          <p:cNvPr id="4" name="直線コネクタ 3">
            <a:extLst>
              <a:ext uri="{FF2B5EF4-FFF2-40B4-BE49-F238E27FC236}">
                <a16:creationId xmlns:a16="http://schemas.microsoft.com/office/drawing/2014/main" id="{57BA73F4-4512-4BE0-4E37-47236D81B2FA}"/>
              </a:ext>
            </a:extLst>
          </p:cNvPr>
          <p:cNvCxnSpPr>
            <a:cxnSpLocks/>
          </p:cNvCxnSpPr>
          <p:nvPr/>
        </p:nvCxnSpPr>
        <p:spPr bwMode="auto">
          <a:xfrm>
            <a:off x="263386" y="1037446"/>
            <a:ext cx="8485078" cy="0"/>
          </a:xfrm>
          <a:prstGeom prst="line">
            <a:avLst/>
          </a:prstGeom>
          <a:ln w="63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 name="テキスト ボックス 16">
            <a:extLst>
              <a:ext uri="{FF2B5EF4-FFF2-40B4-BE49-F238E27FC236}">
                <a16:creationId xmlns:a16="http://schemas.microsoft.com/office/drawing/2014/main" id="{72702065-7A8A-152F-9C82-BDDCA3DD5EDD}"/>
              </a:ext>
            </a:extLst>
          </p:cNvPr>
          <p:cNvSpPr txBox="1">
            <a:spLocks noChangeArrowheads="1"/>
          </p:cNvSpPr>
          <p:nvPr/>
        </p:nvSpPr>
        <p:spPr bwMode="auto">
          <a:xfrm>
            <a:off x="263386" y="781905"/>
            <a:ext cx="504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4</a:t>
            </a:r>
            <a:r>
              <a:rPr lang="ja-JP" altLang="en-US" sz="1000"/>
              <a:t>月</a:t>
            </a:r>
          </a:p>
        </p:txBody>
      </p:sp>
      <p:sp>
        <p:nvSpPr>
          <p:cNvPr id="7" name="テキスト ボックス 16">
            <a:extLst>
              <a:ext uri="{FF2B5EF4-FFF2-40B4-BE49-F238E27FC236}">
                <a16:creationId xmlns:a16="http://schemas.microsoft.com/office/drawing/2014/main" id="{7B3F4316-C16B-8C9F-17C0-66ECE0A9521D}"/>
              </a:ext>
            </a:extLst>
          </p:cNvPr>
          <p:cNvSpPr txBox="1">
            <a:spLocks noChangeArrowheads="1"/>
          </p:cNvSpPr>
          <p:nvPr/>
        </p:nvSpPr>
        <p:spPr bwMode="auto">
          <a:xfrm>
            <a:off x="918750" y="791384"/>
            <a:ext cx="504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5</a:t>
            </a:r>
            <a:r>
              <a:rPr lang="ja-JP" altLang="en-US" sz="1000"/>
              <a:t>月</a:t>
            </a:r>
          </a:p>
        </p:txBody>
      </p:sp>
      <p:sp>
        <p:nvSpPr>
          <p:cNvPr id="20" name="テキスト ボックス 16">
            <a:extLst>
              <a:ext uri="{FF2B5EF4-FFF2-40B4-BE49-F238E27FC236}">
                <a16:creationId xmlns:a16="http://schemas.microsoft.com/office/drawing/2014/main" id="{3EA60E70-47E7-7247-081D-B10942CA92E8}"/>
              </a:ext>
            </a:extLst>
          </p:cNvPr>
          <p:cNvSpPr txBox="1">
            <a:spLocks noChangeArrowheads="1"/>
          </p:cNvSpPr>
          <p:nvPr/>
        </p:nvSpPr>
        <p:spPr bwMode="auto">
          <a:xfrm>
            <a:off x="1586749" y="791384"/>
            <a:ext cx="504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6</a:t>
            </a:r>
            <a:r>
              <a:rPr lang="ja-JP" altLang="en-US" sz="1000"/>
              <a:t>月</a:t>
            </a:r>
          </a:p>
        </p:txBody>
      </p:sp>
      <p:sp>
        <p:nvSpPr>
          <p:cNvPr id="21" name="テキスト ボックス 16">
            <a:extLst>
              <a:ext uri="{FF2B5EF4-FFF2-40B4-BE49-F238E27FC236}">
                <a16:creationId xmlns:a16="http://schemas.microsoft.com/office/drawing/2014/main" id="{36A17455-B637-D08D-CFF0-4A7F647526D2}"/>
              </a:ext>
            </a:extLst>
          </p:cNvPr>
          <p:cNvSpPr txBox="1">
            <a:spLocks noChangeArrowheads="1"/>
          </p:cNvSpPr>
          <p:nvPr/>
        </p:nvSpPr>
        <p:spPr bwMode="auto">
          <a:xfrm>
            <a:off x="2254748" y="784266"/>
            <a:ext cx="50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7</a:t>
            </a:r>
            <a:r>
              <a:rPr lang="ja-JP" altLang="en-US" sz="1000"/>
              <a:t>月</a:t>
            </a:r>
          </a:p>
        </p:txBody>
      </p:sp>
      <p:sp>
        <p:nvSpPr>
          <p:cNvPr id="22" name="テキスト ボックス 16">
            <a:extLst>
              <a:ext uri="{FF2B5EF4-FFF2-40B4-BE49-F238E27FC236}">
                <a16:creationId xmlns:a16="http://schemas.microsoft.com/office/drawing/2014/main" id="{B6AC87FF-5F78-B79C-AADF-EBFA68499CED}"/>
              </a:ext>
            </a:extLst>
          </p:cNvPr>
          <p:cNvSpPr txBox="1">
            <a:spLocks noChangeArrowheads="1"/>
          </p:cNvSpPr>
          <p:nvPr/>
        </p:nvSpPr>
        <p:spPr bwMode="auto">
          <a:xfrm>
            <a:off x="2922747" y="791384"/>
            <a:ext cx="50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8</a:t>
            </a:r>
            <a:r>
              <a:rPr lang="ja-JP" altLang="en-US" sz="1000"/>
              <a:t>月</a:t>
            </a:r>
          </a:p>
        </p:txBody>
      </p:sp>
      <p:sp>
        <p:nvSpPr>
          <p:cNvPr id="24" name="テキスト ボックス 23">
            <a:extLst>
              <a:ext uri="{FF2B5EF4-FFF2-40B4-BE49-F238E27FC236}">
                <a16:creationId xmlns:a16="http://schemas.microsoft.com/office/drawing/2014/main" id="{C7F6FA28-C02C-7DF2-5B13-67866BD2D9F9}"/>
              </a:ext>
            </a:extLst>
          </p:cNvPr>
          <p:cNvSpPr txBox="1">
            <a:spLocks noChangeArrowheads="1"/>
          </p:cNvSpPr>
          <p:nvPr/>
        </p:nvSpPr>
        <p:spPr bwMode="auto">
          <a:xfrm>
            <a:off x="3590746" y="791384"/>
            <a:ext cx="50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9</a:t>
            </a:r>
            <a:r>
              <a:rPr lang="ja-JP" altLang="en-US" sz="1000"/>
              <a:t>月</a:t>
            </a:r>
          </a:p>
        </p:txBody>
      </p:sp>
      <p:sp>
        <p:nvSpPr>
          <p:cNvPr id="25" name="テキスト ボックス 16">
            <a:extLst>
              <a:ext uri="{FF2B5EF4-FFF2-40B4-BE49-F238E27FC236}">
                <a16:creationId xmlns:a16="http://schemas.microsoft.com/office/drawing/2014/main" id="{65C89014-7C7D-3499-36EC-C65B1231809B}"/>
              </a:ext>
            </a:extLst>
          </p:cNvPr>
          <p:cNvSpPr txBox="1">
            <a:spLocks noChangeArrowheads="1"/>
          </p:cNvSpPr>
          <p:nvPr/>
        </p:nvSpPr>
        <p:spPr bwMode="auto">
          <a:xfrm>
            <a:off x="4258745" y="775885"/>
            <a:ext cx="504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10</a:t>
            </a:r>
            <a:r>
              <a:rPr lang="ja-JP" altLang="en-US" sz="1000"/>
              <a:t>月</a:t>
            </a:r>
          </a:p>
        </p:txBody>
      </p:sp>
      <p:sp>
        <p:nvSpPr>
          <p:cNvPr id="29" name="テキスト ボックス 17">
            <a:extLst>
              <a:ext uri="{FF2B5EF4-FFF2-40B4-BE49-F238E27FC236}">
                <a16:creationId xmlns:a16="http://schemas.microsoft.com/office/drawing/2014/main" id="{46F94DFC-36AA-63A3-F11F-B53C772BA3D1}"/>
              </a:ext>
            </a:extLst>
          </p:cNvPr>
          <p:cNvSpPr txBox="1">
            <a:spLocks noChangeArrowheads="1"/>
          </p:cNvSpPr>
          <p:nvPr/>
        </p:nvSpPr>
        <p:spPr bwMode="auto">
          <a:xfrm>
            <a:off x="4926744" y="775884"/>
            <a:ext cx="5048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11</a:t>
            </a:r>
            <a:r>
              <a:rPr lang="ja-JP" altLang="en-US" sz="1000"/>
              <a:t>月</a:t>
            </a:r>
          </a:p>
        </p:txBody>
      </p:sp>
      <p:sp>
        <p:nvSpPr>
          <p:cNvPr id="30" name="テキスト ボックス 18">
            <a:extLst>
              <a:ext uri="{FF2B5EF4-FFF2-40B4-BE49-F238E27FC236}">
                <a16:creationId xmlns:a16="http://schemas.microsoft.com/office/drawing/2014/main" id="{5182561E-4A6E-6FB6-1FF0-87BF145F0B14}"/>
              </a:ext>
            </a:extLst>
          </p:cNvPr>
          <p:cNvSpPr txBox="1">
            <a:spLocks noChangeArrowheads="1"/>
          </p:cNvSpPr>
          <p:nvPr/>
        </p:nvSpPr>
        <p:spPr bwMode="auto">
          <a:xfrm>
            <a:off x="5594743" y="783928"/>
            <a:ext cx="504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12</a:t>
            </a:r>
            <a:r>
              <a:rPr lang="ja-JP" altLang="en-US" sz="1000"/>
              <a:t>月</a:t>
            </a:r>
          </a:p>
        </p:txBody>
      </p:sp>
      <p:sp>
        <p:nvSpPr>
          <p:cNvPr id="31" name="テキスト ボックス 19">
            <a:extLst>
              <a:ext uri="{FF2B5EF4-FFF2-40B4-BE49-F238E27FC236}">
                <a16:creationId xmlns:a16="http://schemas.microsoft.com/office/drawing/2014/main" id="{01BFB678-7F6B-2757-DAE6-616E008DEF5D}"/>
              </a:ext>
            </a:extLst>
          </p:cNvPr>
          <p:cNvSpPr txBox="1">
            <a:spLocks noChangeArrowheads="1"/>
          </p:cNvSpPr>
          <p:nvPr/>
        </p:nvSpPr>
        <p:spPr bwMode="auto">
          <a:xfrm>
            <a:off x="6262742" y="775883"/>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1</a:t>
            </a:r>
            <a:r>
              <a:rPr lang="ja-JP" altLang="en-US" sz="1000"/>
              <a:t>月</a:t>
            </a:r>
          </a:p>
        </p:txBody>
      </p:sp>
      <p:sp>
        <p:nvSpPr>
          <p:cNvPr id="32" name="テキスト ボックス 20">
            <a:extLst>
              <a:ext uri="{FF2B5EF4-FFF2-40B4-BE49-F238E27FC236}">
                <a16:creationId xmlns:a16="http://schemas.microsoft.com/office/drawing/2014/main" id="{298276F7-CB22-7C6B-B101-FA1EBA537750}"/>
              </a:ext>
            </a:extLst>
          </p:cNvPr>
          <p:cNvSpPr txBox="1">
            <a:spLocks noChangeArrowheads="1"/>
          </p:cNvSpPr>
          <p:nvPr/>
        </p:nvSpPr>
        <p:spPr bwMode="auto">
          <a:xfrm>
            <a:off x="6930741" y="775883"/>
            <a:ext cx="503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2</a:t>
            </a:r>
            <a:r>
              <a:rPr lang="ja-JP" altLang="en-US" sz="1000"/>
              <a:t>月</a:t>
            </a:r>
          </a:p>
        </p:txBody>
      </p:sp>
      <p:sp>
        <p:nvSpPr>
          <p:cNvPr id="33" name="テキスト ボックス 21">
            <a:extLst>
              <a:ext uri="{FF2B5EF4-FFF2-40B4-BE49-F238E27FC236}">
                <a16:creationId xmlns:a16="http://schemas.microsoft.com/office/drawing/2014/main" id="{0D95F4FE-8EFD-63CF-E631-45D355011DC8}"/>
              </a:ext>
            </a:extLst>
          </p:cNvPr>
          <p:cNvSpPr txBox="1">
            <a:spLocks noChangeArrowheads="1"/>
          </p:cNvSpPr>
          <p:nvPr/>
        </p:nvSpPr>
        <p:spPr bwMode="auto">
          <a:xfrm>
            <a:off x="7597155" y="775883"/>
            <a:ext cx="503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t>3</a:t>
            </a:r>
            <a:r>
              <a:rPr lang="ja-JP" altLang="en-US" sz="1000"/>
              <a:t>月</a:t>
            </a:r>
          </a:p>
        </p:txBody>
      </p:sp>
      <p:sp>
        <p:nvSpPr>
          <p:cNvPr id="34" name="角丸四角形 98">
            <a:extLst>
              <a:ext uri="{FF2B5EF4-FFF2-40B4-BE49-F238E27FC236}">
                <a16:creationId xmlns:a16="http://schemas.microsoft.com/office/drawing/2014/main" id="{5D1C74A7-38F1-2700-F68F-EC3FFE491B61}"/>
              </a:ext>
            </a:extLst>
          </p:cNvPr>
          <p:cNvSpPr/>
          <p:nvPr/>
        </p:nvSpPr>
        <p:spPr>
          <a:xfrm>
            <a:off x="2987824" y="1268808"/>
            <a:ext cx="1224000" cy="432000"/>
          </a:xfrm>
          <a:prstGeom prst="roundRect">
            <a:avLst>
              <a:gd name="adj" fmla="val 45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chorCtr="0"/>
          <a:lstStyle/>
          <a:p>
            <a:pPr>
              <a:defRPr/>
            </a:pPr>
            <a:r>
              <a:rPr lang="ja-JP" altLang="en-US" sz="1100" b="1">
                <a:solidFill>
                  <a:schemeClr val="tx1"/>
                </a:solidFill>
                <a:latin typeface="メイリオ" panose="020B0604030504040204" pitchFamily="50" charset="-128"/>
                <a:ea typeface="メイリオ" panose="020B0604030504040204" pitchFamily="50" charset="-128"/>
              </a:rPr>
              <a:t>協議会</a:t>
            </a:r>
            <a:endParaRPr lang="en-US" altLang="ja-JP" sz="1100" b="1">
              <a:solidFill>
                <a:schemeClr val="tx1"/>
              </a:solidFill>
              <a:latin typeface="メイリオ" panose="020B0604030504040204" pitchFamily="50" charset="-128"/>
              <a:ea typeface="メイリオ" panose="020B0604030504040204" pitchFamily="50" charset="-128"/>
            </a:endParaRPr>
          </a:p>
          <a:p>
            <a:pPr>
              <a:defRPr/>
            </a:pPr>
            <a:r>
              <a:rPr lang="ja-JP" altLang="en-US" sz="1100">
                <a:solidFill>
                  <a:schemeClr val="tx1"/>
                </a:solidFill>
                <a:latin typeface="メイリオ" panose="020B0604030504040204" pitchFamily="50" charset="-128"/>
                <a:ea typeface="メイリオ" panose="020B0604030504040204" pitchFamily="50" charset="-128"/>
              </a:rPr>
              <a:t>第</a:t>
            </a:r>
            <a:r>
              <a:rPr lang="en-US" altLang="ja-JP" sz="1100">
                <a:solidFill>
                  <a:schemeClr val="tx1"/>
                </a:solidFill>
                <a:latin typeface="メイリオ" panose="020B0604030504040204" pitchFamily="50" charset="-128"/>
                <a:ea typeface="メイリオ" panose="020B0604030504040204" pitchFamily="50" charset="-128"/>
              </a:rPr>
              <a:t>1</a:t>
            </a:r>
            <a:r>
              <a:rPr lang="ja-JP" altLang="en-US" sz="1100">
                <a:solidFill>
                  <a:schemeClr val="tx1"/>
                </a:solidFill>
                <a:latin typeface="メイリオ" panose="020B0604030504040204" pitchFamily="50" charset="-128"/>
                <a:ea typeface="メイリオ" panose="020B0604030504040204" pitchFamily="50" charset="-128"/>
              </a:rPr>
              <a:t>回（</a:t>
            </a:r>
            <a:r>
              <a:rPr lang="en-US" altLang="ja-JP" sz="1100">
                <a:solidFill>
                  <a:schemeClr val="tx1"/>
                </a:solidFill>
                <a:latin typeface="メイリオ" panose="020B0604030504040204" pitchFamily="50" charset="-128"/>
                <a:ea typeface="メイリオ" panose="020B0604030504040204" pitchFamily="50" charset="-128"/>
              </a:rPr>
              <a:t>7/24</a:t>
            </a:r>
            <a:r>
              <a:rPr lang="ja-JP" altLang="en-US" sz="1100">
                <a:solidFill>
                  <a:schemeClr val="tx1"/>
                </a:solidFill>
                <a:latin typeface="メイリオ" panose="020B0604030504040204" pitchFamily="50" charset="-128"/>
                <a:ea typeface="メイリオ" panose="020B0604030504040204" pitchFamily="50" charset="-128"/>
              </a:rPr>
              <a:t>）</a:t>
            </a:r>
          </a:p>
        </p:txBody>
      </p:sp>
      <p:sp>
        <p:nvSpPr>
          <p:cNvPr id="38" name="角丸四角形 8">
            <a:extLst>
              <a:ext uri="{FF2B5EF4-FFF2-40B4-BE49-F238E27FC236}">
                <a16:creationId xmlns:a16="http://schemas.microsoft.com/office/drawing/2014/main" id="{2734DBC2-61FE-EAC4-2CEB-D5F510864B45}"/>
              </a:ext>
            </a:extLst>
          </p:cNvPr>
          <p:cNvSpPr/>
          <p:nvPr/>
        </p:nvSpPr>
        <p:spPr>
          <a:xfrm>
            <a:off x="185573" y="1282610"/>
            <a:ext cx="1104708" cy="579649"/>
          </a:xfrm>
          <a:prstGeom prst="roundRect">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a:solidFill>
                  <a:schemeClr val="tx1"/>
                </a:solidFill>
                <a:latin typeface="メイリオ" panose="020B0604030504040204" pitchFamily="50" charset="-128"/>
                <a:ea typeface="メイリオ" panose="020B0604030504040204" pitchFamily="50" charset="-128"/>
              </a:rPr>
              <a:t>広域連携</a:t>
            </a:r>
            <a:endParaRPr lang="en-US" altLang="ja-JP" sz="1400" b="1">
              <a:solidFill>
                <a:schemeClr val="tx1"/>
              </a:solidFill>
              <a:latin typeface="メイリオ" panose="020B0604030504040204" pitchFamily="50" charset="-128"/>
              <a:ea typeface="メイリオ" panose="020B0604030504040204" pitchFamily="50" charset="-128"/>
            </a:endParaRPr>
          </a:p>
          <a:p>
            <a:pPr algn="ctr"/>
            <a:r>
              <a:rPr lang="ja-JP" altLang="en-US" sz="1400" b="1">
                <a:solidFill>
                  <a:schemeClr val="tx1"/>
                </a:solidFill>
                <a:latin typeface="メイリオ" panose="020B0604030504040204" pitchFamily="50" charset="-128"/>
                <a:ea typeface="メイリオ" panose="020B0604030504040204" pitchFamily="50" charset="-128"/>
              </a:rPr>
              <a:t>体制の構築</a:t>
            </a:r>
          </a:p>
        </p:txBody>
      </p:sp>
      <p:sp>
        <p:nvSpPr>
          <p:cNvPr id="39" name="角丸四角形 8">
            <a:extLst>
              <a:ext uri="{FF2B5EF4-FFF2-40B4-BE49-F238E27FC236}">
                <a16:creationId xmlns:a16="http://schemas.microsoft.com/office/drawing/2014/main" id="{526EF831-CF73-A205-19C2-F70CE74228A3}"/>
              </a:ext>
            </a:extLst>
          </p:cNvPr>
          <p:cNvSpPr/>
          <p:nvPr/>
        </p:nvSpPr>
        <p:spPr>
          <a:xfrm>
            <a:off x="185573" y="2884348"/>
            <a:ext cx="1100783" cy="569385"/>
          </a:xfrm>
          <a:prstGeom prst="roundRect">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a:solidFill>
                  <a:schemeClr val="tx1"/>
                </a:solidFill>
                <a:latin typeface="メイリオ" panose="020B0604030504040204" pitchFamily="50" charset="-128"/>
                <a:ea typeface="メイリオ" panose="020B0604030504040204" pitchFamily="50" charset="-128"/>
              </a:rPr>
              <a:t>災害対応力の底上げ</a:t>
            </a:r>
          </a:p>
        </p:txBody>
      </p:sp>
      <p:sp>
        <p:nvSpPr>
          <p:cNvPr id="40" name="角丸四角形 8">
            <a:extLst>
              <a:ext uri="{FF2B5EF4-FFF2-40B4-BE49-F238E27FC236}">
                <a16:creationId xmlns:a16="http://schemas.microsoft.com/office/drawing/2014/main" id="{1AC5109D-C259-C3E1-6E83-B0A61BF97C3C}"/>
              </a:ext>
            </a:extLst>
          </p:cNvPr>
          <p:cNvSpPr/>
          <p:nvPr/>
        </p:nvSpPr>
        <p:spPr>
          <a:xfrm>
            <a:off x="185573" y="5661248"/>
            <a:ext cx="1104708" cy="569385"/>
          </a:xfrm>
          <a:prstGeom prst="roundRect">
            <a:avLst/>
          </a:prstGeom>
          <a:solidFill>
            <a:schemeClr val="bg1"/>
          </a:solidFill>
          <a:ln w="254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a:solidFill>
                  <a:schemeClr val="tx1"/>
                </a:solidFill>
                <a:latin typeface="メイリオ" panose="020B0604030504040204" pitchFamily="50" charset="-128"/>
                <a:ea typeface="メイリオ" panose="020B0604030504040204" pitchFamily="50" charset="-128"/>
              </a:rPr>
              <a:t>円滑な</a:t>
            </a:r>
            <a:endParaRPr lang="en-US" altLang="ja-JP" sz="1400" b="1">
              <a:solidFill>
                <a:schemeClr val="tx1"/>
              </a:solidFill>
              <a:latin typeface="メイリオ" panose="020B0604030504040204" pitchFamily="50" charset="-128"/>
              <a:ea typeface="メイリオ" panose="020B0604030504040204" pitchFamily="50" charset="-128"/>
            </a:endParaRPr>
          </a:p>
          <a:p>
            <a:pPr algn="ctr"/>
            <a:r>
              <a:rPr lang="ja-JP" altLang="en-US" sz="1400" b="1">
                <a:solidFill>
                  <a:schemeClr val="tx1"/>
                </a:solidFill>
                <a:latin typeface="メイリオ" panose="020B0604030504040204" pitchFamily="50" charset="-128"/>
                <a:ea typeface="メイリオ" panose="020B0604030504040204" pitchFamily="50" charset="-128"/>
              </a:rPr>
              <a:t>情報共有</a:t>
            </a:r>
            <a:endParaRPr lang="en-US" altLang="ja-JP" sz="1400" b="1">
              <a:solidFill>
                <a:schemeClr val="tx1"/>
              </a:solidFill>
              <a:latin typeface="メイリオ" panose="020B0604030504040204" pitchFamily="50" charset="-128"/>
              <a:ea typeface="メイリオ" panose="020B0604030504040204" pitchFamily="50" charset="-128"/>
            </a:endParaRPr>
          </a:p>
        </p:txBody>
      </p:sp>
      <p:sp>
        <p:nvSpPr>
          <p:cNvPr id="41" name="六角形 40">
            <a:extLst>
              <a:ext uri="{FF2B5EF4-FFF2-40B4-BE49-F238E27FC236}">
                <a16:creationId xmlns:a16="http://schemas.microsoft.com/office/drawing/2014/main" id="{0D74EE0C-9BDE-854C-E3B8-AD24E225558D}"/>
              </a:ext>
            </a:extLst>
          </p:cNvPr>
          <p:cNvSpPr/>
          <p:nvPr/>
        </p:nvSpPr>
        <p:spPr>
          <a:xfrm>
            <a:off x="3753571" y="1963400"/>
            <a:ext cx="684000" cy="241464"/>
          </a:xfrm>
          <a:prstGeom prst="hexagon">
            <a:avLst>
              <a:gd name="adj" fmla="val 37699"/>
              <a:gd name="vf" fmla="val 11547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a:defRPr/>
            </a:pPr>
            <a:endParaRPr lang="ja-JP" altLang="en-US" sz="1200" b="1">
              <a:solidFill>
                <a:schemeClr val="bg1"/>
              </a:solidFill>
              <a:latin typeface="游ゴシック" panose="020B0400000000000000" pitchFamily="50" charset="-128"/>
              <a:ea typeface="游ゴシック" panose="020B0400000000000000" pitchFamily="50" charset="-128"/>
            </a:endParaRPr>
          </a:p>
        </p:txBody>
      </p:sp>
      <p:sp>
        <p:nvSpPr>
          <p:cNvPr id="42" name="object 25">
            <a:extLst>
              <a:ext uri="{FF2B5EF4-FFF2-40B4-BE49-F238E27FC236}">
                <a16:creationId xmlns:a16="http://schemas.microsoft.com/office/drawing/2014/main" id="{FA7729EE-18FF-4325-5355-A5EFA660929F}"/>
              </a:ext>
            </a:extLst>
          </p:cNvPr>
          <p:cNvSpPr/>
          <p:nvPr/>
        </p:nvSpPr>
        <p:spPr>
          <a:xfrm>
            <a:off x="4427984" y="1916832"/>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43" name="object 25">
            <a:extLst>
              <a:ext uri="{FF2B5EF4-FFF2-40B4-BE49-F238E27FC236}">
                <a16:creationId xmlns:a16="http://schemas.microsoft.com/office/drawing/2014/main" id="{0FF39D7A-D362-FD6A-6E1F-6CEF42FC70C7}"/>
              </a:ext>
            </a:extLst>
          </p:cNvPr>
          <p:cNvSpPr/>
          <p:nvPr/>
        </p:nvSpPr>
        <p:spPr>
          <a:xfrm>
            <a:off x="8100392" y="1340768"/>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13" name="object 25">
            <a:extLst>
              <a:ext uri="{FF2B5EF4-FFF2-40B4-BE49-F238E27FC236}">
                <a16:creationId xmlns:a16="http://schemas.microsoft.com/office/drawing/2014/main" id="{171E721B-7420-0F59-DFD4-112D84FB928B}"/>
              </a:ext>
            </a:extLst>
          </p:cNvPr>
          <p:cNvSpPr/>
          <p:nvPr/>
        </p:nvSpPr>
        <p:spPr>
          <a:xfrm>
            <a:off x="7308304" y="5979143"/>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14" name="object 25">
            <a:extLst>
              <a:ext uri="{FF2B5EF4-FFF2-40B4-BE49-F238E27FC236}">
                <a16:creationId xmlns:a16="http://schemas.microsoft.com/office/drawing/2014/main" id="{87EDB6F0-0128-861F-CFE1-D9C7BA3B0465}"/>
              </a:ext>
            </a:extLst>
          </p:cNvPr>
          <p:cNvSpPr/>
          <p:nvPr/>
        </p:nvSpPr>
        <p:spPr>
          <a:xfrm>
            <a:off x="2411755" y="5968778"/>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15" name="object 49">
            <a:extLst>
              <a:ext uri="{FF2B5EF4-FFF2-40B4-BE49-F238E27FC236}">
                <a16:creationId xmlns:a16="http://schemas.microsoft.com/office/drawing/2014/main" id="{813D4DEF-EFA1-0596-127F-34EC01EC7705}"/>
              </a:ext>
            </a:extLst>
          </p:cNvPr>
          <p:cNvSpPr txBox="1"/>
          <p:nvPr/>
        </p:nvSpPr>
        <p:spPr>
          <a:xfrm>
            <a:off x="2034251" y="6344525"/>
            <a:ext cx="1241605" cy="180819"/>
          </a:xfrm>
          <a:prstGeom prst="rect">
            <a:avLst/>
          </a:prstGeom>
        </p:spPr>
        <p:txBody>
          <a:bodyPr vert="horz" wrap="square" lIns="0" tIns="13335" rIns="0" bIns="0" rtlCol="0">
            <a:spAutoFit/>
          </a:bodyPr>
          <a:lstStyle/>
          <a:p>
            <a:pPr>
              <a:lnSpc>
                <a:spcPts val="1260"/>
              </a:lnSpc>
            </a:pPr>
            <a:r>
              <a:rPr sz="1100">
                <a:latin typeface="メイリオ"/>
                <a:cs typeface="メイリオ"/>
              </a:rPr>
              <a:t>第</a:t>
            </a:r>
            <a:r>
              <a:rPr sz="1100" spc="-20">
                <a:latin typeface="メイリオ"/>
                <a:cs typeface="メイリオ"/>
              </a:rPr>
              <a:t>1</a:t>
            </a:r>
            <a:r>
              <a:rPr sz="1100">
                <a:latin typeface="メイリオ"/>
                <a:cs typeface="メイリオ"/>
              </a:rPr>
              <a:t>回</a:t>
            </a:r>
            <a:r>
              <a:rPr sz="1100" spc="-10">
                <a:latin typeface="メイリオ"/>
                <a:cs typeface="メイリオ"/>
              </a:rPr>
              <a:t>（</a:t>
            </a:r>
            <a:r>
              <a:rPr lang="en-US" altLang="ja-JP" sz="1100" spc="-10">
                <a:latin typeface="メイリオ"/>
                <a:cs typeface="メイリオ"/>
              </a:rPr>
              <a:t>6</a:t>
            </a:r>
            <a:r>
              <a:rPr sz="1100" spc="-10">
                <a:latin typeface="メイリオ"/>
                <a:cs typeface="メイリオ"/>
              </a:rPr>
              <a:t>/</a:t>
            </a:r>
            <a:r>
              <a:rPr lang="en-US" altLang="ja-JP" sz="1100" spc="-10">
                <a:latin typeface="メイリオ"/>
                <a:cs typeface="メイリオ"/>
              </a:rPr>
              <a:t>30</a:t>
            </a:r>
            <a:r>
              <a:rPr sz="1100" spc="-10">
                <a:latin typeface="メイリオ"/>
                <a:cs typeface="メイリオ"/>
              </a:rPr>
              <a:t>）</a:t>
            </a:r>
            <a:endParaRPr sz="1100">
              <a:latin typeface="メイリオ"/>
              <a:cs typeface="メイリオ"/>
            </a:endParaRPr>
          </a:p>
        </p:txBody>
      </p:sp>
      <p:sp>
        <p:nvSpPr>
          <p:cNvPr id="16" name="object 49">
            <a:extLst>
              <a:ext uri="{FF2B5EF4-FFF2-40B4-BE49-F238E27FC236}">
                <a16:creationId xmlns:a16="http://schemas.microsoft.com/office/drawing/2014/main" id="{565801CF-870D-0A01-B2BD-9768BDB48C51}"/>
              </a:ext>
            </a:extLst>
          </p:cNvPr>
          <p:cNvSpPr txBox="1"/>
          <p:nvPr/>
        </p:nvSpPr>
        <p:spPr>
          <a:xfrm>
            <a:off x="7020272" y="6344525"/>
            <a:ext cx="979898" cy="180819"/>
          </a:xfrm>
          <a:prstGeom prst="rect">
            <a:avLst/>
          </a:prstGeom>
        </p:spPr>
        <p:txBody>
          <a:bodyPr vert="horz" wrap="square" lIns="0" tIns="13335" rIns="0" bIns="0" rtlCol="0">
            <a:spAutoFit/>
          </a:bodyPr>
          <a:lstStyle/>
          <a:p>
            <a:pPr>
              <a:lnSpc>
                <a:spcPts val="1260"/>
              </a:lnSpc>
            </a:pPr>
            <a:r>
              <a:rPr sz="1100">
                <a:latin typeface="メイリオ"/>
                <a:cs typeface="メイリオ"/>
              </a:rPr>
              <a:t>第</a:t>
            </a:r>
            <a:r>
              <a:rPr lang="en-US" altLang="ja-JP" sz="1100">
                <a:latin typeface="メイリオ"/>
                <a:cs typeface="メイリオ"/>
              </a:rPr>
              <a:t>2</a:t>
            </a:r>
            <a:r>
              <a:rPr sz="1100">
                <a:latin typeface="メイリオ"/>
                <a:cs typeface="メイリオ"/>
              </a:rPr>
              <a:t>回</a:t>
            </a:r>
            <a:r>
              <a:rPr sz="1100" spc="-10">
                <a:latin typeface="メイリオ"/>
                <a:cs typeface="メイリオ"/>
              </a:rPr>
              <a:t>（</a:t>
            </a:r>
            <a:r>
              <a:rPr lang="en-US" altLang="ja-JP" sz="1100" spc="-10">
                <a:latin typeface="メイリオ"/>
                <a:cs typeface="メイリオ"/>
              </a:rPr>
              <a:t>2</a:t>
            </a:r>
            <a:r>
              <a:rPr sz="1100" spc="-10">
                <a:latin typeface="メイリオ"/>
                <a:cs typeface="メイリオ"/>
              </a:rPr>
              <a:t>/</a:t>
            </a:r>
            <a:r>
              <a:rPr lang="en-US" altLang="ja-JP" sz="1100" spc="-10">
                <a:latin typeface="メイリオ"/>
                <a:cs typeface="メイリオ"/>
              </a:rPr>
              <a:t>17</a:t>
            </a:r>
            <a:r>
              <a:rPr sz="1100" spc="-10">
                <a:latin typeface="メイリオ"/>
                <a:cs typeface="メイリオ"/>
              </a:rPr>
              <a:t>）</a:t>
            </a:r>
            <a:endParaRPr sz="1100">
              <a:latin typeface="メイリオ"/>
              <a:cs typeface="メイリオ"/>
            </a:endParaRPr>
          </a:p>
        </p:txBody>
      </p:sp>
      <p:sp>
        <p:nvSpPr>
          <p:cNvPr id="18" name="object 25">
            <a:extLst>
              <a:ext uri="{FF2B5EF4-FFF2-40B4-BE49-F238E27FC236}">
                <a16:creationId xmlns:a16="http://schemas.microsoft.com/office/drawing/2014/main" id="{DC023C77-34F1-BE18-CC5D-63F76966FBBC}"/>
              </a:ext>
            </a:extLst>
          </p:cNvPr>
          <p:cNvSpPr/>
          <p:nvPr/>
        </p:nvSpPr>
        <p:spPr>
          <a:xfrm>
            <a:off x="2016710" y="3014934"/>
            <a:ext cx="1116000" cy="25200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19" name="object 49">
            <a:extLst>
              <a:ext uri="{FF2B5EF4-FFF2-40B4-BE49-F238E27FC236}">
                <a16:creationId xmlns:a16="http://schemas.microsoft.com/office/drawing/2014/main" id="{9FBA6F5E-7CD4-614A-76A8-68D4D5C6D3A8}"/>
              </a:ext>
            </a:extLst>
          </p:cNvPr>
          <p:cNvSpPr txBox="1"/>
          <p:nvPr/>
        </p:nvSpPr>
        <p:spPr>
          <a:xfrm>
            <a:off x="1894641" y="3366936"/>
            <a:ext cx="1427480" cy="350096"/>
          </a:xfrm>
          <a:prstGeom prst="rect">
            <a:avLst/>
          </a:prstGeom>
        </p:spPr>
        <p:txBody>
          <a:bodyPr vert="horz" wrap="square" lIns="0" tIns="13335" rIns="0" bIns="0" rtlCol="0">
            <a:spAutoFit/>
          </a:bodyPr>
          <a:lstStyle/>
          <a:p>
            <a:pPr marL="90488" algn="ctr">
              <a:lnSpc>
                <a:spcPct val="100000"/>
              </a:lnSpc>
              <a:spcBef>
                <a:spcPts val="105"/>
              </a:spcBef>
            </a:pPr>
            <a:r>
              <a:rPr lang="ja-JP" altLang="en-US" sz="1100" b="1">
                <a:latin typeface="メイリオ"/>
                <a:cs typeface="メイリオ"/>
              </a:rPr>
              <a:t>特別区ヒアリング</a:t>
            </a:r>
            <a:endParaRPr lang="ja-JP" altLang="en-US" sz="1100">
              <a:latin typeface="メイリオ"/>
              <a:cs typeface="メイリオ"/>
            </a:endParaRPr>
          </a:p>
          <a:p>
            <a:pPr marL="90488" algn="ctr">
              <a:lnSpc>
                <a:spcPts val="1305"/>
              </a:lnSpc>
            </a:pPr>
            <a:r>
              <a:rPr lang="ja-JP" altLang="en-US" sz="1100" spc="-10">
                <a:latin typeface="メイリオ"/>
                <a:cs typeface="メイリオ"/>
              </a:rPr>
              <a:t>（</a:t>
            </a:r>
            <a:r>
              <a:rPr lang="en-US" altLang="ja-JP" sz="1100" spc="-10">
                <a:latin typeface="メイリオ"/>
                <a:cs typeface="メイリオ"/>
              </a:rPr>
              <a:t>6/26</a:t>
            </a:r>
            <a:r>
              <a:rPr lang="ja-JP" altLang="en-US" sz="1100" spc="-10">
                <a:latin typeface="メイリオ"/>
                <a:cs typeface="メイリオ"/>
              </a:rPr>
              <a:t>～８</a:t>
            </a:r>
            <a:r>
              <a:rPr lang="en-US" altLang="ja-JP" sz="1100" spc="-10">
                <a:latin typeface="メイリオ"/>
                <a:cs typeface="メイリオ"/>
              </a:rPr>
              <a:t>/6</a:t>
            </a:r>
            <a:r>
              <a:rPr lang="ja-JP" altLang="en-US" sz="1100" spc="-10">
                <a:latin typeface="メイリオ"/>
                <a:cs typeface="メイリオ"/>
              </a:rPr>
              <a:t>）</a:t>
            </a:r>
            <a:endParaRPr lang="ja-JP" altLang="en-US" sz="1100">
              <a:latin typeface="メイリオ"/>
              <a:cs typeface="メイリオ"/>
            </a:endParaRPr>
          </a:p>
        </p:txBody>
      </p:sp>
      <p:cxnSp>
        <p:nvCxnSpPr>
          <p:cNvPr id="49" name="直線コネクタ 48">
            <a:extLst>
              <a:ext uri="{FF2B5EF4-FFF2-40B4-BE49-F238E27FC236}">
                <a16:creationId xmlns:a16="http://schemas.microsoft.com/office/drawing/2014/main" id="{72301338-B414-BB2D-CE90-08F04AB77EE3}"/>
              </a:ext>
            </a:extLst>
          </p:cNvPr>
          <p:cNvCxnSpPr>
            <a:cxnSpLocks/>
          </p:cNvCxnSpPr>
          <p:nvPr/>
        </p:nvCxnSpPr>
        <p:spPr>
          <a:xfrm>
            <a:off x="2915816" y="3140968"/>
            <a:ext cx="4446154"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B0FA0FA-F82B-ED4C-D35C-5729FE4ABF86}"/>
              </a:ext>
            </a:extLst>
          </p:cNvPr>
          <p:cNvCxnSpPr>
            <a:cxnSpLocks/>
          </p:cNvCxnSpPr>
          <p:nvPr/>
        </p:nvCxnSpPr>
        <p:spPr>
          <a:xfrm>
            <a:off x="5316596" y="4005193"/>
            <a:ext cx="983591"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09B2D7B-5AF5-CCC5-87B7-F80C52E7F61A}"/>
              </a:ext>
            </a:extLst>
          </p:cNvPr>
          <p:cNvCxnSpPr>
            <a:cxnSpLocks/>
          </p:cNvCxnSpPr>
          <p:nvPr/>
        </p:nvCxnSpPr>
        <p:spPr>
          <a:xfrm>
            <a:off x="4295570" y="5384748"/>
            <a:ext cx="1021026"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object 49">
            <a:extLst>
              <a:ext uri="{FF2B5EF4-FFF2-40B4-BE49-F238E27FC236}">
                <a16:creationId xmlns:a16="http://schemas.microsoft.com/office/drawing/2014/main" id="{B1628404-F375-60F8-AE77-42BF87708178}"/>
              </a:ext>
            </a:extLst>
          </p:cNvPr>
          <p:cNvSpPr txBox="1"/>
          <p:nvPr/>
        </p:nvSpPr>
        <p:spPr>
          <a:xfrm>
            <a:off x="1177486" y="2996952"/>
            <a:ext cx="874234" cy="364843"/>
          </a:xfrm>
          <a:prstGeom prst="rect">
            <a:avLst/>
          </a:prstGeom>
        </p:spPr>
        <p:txBody>
          <a:bodyPr vert="horz" wrap="square" lIns="0" tIns="13335" rIns="0" bIns="0" rtlCol="0">
            <a:spAutoFit/>
          </a:bodyPr>
          <a:lstStyle/>
          <a:p>
            <a:pPr marL="90488" algn="ctr">
              <a:lnSpc>
                <a:spcPct val="100000"/>
              </a:lnSpc>
              <a:spcBef>
                <a:spcPts val="105"/>
              </a:spcBef>
            </a:pPr>
            <a:r>
              <a:rPr lang="ja-JP" altLang="en-US" sz="1100" b="1">
                <a:latin typeface="メイリオ"/>
                <a:cs typeface="メイリオ"/>
              </a:rPr>
              <a:t>首都直下</a:t>
            </a:r>
            <a:endParaRPr lang="en-US" altLang="ja-JP" sz="1100" b="1">
              <a:latin typeface="メイリオ"/>
              <a:cs typeface="メイリオ"/>
            </a:endParaRPr>
          </a:p>
          <a:p>
            <a:pPr marL="90488" algn="ctr">
              <a:lnSpc>
                <a:spcPct val="100000"/>
              </a:lnSpc>
              <a:spcBef>
                <a:spcPts val="105"/>
              </a:spcBef>
            </a:pPr>
            <a:r>
              <a:rPr lang="ja-JP" altLang="en-US" sz="1100" b="1">
                <a:latin typeface="メイリオ"/>
                <a:cs typeface="メイリオ"/>
              </a:rPr>
              <a:t>地震対応</a:t>
            </a:r>
            <a:endParaRPr lang="ja-JP" altLang="en-US" sz="1100">
              <a:latin typeface="メイリオ"/>
              <a:cs typeface="メイリオ"/>
            </a:endParaRPr>
          </a:p>
        </p:txBody>
      </p:sp>
      <p:cxnSp>
        <p:nvCxnSpPr>
          <p:cNvPr id="58" name="直線コネクタ 57">
            <a:extLst>
              <a:ext uri="{FF2B5EF4-FFF2-40B4-BE49-F238E27FC236}">
                <a16:creationId xmlns:a16="http://schemas.microsoft.com/office/drawing/2014/main" id="{9AA399F8-44C7-5FF7-E04A-94F4C0F66117}"/>
              </a:ext>
            </a:extLst>
          </p:cNvPr>
          <p:cNvCxnSpPr>
            <a:cxnSpLocks/>
          </p:cNvCxnSpPr>
          <p:nvPr/>
        </p:nvCxnSpPr>
        <p:spPr>
          <a:xfrm>
            <a:off x="2759573" y="6123288"/>
            <a:ext cx="4604566"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bject 49">
            <a:extLst>
              <a:ext uri="{FF2B5EF4-FFF2-40B4-BE49-F238E27FC236}">
                <a16:creationId xmlns:a16="http://schemas.microsoft.com/office/drawing/2014/main" id="{6DFC86F9-077B-0762-04A5-17F425E5AEEB}"/>
              </a:ext>
            </a:extLst>
          </p:cNvPr>
          <p:cNvSpPr txBox="1"/>
          <p:nvPr/>
        </p:nvSpPr>
        <p:spPr>
          <a:xfrm>
            <a:off x="1373116" y="5932707"/>
            <a:ext cx="1241605" cy="347531"/>
          </a:xfrm>
          <a:prstGeom prst="rect">
            <a:avLst/>
          </a:prstGeom>
        </p:spPr>
        <p:txBody>
          <a:bodyPr vert="horz" wrap="square" lIns="0" tIns="13335" rIns="0" bIns="0" rtlCol="0">
            <a:spAutoFit/>
          </a:bodyPr>
          <a:lstStyle/>
          <a:p>
            <a:pPr algn="ctr">
              <a:lnSpc>
                <a:spcPts val="1305"/>
              </a:lnSpc>
            </a:pPr>
            <a:r>
              <a:rPr lang="ja-JP" altLang="en-US" sz="1100" b="1" spc="-5">
                <a:latin typeface="メイリオ"/>
                <a:cs typeface="メイリオ"/>
              </a:rPr>
              <a:t>都県担当者</a:t>
            </a:r>
            <a:endParaRPr lang="en-US" altLang="ja-JP" sz="1100" b="1" spc="-5">
              <a:latin typeface="メイリオ"/>
              <a:cs typeface="メイリオ"/>
            </a:endParaRPr>
          </a:p>
          <a:p>
            <a:pPr algn="ctr">
              <a:lnSpc>
                <a:spcPts val="1305"/>
              </a:lnSpc>
            </a:pPr>
            <a:r>
              <a:rPr lang="ja-JP" altLang="en-US" sz="1100" b="1" spc="-5">
                <a:latin typeface="メイリオ"/>
                <a:cs typeface="メイリオ"/>
              </a:rPr>
              <a:t>意見交換会</a:t>
            </a:r>
            <a:endParaRPr sz="1100">
              <a:latin typeface="メイリオ"/>
              <a:cs typeface="メイリオ"/>
            </a:endParaRPr>
          </a:p>
        </p:txBody>
      </p:sp>
      <p:sp>
        <p:nvSpPr>
          <p:cNvPr id="60" name="object 34">
            <a:extLst>
              <a:ext uri="{FF2B5EF4-FFF2-40B4-BE49-F238E27FC236}">
                <a16:creationId xmlns:a16="http://schemas.microsoft.com/office/drawing/2014/main" id="{098B1C8C-5094-06A1-0D57-650F5DF5387D}"/>
              </a:ext>
            </a:extLst>
          </p:cNvPr>
          <p:cNvSpPr txBox="1"/>
          <p:nvPr/>
        </p:nvSpPr>
        <p:spPr>
          <a:xfrm>
            <a:off x="2604042" y="1916832"/>
            <a:ext cx="1339780" cy="364843"/>
          </a:xfrm>
          <a:prstGeom prst="rect">
            <a:avLst/>
          </a:prstGeom>
        </p:spPr>
        <p:txBody>
          <a:bodyPr vert="horz" wrap="square" lIns="0" tIns="13335" rIns="0" bIns="0" rtlCol="0">
            <a:spAutoFit/>
          </a:bodyPr>
          <a:lstStyle/>
          <a:p>
            <a:pPr marL="12700" algn="ctr">
              <a:lnSpc>
                <a:spcPct val="100000"/>
              </a:lnSpc>
              <a:spcBef>
                <a:spcPts val="105"/>
              </a:spcBef>
            </a:pPr>
            <a:r>
              <a:rPr lang="ja-JP" altLang="en-US" sz="1100" b="1" spc="-5">
                <a:latin typeface="メイリオ"/>
                <a:cs typeface="メイリオ"/>
              </a:rPr>
              <a:t>調査研究</a:t>
            </a:r>
            <a:endParaRPr lang="en-US" altLang="ja-JP" sz="1100" b="1" spc="-5">
              <a:latin typeface="メイリオ"/>
              <a:cs typeface="メイリオ"/>
            </a:endParaRPr>
          </a:p>
          <a:p>
            <a:pPr marL="12700" algn="ctr">
              <a:lnSpc>
                <a:spcPct val="100000"/>
              </a:lnSpc>
              <a:spcBef>
                <a:spcPts val="105"/>
              </a:spcBef>
            </a:pPr>
            <a:r>
              <a:rPr lang="ja-JP" altLang="en-US" sz="1100" b="1" spc="-5">
                <a:latin typeface="メイリオ"/>
                <a:cs typeface="メイリオ"/>
              </a:rPr>
              <a:t>（事務委託調査）</a:t>
            </a:r>
            <a:endParaRPr sz="1100">
              <a:latin typeface="メイリオ"/>
              <a:cs typeface="メイリオ"/>
            </a:endParaRPr>
          </a:p>
        </p:txBody>
      </p:sp>
      <p:sp>
        <p:nvSpPr>
          <p:cNvPr id="17" name="object 49">
            <a:extLst>
              <a:ext uri="{FF2B5EF4-FFF2-40B4-BE49-F238E27FC236}">
                <a16:creationId xmlns:a16="http://schemas.microsoft.com/office/drawing/2014/main" id="{67988A83-24E5-3BDE-D150-3783DDEF5AE9}"/>
              </a:ext>
            </a:extLst>
          </p:cNvPr>
          <p:cNvSpPr txBox="1"/>
          <p:nvPr/>
        </p:nvSpPr>
        <p:spPr>
          <a:xfrm>
            <a:off x="3995936" y="2358824"/>
            <a:ext cx="1427480" cy="350096"/>
          </a:xfrm>
          <a:prstGeom prst="rect">
            <a:avLst/>
          </a:prstGeom>
        </p:spPr>
        <p:txBody>
          <a:bodyPr vert="horz" wrap="square" lIns="0" tIns="13335" rIns="0" bIns="0" rtlCol="0">
            <a:spAutoFit/>
          </a:bodyPr>
          <a:lstStyle/>
          <a:p>
            <a:pPr marL="90488">
              <a:lnSpc>
                <a:spcPct val="100000"/>
              </a:lnSpc>
              <a:spcBef>
                <a:spcPts val="105"/>
              </a:spcBef>
            </a:pPr>
            <a:r>
              <a:rPr lang="ja-JP" altLang="en-US" sz="1100" b="1">
                <a:latin typeface="メイリオ"/>
                <a:cs typeface="メイリオ"/>
              </a:rPr>
              <a:t>ヒアリング調査</a:t>
            </a:r>
            <a:endParaRPr lang="ja-JP" altLang="en-US" sz="1100">
              <a:latin typeface="メイリオ"/>
              <a:cs typeface="メイリオ"/>
            </a:endParaRPr>
          </a:p>
          <a:p>
            <a:pPr marL="90488">
              <a:lnSpc>
                <a:spcPts val="1305"/>
              </a:lnSpc>
            </a:pPr>
            <a:r>
              <a:rPr lang="ja-JP" altLang="en-US" sz="1100" spc="-10">
                <a:latin typeface="メイリオ"/>
                <a:cs typeface="メイリオ"/>
              </a:rPr>
              <a:t>（</a:t>
            </a:r>
            <a:r>
              <a:rPr lang="en-US" altLang="ja-JP" sz="1100" spc="-10">
                <a:latin typeface="メイリオ"/>
                <a:cs typeface="メイリオ"/>
              </a:rPr>
              <a:t>10/1</a:t>
            </a:r>
            <a:r>
              <a:rPr lang="ja-JP" altLang="en-US" sz="1100" spc="-10">
                <a:latin typeface="メイリオ"/>
                <a:cs typeface="メイリオ"/>
              </a:rPr>
              <a:t>～</a:t>
            </a:r>
            <a:r>
              <a:rPr lang="en-US" altLang="ja-JP" sz="1100" spc="-10">
                <a:latin typeface="メイリオ"/>
                <a:cs typeface="メイリオ"/>
              </a:rPr>
              <a:t>10/3</a:t>
            </a:r>
            <a:r>
              <a:rPr lang="ja-JP" altLang="en-US" sz="1100" spc="-10">
                <a:latin typeface="メイリオ"/>
                <a:cs typeface="メイリオ"/>
              </a:rPr>
              <a:t>）</a:t>
            </a:r>
            <a:endParaRPr lang="ja-JP" altLang="en-US" sz="1100">
              <a:latin typeface="メイリオ"/>
              <a:cs typeface="メイリオ"/>
            </a:endParaRPr>
          </a:p>
        </p:txBody>
      </p:sp>
      <p:grpSp>
        <p:nvGrpSpPr>
          <p:cNvPr id="55" name="グループ化 54">
            <a:extLst>
              <a:ext uri="{FF2B5EF4-FFF2-40B4-BE49-F238E27FC236}">
                <a16:creationId xmlns:a16="http://schemas.microsoft.com/office/drawing/2014/main" id="{D183FF00-6F22-3A4B-29C3-C6204C1C4DAD}"/>
              </a:ext>
            </a:extLst>
          </p:cNvPr>
          <p:cNvGrpSpPr/>
          <p:nvPr/>
        </p:nvGrpSpPr>
        <p:grpSpPr>
          <a:xfrm>
            <a:off x="4824104" y="1947322"/>
            <a:ext cx="1332000" cy="280477"/>
            <a:chOff x="4824104" y="1947322"/>
            <a:chExt cx="1332000" cy="280477"/>
          </a:xfrm>
        </p:grpSpPr>
        <p:sp>
          <p:nvSpPr>
            <p:cNvPr id="23" name="六角形 22">
              <a:extLst>
                <a:ext uri="{FF2B5EF4-FFF2-40B4-BE49-F238E27FC236}">
                  <a16:creationId xmlns:a16="http://schemas.microsoft.com/office/drawing/2014/main" id="{D15F4837-29A4-929E-1A0D-A8B71628760D}"/>
                </a:ext>
              </a:extLst>
            </p:cNvPr>
            <p:cNvSpPr/>
            <p:nvPr/>
          </p:nvSpPr>
          <p:spPr>
            <a:xfrm>
              <a:off x="4824104" y="1947322"/>
              <a:ext cx="1332000" cy="241464"/>
            </a:xfrm>
            <a:prstGeom prst="hexagon">
              <a:avLst>
                <a:gd name="adj" fmla="val 37699"/>
                <a:gd name="vf" fmla="val 11547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36000" bIns="0" anchor="ctr"/>
            <a:lstStyle/>
            <a:p>
              <a:pPr algn="ctr">
                <a:defRPr/>
              </a:pPr>
              <a:endParaRPr lang="ja-JP" altLang="en-US" sz="1200" b="1">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7F4B617F-C076-6500-B14F-BB73840B3652}"/>
                </a:ext>
              </a:extLst>
            </p:cNvPr>
            <p:cNvSpPr txBox="1"/>
            <p:nvPr/>
          </p:nvSpPr>
          <p:spPr>
            <a:xfrm>
              <a:off x="5119221" y="1966189"/>
              <a:ext cx="748923" cy="261610"/>
            </a:xfrm>
            <a:prstGeom prst="rect">
              <a:avLst/>
            </a:prstGeom>
            <a:noFill/>
          </p:spPr>
          <p:txBody>
            <a:bodyPr wrap="none" rtlCol="0">
              <a:spAutoFit/>
            </a:bodyPr>
            <a:lstStyle/>
            <a:p>
              <a:r>
                <a:rPr kumimoji="1" lang="ja-JP" altLang="en-US" sz="1100" b="1">
                  <a:solidFill>
                    <a:schemeClr val="bg1"/>
                  </a:solidFill>
                </a:rPr>
                <a:t>情報整理</a:t>
              </a:r>
            </a:p>
          </p:txBody>
        </p:sp>
      </p:grpSp>
      <p:sp>
        <p:nvSpPr>
          <p:cNvPr id="61" name="テキスト ボックス 60">
            <a:extLst>
              <a:ext uri="{FF2B5EF4-FFF2-40B4-BE49-F238E27FC236}">
                <a16:creationId xmlns:a16="http://schemas.microsoft.com/office/drawing/2014/main" id="{1AD4B28C-5443-4C44-DFC9-26B0651C0A26}"/>
              </a:ext>
            </a:extLst>
          </p:cNvPr>
          <p:cNvSpPr txBox="1"/>
          <p:nvPr/>
        </p:nvSpPr>
        <p:spPr>
          <a:xfrm>
            <a:off x="3753571" y="1975695"/>
            <a:ext cx="748923" cy="261610"/>
          </a:xfrm>
          <a:prstGeom prst="rect">
            <a:avLst/>
          </a:prstGeom>
          <a:noFill/>
        </p:spPr>
        <p:txBody>
          <a:bodyPr wrap="none" rtlCol="0">
            <a:spAutoFit/>
          </a:bodyPr>
          <a:lstStyle/>
          <a:p>
            <a:r>
              <a:rPr kumimoji="1" lang="ja-JP" altLang="en-US" sz="1100" b="1">
                <a:solidFill>
                  <a:schemeClr val="bg1"/>
                </a:solidFill>
              </a:rPr>
              <a:t>情報収集</a:t>
            </a:r>
          </a:p>
        </p:txBody>
      </p:sp>
      <p:sp>
        <p:nvSpPr>
          <p:cNvPr id="27" name="object 25">
            <a:extLst>
              <a:ext uri="{FF2B5EF4-FFF2-40B4-BE49-F238E27FC236}">
                <a16:creationId xmlns:a16="http://schemas.microsoft.com/office/drawing/2014/main" id="{E35B200D-0E87-D1EE-E518-C7783515AA17}"/>
              </a:ext>
            </a:extLst>
          </p:cNvPr>
          <p:cNvSpPr/>
          <p:nvPr/>
        </p:nvSpPr>
        <p:spPr>
          <a:xfrm>
            <a:off x="5234698" y="4406333"/>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28" name="object 49">
            <a:extLst>
              <a:ext uri="{FF2B5EF4-FFF2-40B4-BE49-F238E27FC236}">
                <a16:creationId xmlns:a16="http://schemas.microsoft.com/office/drawing/2014/main" id="{6356A3D8-2BC3-A16D-4A00-7D05775C5242}"/>
              </a:ext>
            </a:extLst>
          </p:cNvPr>
          <p:cNvSpPr txBox="1"/>
          <p:nvPr/>
        </p:nvSpPr>
        <p:spPr>
          <a:xfrm>
            <a:off x="3983573" y="4484512"/>
            <a:ext cx="1351189" cy="182742"/>
          </a:xfrm>
          <a:prstGeom prst="rect">
            <a:avLst/>
          </a:prstGeom>
        </p:spPr>
        <p:txBody>
          <a:bodyPr vert="horz" wrap="square" lIns="0" tIns="13335" rIns="0" bIns="0" rtlCol="0">
            <a:spAutoFit/>
          </a:bodyPr>
          <a:lstStyle/>
          <a:p>
            <a:pPr algn="ctr">
              <a:lnSpc>
                <a:spcPct val="100000"/>
              </a:lnSpc>
            </a:pPr>
            <a:r>
              <a:rPr lang="ja-JP" altLang="en-US" sz="1100" spc="-10">
                <a:latin typeface="メイリオ"/>
                <a:cs typeface="メイリオ"/>
              </a:rPr>
              <a:t>　静岡県</a:t>
            </a:r>
            <a:r>
              <a:rPr sz="1100" spc="-10">
                <a:latin typeface="メイリオ"/>
                <a:cs typeface="メイリオ"/>
              </a:rPr>
              <a:t>（</a:t>
            </a:r>
            <a:r>
              <a:rPr lang="en-US" sz="1100" spc="-10">
                <a:latin typeface="メイリオ"/>
                <a:cs typeface="メイリオ"/>
              </a:rPr>
              <a:t>10</a:t>
            </a:r>
            <a:r>
              <a:rPr lang="en-US" altLang="ja-JP" sz="1100" spc="-10">
                <a:latin typeface="メイリオ"/>
                <a:cs typeface="メイリオ"/>
              </a:rPr>
              <a:t>/7</a:t>
            </a:r>
            <a:r>
              <a:rPr sz="1100" spc="-10">
                <a:latin typeface="メイリオ"/>
                <a:cs typeface="メイリオ"/>
              </a:rPr>
              <a:t>）</a:t>
            </a:r>
            <a:endParaRPr sz="1100">
              <a:latin typeface="メイリオ"/>
              <a:cs typeface="メイリオ"/>
            </a:endParaRPr>
          </a:p>
        </p:txBody>
      </p:sp>
      <p:cxnSp>
        <p:nvCxnSpPr>
          <p:cNvPr id="35" name="直線コネクタ 34">
            <a:extLst>
              <a:ext uri="{FF2B5EF4-FFF2-40B4-BE49-F238E27FC236}">
                <a16:creationId xmlns:a16="http://schemas.microsoft.com/office/drawing/2014/main" id="{82CEB138-3512-39BE-643A-8BB4E3209042}"/>
              </a:ext>
            </a:extLst>
          </p:cNvPr>
          <p:cNvCxnSpPr>
            <a:cxnSpLocks/>
          </p:cNvCxnSpPr>
          <p:nvPr/>
        </p:nvCxnSpPr>
        <p:spPr>
          <a:xfrm>
            <a:off x="5414720" y="4549757"/>
            <a:ext cx="84802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object 25">
            <a:extLst>
              <a:ext uri="{FF2B5EF4-FFF2-40B4-BE49-F238E27FC236}">
                <a16:creationId xmlns:a16="http://schemas.microsoft.com/office/drawing/2014/main" id="{02285B62-FF3F-1027-9962-34CD5C302936}"/>
              </a:ext>
            </a:extLst>
          </p:cNvPr>
          <p:cNvSpPr/>
          <p:nvPr/>
        </p:nvSpPr>
        <p:spPr>
          <a:xfrm>
            <a:off x="6179410" y="4392027"/>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45" name="object 49">
            <a:extLst>
              <a:ext uri="{FF2B5EF4-FFF2-40B4-BE49-F238E27FC236}">
                <a16:creationId xmlns:a16="http://schemas.microsoft.com/office/drawing/2014/main" id="{F73D7A96-C51B-EEEE-1184-3068E74D3542}"/>
              </a:ext>
            </a:extLst>
          </p:cNvPr>
          <p:cNvSpPr txBox="1"/>
          <p:nvPr/>
        </p:nvSpPr>
        <p:spPr>
          <a:xfrm>
            <a:off x="6382050" y="4469119"/>
            <a:ext cx="1351189" cy="182742"/>
          </a:xfrm>
          <a:prstGeom prst="rect">
            <a:avLst/>
          </a:prstGeom>
        </p:spPr>
        <p:txBody>
          <a:bodyPr vert="horz" wrap="square" lIns="0" tIns="13335" rIns="0" bIns="0" rtlCol="0">
            <a:spAutoFit/>
          </a:bodyPr>
          <a:lstStyle/>
          <a:p>
            <a:pPr algn="ctr">
              <a:lnSpc>
                <a:spcPct val="100000"/>
              </a:lnSpc>
            </a:pPr>
            <a:r>
              <a:rPr lang="ja-JP" altLang="en-US" sz="1100" spc="-10">
                <a:latin typeface="メイリオ"/>
                <a:cs typeface="メイリオ"/>
              </a:rPr>
              <a:t>　静岡県</a:t>
            </a:r>
            <a:r>
              <a:rPr sz="1100" spc="-10">
                <a:latin typeface="メイリオ"/>
                <a:cs typeface="メイリオ"/>
              </a:rPr>
              <a:t>（</a:t>
            </a:r>
            <a:r>
              <a:rPr lang="en-US" sz="1100" spc="-10">
                <a:latin typeface="メイリオ"/>
                <a:cs typeface="メイリオ"/>
              </a:rPr>
              <a:t>1</a:t>
            </a:r>
            <a:r>
              <a:rPr lang="en-US" altLang="ja-JP" sz="1100" spc="-10">
                <a:latin typeface="メイリオ"/>
                <a:cs typeface="メイリオ"/>
              </a:rPr>
              <a:t>/26</a:t>
            </a:r>
            <a:r>
              <a:rPr sz="1100" spc="-10">
                <a:latin typeface="メイリオ"/>
                <a:cs typeface="メイリオ"/>
              </a:rPr>
              <a:t>）</a:t>
            </a:r>
            <a:endParaRPr sz="1100">
              <a:latin typeface="メイリオ"/>
              <a:cs typeface="メイリオ"/>
            </a:endParaRPr>
          </a:p>
        </p:txBody>
      </p:sp>
      <p:cxnSp>
        <p:nvCxnSpPr>
          <p:cNvPr id="47" name="直線コネクタ 46">
            <a:extLst>
              <a:ext uri="{FF2B5EF4-FFF2-40B4-BE49-F238E27FC236}">
                <a16:creationId xmlns:a16="http://schemas.microsoft.com/office/drawing/2014/main" id="{01FBB064-AB62-67C1-3895-05680B832444}"/>
              </a:ext>
            </a:extLst>
          </p:cNvPr>
          <p:cNvCxnSpPr>
            <a:cxnSpLocks/>
          </p:cNvCxnSpPr>
          <p:nvPr/>
        </p:nvCxnSpPr>
        <p:spPr>
          <a:xfrm>
            <a:off x="5414720" y="5384748"/>
            <a:ext cx="885467"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8" name="object 25">
            <a:extLst>
              <a:ext uri="{FF2B5EF4-FFF2-40B4-BE49-F238E27FC236}">
                <a16:creationId xmlns:a16="http://schemas.microsoft.com/office/drawing/2014/main" id="{606FE330-DB5C-75AF-ACA3-25CDC825F561}"/>
              </a:ext>
            </a:extLst>
          </p:cNvPr>
          <p:cNvSpPr/>
          <p:nvPr/>
        </p:nvSpPr>
        <p:spPr>
          <a:xfrm>
            <a:off x="6300187" y="5224358"/>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57" name="object 58">
            <a:extLst>
              <a:ext uri="{FF2B5EF4-FFF2-40B4-BE49-F238E27FC236}">
                <a16:creationId xmlns:a16="http://schemas.microsoft.com/office/drawing/2014/main" id="{B2784AE0-6532-CC07-99F5-C840BECB3780}"/>
              </a:ext>
            </a:extLst>
          </p:cNvPr>
          <p:cNvSpPr txBox="1"/>
          <p:nvPr/>
        </p:nvSpPr>
        <p:spPr>
          <a:xfrm>
            <a:off x="6407329" y="4910540"/>
            <a:ext cx="852143" cy="351378"/>
          </a:xfrm>
          <a:prstGeom prst="rect">
            <a:avLst/>
          </a:prstGeom>
        </p:spPr>
        <p:txBody>
          <a:bodyPr vert="horz" wrap="square" lIns="0" tIns="12700" rIns="0" bIns="0" rtlCol="0">
            <a:spAutoFit/>
          </a:bodyPr>
          <a:lstStyle/>
          <a:p>
            <a:pPr marL="12700">
              <a:lnSpc>
                <a:spcPct val="100000"/>
              </a:lnSpc>
              <a:spcBef>
                <a:spcPts val="5"/>
              </a:spcBef>
            </a:pPr>
            <a:r>
              <a:rPr lang="ja-JP" altLang="en-US" sz="1100" b="1">
                <a:latin typeface="メイリオ"/>
                <a:cs typeface="メイリオ"/>
              </a:rPr>
              <a:t>③セミナー</a:t>
            </a:r>
            <a:endParaRPr lang="en-US" altLang="ja-JP" sz="1100" b="1">
              <a:latin typeface="メイリオ"/>
              <a:cs typeface="メイリオ"/>
            </a:endParaRPr>
          </a:p>
          <a:p>
            <a:pPr marL="12700">
              <a:lnSpc>
                <a:spcPct val="100000"/>
              </a:lnSpc>
              <a:spcBef>
                <a:spcPts val="5"/>
              </a:spcBef>
            </a:pPr>
            <a:r>
              <a:rPr sz="1100" spc="-10">
                <a:latin typeface="メイリオ"/>
                <a:cs typeface="メイリオ"/>
              </a:rPr>
              <a:t>（</a:t>
            </a:r>
            <a:r>
              <a:rPr lang="en-US" sz="1100" spc="-10">
                <a:latin typeface="メイリオ"/>
                <a:cs typeface="メイリオ"/>
              </a:rPr>
              <a:t>1/8</a:t>
            </a:r>
            <a:r>
              <a:rPr lang="en-US" altLang="ja-JP" sz="1100" spc="-10">
                <a:latin typeface="メイリオ"/>
                <a:cs typeface="メイリオ"/>
              </a:rPr>
              <a:t>)</a:t>
            </a:r>
            <a:endParaRPr sz="1100">
              <a:latin typeface="メイリオ"/>
              <a:cs typeface="メイリオ"/>
            </a:endParaRPr>
          </a:p>
        </p:txBody>
      </p:sp>
      <p:cxnSp>
        <p:nvCxnSpPr>
          <p:cNvPr id="62" name="直線コネクタ 61">
            <a:extLst>
              <a:ext uri="{FF2B5EF4-FFF2-40B4-BE49-F238E27FC236}">
                <a16:creationId xmlns:a16="http://schemas.microsoft.com/office/drawing/2014/main" id="{50D7E6DC-1D69-4C39-194C-6861AA8ACA13}"/>
              </a:ext>
            </a:extLst>
          </p:cNvPr>
          <p:cNvCxnSpPr>
            <a:cxnSpLocks/>
          </p:cNvCxnSpPr>
          <p:nvPr/>
        </p:nvCxnSpPr>
        <p:spPr>
          <a:xfrm>
            <a:off x="6509473" y="5377340"/>
            <a:ext cx="366783"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3" name="object 25">
            <a:extLst>
              <a:ext uri="{FF2B5EF4-FFF2-40B4-BE49-F238E27FC236}">
                <a16:creationId xmlns:a16="http://schemas.microsoft.com/office/drawing/2014/main" id="{73979829-CE2E-7E49-4C36-DCE1639386F8}"/>
              </a:ext>
            </a:extLst>
          </p:cNvPr>
          <p:cNvSpPr/>
          <p:nvPr/>
        </p:nvSpPr>
        <p:spPr>
          <a:xfrm>
            <a:off x="6850125" y="5242263"/>
            <a:ext cx="360045" cy="288290"/>
          </a:xfrm>
          <a:custGeom>
            <a:avLst/>
            <a:gdLst/>
            <a:ahLst/>
            <a:cxnLst/>
            <a:rect l="l" t="t" r="r" b="b"/>
            <a:pathLst>
              <a:path w="360045" h="288289">
                <a:moveTo>
                  <a:pt x="248030" y="0"/>
                </a:moveTo>
                <a:lnTo>
                  <a:pt x="111632" y="0"/>
                </a:lnTo>
                <a:lnTo>
                  <a:pt x="0" y="144017"/>
                </a:lnTo>
                <a:lnTo>
                  <a:pt x="111632" y="288036"/>
                </a:lnTo>
                <a:lnTo>
                  <a:pt x="248030" y="288036"/>
                </a:lnTo>
                <a:lnTo>
                  <a:pt x="359663" y="144017"/>
                </a:lnTo>
                <a:lnTo>
                  <a:pt x="248030" y="0"/>
                </a:lnTo>
                <a:close/>
              </a:path>
            </a:pathLst>
          </a:custGeom>
          <a:solidFill>
            <a:srgbClr val="007567"/>
          </a:solidFill>
          <a:ln w="12700">
            <a:solidFill>
              <a:srgbClr val="258AA6"/>
            </a:solidFill>
          </a:ln>
        </p:spPr>
        <p:txBody>
          <a:bodyPr wrap="square" lIns="0" tIns="0" rIns="0" bIns="0" rtlCol="0"/>
          <a:lstStyle/>
          <a:p>
            <a:endParaRPr/>
          </a:p>
        </p:txBody>
      </p:sp>
      <p:sp>
        <p:nvSpPr>
          <p:cNvPr id="66" name="object 58">
            <a:extLst>
              <a:ext uri="{FF2B5EF4-FFF2-40B4-BE49-F238E27FC236}">
                <a16:creationId xmlns:a16="http://schemas.microsoft.com/office/drawing/2014/main" id="{00B50408-5664-0B16-91EA-004D3C1A5078}"/>
              </a:ext>
            </a:extLst>
          </p:cNvPr>
          <p:cNvSpPr txBox="1"/>
          <p:nvPr/>
        </p:nvSpPr>
        <p:spPr>
          <a:xfrm>
            <a:off x="7215872" y="5117385"/>
            <a:ext cx="1262172" cy="351378"/>
          </a:xfrm>
          <a:prstGeom prst="rect">
            <a:avLst/>
          </a:prstGeom>
        </p:spPr>
        <p:txBody>
          <a:bodyPr vert="horz" wrap="square" lIns="0" tIns="12700" rIns="0" bIns="0" rtlCol="0">
            <a:spAutoFit/>
          </a:bodyPr>
          <a:lstStyle/>
          <a:p>
            <a:pPr marL="12700">
              <a:lnSpc>
                <a:spcPct val="100000"/>
              </a:lnSpc>
              <a:spcBef>
                <a:spcPts val="5"/>
              </a:spcBef>
            </a:pPr>
            <a:r>
              <a:rPr lang="ja-JP" altLang="en-US" sz="1100" b="1">
                <a:latin typeface="メイリオ"/>
                <a:cs typeface="メイリオ"/>
              </a:rPr>
              <a:t>④ワークショップ</a:t>
            </a:r>
            <a:endParaRPr lang="en-US" altLang="ja-JP" sz="1100" b="1">
              <a:latin typeface="メイリオ"/>
              <a:cs typeface="メイリオ"/>
            </a:endParaRPr>
          </a:p>
          <a:p>
            <a:pPr marL="12700">
              <a:lnSpc>
                <a:spcPct val="100000"/>
              </a:lnSpc>
              <a:spcBef>
                <a:spcPts val="5"/>
              </a:spcBef>
            </a:pPr>
            <a:r>
              <a:rPr sz="1100" spc="-10">
                <a:latin typeface="メイリオ"/>
                <a:cs typeface="メイリオ"/>
              </a:rPr>
              <a:t>（</a:t>
            </a:r>
            <a:r>
              <a:rPr lang="en-US" sz="1100" spc="-10">
                <a:latin typeface="メイリオ"/>
                <a:cs typeface="メイリオ"/>
              </a:rPr>
              <a:t>1/14</a:t>
            </a:r>
            <a:r>
              <a:rPr lang="ja-JP" altLang="en-US" sz="1100" spc="-10">
                <a:latin typeface="メイリオ"/>
                <a:cs typeface="メイリオ"/>
              </a:rPr>
              <a:t>）</a:t>
            </a:r>
            <a:endParaRPr sz="1100">
              <a:latin typeface="メイリオ"/>
              <a:cs typeface="メイリオ"/>
            </a:endParaRPr>
          </a:p>
        </p:txBody>
      </p:sp>
    </p:spTree>
    <p:extLst>
      <p:ext uri="{BB962C8B-B14F-4D97-AF65-F5344CB8AC3E}">
        <p14:creationId xmlns:p14="http://schemas.microsoft.com/office/powerpoint/2010/main" val="55620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E778F-5DCF-E194-963A-34C0256AB3D9}"/>
              </a:ext>
            </a:extLst>
          </p:cNvPr>
          <p:cNvSpPr>
            <a:spLocks noGrp="1"/>
          </p:cNvSpPr>
          <p:nvPr>
            <p:ph type="title"/>
          </p:nvPr>
        </p:nvSpPr>
        <p:spPr/>
        <p:txBody>
          <a:bodyPr/>
          <a:lstStyle/>
          <a:p>
            <a:pPr algn="l"/>
            <a:r>
              <a:rPr kumimoji="1" lang="en-US" altLang="ja-JP" sz="2000"/>
              <a:t>1. </a:t>
            </a:r>
            <a:r>
              <a:rPr kumimoji="1" lang="ja-JP" altLang="en-US" sz="2000"/>
              <a:t>ブロック協議会</a:t>
            </a:r>
          </a:p>
        </p:txBody>
      </p:sp>
      <p:sp>
        <p:nvSpPr>
          <p:cNvPr id="4" name="object 6">
            <a:extLst>
              <a:ext uri="{FF2B5EF4-FFF2-40B4-BE49-F238E27FC236}">
                <a16:creationId xmlns:a16="http://schemas.microsoft.com/office/drawing/2014/main" id="{20198FF2-D5A9-758B-9A24-97E6A3A16B3F}"/>
              </a:ext>
            </a:extLst>
          </p:cNvPr>
          <p:cNvSpPr txBox="1"/>
          <p:nvPr/>
        </p:nvSpPr>
        <p:spPr>
          <a:xfrm>
            <a:off x="286067" y="973316"/>
            <a:ext cx="8857933" cy="4744889"/>
          </a:xfrm>
          <a:prstGeom prst="rect">
            <a:avLst/>
          </a:prstGeom>
        </p:spPr>
        <p:txBody>
          <a:bodyPr vert="horz" wrap="square" lIns="0" tIns="12700" rIns="0" bIns="0" rtlCol="0">
            <a:spAutoFit/>
          </a:bodyPr>
          <a:lstStyle/>
          <a:p>
            <a:pPr marL="12700" marR="2599690">
              <a:lnSpc>
                <a:spcPct val="100000"/>
              </a:lnSpc>
              <a:spcBef>
                <a:spcPts val="100"/>
              </a:spcBef>
              <a:tabLst>
                <a:tab pos="927100" algn="l"/>
              </a:tabLst>
            </a:pPr>
            <a:r>
              <a:rPr sz="1800">
                <a:latin typeface="メイリオ"/>
                <a:cs typeface="メイリオ"/>
              </a:rPr>
              <a:t>■大規模災害時廃棄物対策関東ブロック協議会（第</a:t>
            </a:r>
            <a:r>
              <a:rPr lang="en-US">
                <a:latin typeface="メイリオ"/>
                <a:cs typeface="メイリオ"/>
              </a:rPr>
              <a:t>1</a:t>
            </a:r>
            <a:r>
              <a:rPr sz="1800">
                <a:latin typeface="メイリオ"/>
                <a:cs typeface="メイリオ"/>
              </a:rPr>
              <a:t>回</a:t>
            </a:r>
            <a:r>
              <a:rPr sz="1800" spc="-50">
                <a:latin typeface="メイリオ"/>
                <a:cs typeface="メイリオ"/>
              </a:rPr>
              <a:t>）</a:t>
            </a:r>
            <a:endParaRPr lang="en-US" sz="1800" spc="-50">
              <a:latin typeface="メイリオ"/>
              <a:cs typeface="メイリオ"/>
            </a:endParaRPr>
          </a:p>
          <a:p>
            <a:pPr marL="12700" marR="2599690">
              <a:lnSpc>
                <a:spcPct val="100000"/>
              </a:lnSpc>
              <a:spcBef>
                <a:spcPts val="100"/>
              </a:spcBef>
              <a:tabLst>
                <a:tab pos="927100" algn="l"/>
              </a:tabLst>
            </a:pPr>
            <a:r>
              <a:rPr sz="1800" err="1">
                <a:latin typeface="メイリオ"/>
                <a:cs typeface="メイリオ"/>
              </a:rPr>
              <a:t>〇日</a:t>
            </a:r>
            <a:r>
              <a:rPr sz="1800" spc="-50" err="1">
                <a:latin typeface="メイリオ"/>
                <a:cs typeface="メイリオ"/>
              </a:rPr>
              <a:t>時</a:t>
            </a:r>
            <a:r>
              <a:rPr sz="1800">
                <a:latin typeface="メイリオ"/>
                <a:cs typeface="メイリオ"/>
              </a:rPr>
              <a:t>	：</a:t>
            </a:r>
            <a:r>
              <a:rPr lang="ja-JP" altLang="en-US">
                <a:latin typeface="メイリオ"/>
                <a:cs typeface="メイリオ"/>
              </a:rPr>
              <a:t>令和</a:t>
            </a:r>
            <a:r>
              <a:rPr lang="ja-JP" altLang="en-US" sz="1800">
                <a:latin typeface="メイリオ"/>
                <a:cs typeface="メイリオ"/>
              </a:rPr>
              <a:t>７</a:t>
            </a:r>
            <a:r>
              <a:rPr sz="1800">
                <a:latin typeface="メイリオ"/>
                <a:cs typeface="メイリオ"/>
              </a:rPr>
              <a:t>年</a:t>
            </a:r>
            <a:r>
              <a:rPr lang="ja-JP" altLang="en-US" spc="-10">
                <a:latin typeface="メイリオ"/>
                <a:cs typeface="メイリオ"/>
              </a:rPr>
              <a:t>７</a:t>
            </a:r>
            <a:r>
              <a:rPr sz="1800">
                <a:latin typeface="メイリオ"/>
                <a:cs typeface="メイリオ"/>
              </a:rPr>
              <a:t>月</a:t>
            </a:r>
            <a:r>
              <a:rPr lang="en-US" altLang="ja-JP" spc="-10">
                <a:latin typeface="メイリオ"/>
                <a:cs typeface="メイリオ"/>
              </a:rPr>
              <a:t>24</a:t>
            </a:r>
            <a:r>
              <a:rPr sz="1800">
                <a:latin typeface="メイリオ"/>
                <a:cs typeface="メイリオ"/>
              </a:rPr>
              <a:t>日（</a:t>
            </a:r>
            <a:r>
              <a:rPr lang="ja-JP" altLang="en-US">
                <a:latin typeface="メイリオ"/>
                <a:cs typeface="メイリオ"/>
              </a:rPr>
              <a:t>木</a:t>
            </a:r>
            <a:r>
              <a:rPr sz="1800" spc="-10">
                <a:latin typeface="メイリオ"/>
                <a:cs typeface="メイリオ"/>
              </a:rPr>
              <a:t>）13:30～15</a:t>
            </a:r>
            <a:r>
              <a:rPr lang="en-US" altLang="ja-JP" sz="1800" spc="-10">
                <a:latin typeface="メイリオ"/>
                <a:cs typeface="メイリオ"/>
              </a:rPr>
              <a:t>:</a:t>
            </a:r>
            <a:r>
              <a:rPr sz="1800" spc="-10">
                <a:latin typeface="メイリオ"/>
                <a:cs typeface="メイリオ"/>
              </a:rPr>
              <a:t>30</a:t>
            </a:r>
            <a:endParaRPr sz="1800">
              <a:latin typeface="メイリオ"/>
              <a:cs typeface="メイリオ"/>
            </a:endParaRPr>
          </a:p>
          <a:p>
            <a:pPr marL="12700">
              <a:lnSpc>
                <a:spcPct val="100000"/>
              </a:lnSpc>
              <a:tabLst>
                <a:tab pos="927100" algn="l"/>
              </a:tabLst>
            </a:pPr>
            <a:r>
              <a:rPr sz="1800">
                <a:latin typeface="メイリオ"/>
                <a:cs typeface="メイリオ"/>
              </a:rPr>
              <a:t>〇開</a:t>
            </a:r>
            <a:r>
              <a:rPr sz="1800" spc="-50">
                <a:latin typeface="メイリオ"/>
                <a:cs typeface="メイリオ"/>
              </a:rPr>
              <a:t>催</a:t>
            </a:r>
            <a:r>
              <a:rPr sz="1800">
                <a:latin typeface="メイリオ"/>
                <a:cs typeface="メイリオ"/>
              </a:rPr>
              <a:t>	</a:t>
            </a:r>
            <a:r>
              <a:rPr sz="1800" spc="-10">
                <a:latin typeface="メイリオ"/>
                <a:cs typeface="メイリオ"/>
              </a:rPr>
              <a:t>：web会議</a:t>
            </a:r>
            <a:r>
              <a:rPr sz="1800" spc="-50">
                <a:latin typeface="メイリオ"/>
                <a:cs typeface="メイリオ"/>
              </a:rPr>
              <a:t>室</a:t>
            </a:r>
            <a:endParaRPr sz="1800">
              <a:latin typeface="メイリオ"/>
              <a:cs typeface="メイリオ"/>
            </a:endParaRPr>
          </a:p>
          <a:p>
            <a:pPr marL="12700">
              <a:lnSpc>
                <a:spcPct val="100000"/>
              </a:lnSpc>
            </a:pPr>
            <a:r>
              <a:rPr sz="1800" spc="-5">
                <a:latin typeface="メイリオ"/>
                <a:cs typeface="メイリオ"/>
              </a:rPr>
              <a:t>〇参加者：</a:t>
            </a:r>
            <a:r>
              <a:rPr lang="en-US" altLang="ja-JP" spc="-10">
                <a:latin typeface="メイリオ"/>
                <a:cs typeface="メイリオ"/>
              </a:rPr>
              <a:t>66</a:t>
            </a:r>
            <a:r>
              <a:rPr sz="1800" spc="-50">
                <a:latin typeface="メイリオ"/>
                <a:cs typeface="メイリオ"/>
              </a:rPr>
              <a:t>名</a:t>
            </a:r>
            <a:endParaRPr sz="1800">
              <a:latin typeface="メイリオ"/>
              <a:cs typeface="メイリオ"/>
            </a:endParaRPr>
          </a:p>
          <a:p>
            <a:pPr marL="12700">
              <a:lnSpc>
                <a:spcPct val="100000"/>
              </a:lnSpc>
            </a:pPr>
            <a:r>
              <a:rPr sz="1800" spc="-5">
                <a:latin typeface="メイリオ"/>
                <a:cs typeface="メイリオ"/>
              </a:rPr>
              <a:t>〇議事</a:t>
            </a:r>
            <a:r>
              <a:rPr sz="1800" spc="-10">
                <a:latin typeface="メイリオ"/>
                <a:cs typeface="メイリオ"/>
              </a:rPr>
              <a:t>(1)</a:t>
            </a:r>
            <a:r>
              <a:rPr lang="ja-JP" altLang="en-US" sz="1800" spc="-10">
                <a:latin typeface="メイリオ"/>
                <a:cs typeface="メイリオ"/>
              </a:rPr>
              <a:t>大規模災害時廃棄物対策関東ブロック協議会設置要綱</a:t>
            </a:r>
            <a:r>
              <a:rPr lang="en-US" altLang="ja-JP" sz="1800" spc="-10">
                <a:latin typeface="メイリオ"/>
                <a:cs typeface="メイリオ"/>
              </a:rPr>
              <a:t>(</a:t>
            </a:r>
            <a:r>
              <a:rPr lang="ja-JP" altLang="en-US" sz="1800" spc="-10">
                <a:latin typeface="メイリオ"/>
                <a:cs typeface="メイリオ"/>
              </a:rPr>
              <a:t>名簿変更</a:t>
            </a:r>
            <a:r>
              <a:rPr lang="en-US" altLang="ja-JP" sz="1800" spc="-10">
                <a:latin typeface="メイリオ"/>
                <a:cs typeface="メイリオ"/>
              </a:rPr>
              <a:t>)</a:t>
            </a:r>
            <a:r>
              <a:rPr lang="ja-JP" altLang="en-US" sz="1800" spc="-10">
                <a:latin typeface="メイリオ"/>
                <a:cs typeface="メイリオ"/>
              </a:rPr>
              <a:t>について</a:t>
            </a:r>
            <a:endParaRPr sz="1800">
              <a:latin typeface="メイリオ"/>
              <a:cs typeface="メイリオ"/>
            </a:endParaRPr>
          </a:p>
          <a:p>
            <a:pPr marL="1040130" indent="-341630">
              <a:lnSpc>
                <a:spcPct val="100000"/>
              </a:lnSpc>
              <a:buSzPct val="94444"/>
              <a:buAutoNum type="arabicParenBoth" startAt="2"/>
              <a:tabLst>
                <a:tab pos="1040130" algn="l"/>
              </a:tabLst>
            </a:pPr>
            <a:r>
              <a:rPr lang="ja-JP" altLang="en-US" spc="-10">
                <a:latin typeface="メイリオ"/>
                <a:cs typeface="メイリオ"/>
              </a:rPr>
              <a:t>令和７年度の活動予定について</a:t>
            </a:r>
            <a:endParaRPr lang="ja-JP" altLang="en-US" sz="1800">
              <a:latin typeface="メイリオ"/>
              <a:cs typeface="メイリオ"/>
            </a:endParaRPr>
          </a:p>
          <a:p>
            <a:pPr marL="1040130" indent="-341630">
              <a:lnSpc>
                <a:spcPct val="100000"/>
              </a:lnSpc>
              <a:buSzPct val="94444"/>
              <a:buAutoNum type="arabicParenBoth" startAt="2"/>
              <a:tabLst>
                <a:tab pos="1040130" algn="l"/>
              </a:tabLst>
            </a:pPr>
            <a:r>
              <a:rPr lang="ja-JP" altLang="en-US" sz="1800" spc="-15">
                <a:latin typeface="メイリオ"/>
                <a:cs typeface="メイリオ"/>
              </a:rPr>
              <a:t>船橋市における災害対応訓練について</a:t>
            </a:r>
            <a:endParaRPr lang="en-US" altLang="ja-JP" sz="1800" spc="-15">
              <a:latin typeface="メイリオ"/>
              <a:cs typeface="メイリオ"/>
            </a:endParaRPr>
          </a:p>
          <a:p>
            <a:pPr marL="1040130" indent="-341630">
              <a:lnSpc>
                <a:spcPct val="100000"/>
              </a:lnSpc>
              <a:buSzPct val="94444"/>
              <a:buAutoNum type="arabicParenBoth" startAt="2"/>
              <a:tabLst>
                <a:tab pos="1040130" algn="l"/>
              </a:tabLst>
            </a:pPr>
            <a:r>
              <a:rPr lang="ja-JP" altLang="en-US" sz="1800" spc="-15">
                <a:latin typeface="メイリオ"/>
                <a:cs typeface="メイリオ"/>
              </a:rPr>
              <a:t>環境省における災害廃棄物対策に関する取組について</a:t>
            </a:r>
            <a:endParaRPr sz="1800">
              <a:latin typeface="メイリオ"/>
              <a:cs typeface="メイリオ"/>
            </a:endParaRPr>
          </a:p>
          <a:p>
            <a:pPr marL="12700" marR="2599690">
              <a:lnSpc>
                <a:spcPct val="100000"/>
              </a:lnSpc>
              <a:spcBef>
                <a:spcPts val="2165"/>
              </a:spcBef>
              <a:tabLst>
                <a:tab pos="927100" algn="l"/>
              </a:tabLst>
            </a:pPr>
            <a:r>
              <a:rPr sz="1800">
                <a:latin typeface="メイリオ"/>
                <a:cs typeface="メイリオ"/>
              </a:rPr>
              <a:t>■大規模災害時廃棄物対策関東ブロック協議会（第２回</a:t>
            </a:r>
            <a:r>
              <a:rPr sz="1800" spc="-50">
                <a:latin typeface="メイリオ"/>
                <a:cs typeface="メイリオ"/>
              </a:rPr>
              <a:t>）</a:t>
            </a:r>
            <a:endParaRPr lang="en-US" sz="1800" spc="-50">
              <a:latin typeface="メイリオ"/>
              <a:cs typeface="メイリオ"/>
            </a:endParaRPr>
          </a:p>
          <a:p>
            <a:pPr marL="12700" marR="2599690">
              <a:lnSpc>
                <a:spcPct val="100000"/>
              </a:lnSpc>
              <a:spcBef>
                <a:spcPts val="2165"/>
              </a:spcBef>
              <a:tabLst>
                <a:tab pos="927100" algn="l"/>
              </a:tabLst>
            </a:pPr>
            <a:r>
              <a:rPr sz="1800" err="1">
                <a:latin typeface="メイリオ"/>
                <a:cs typeface="メイリオ"/>
              </a:rPr>
              <a:t>〇日</a:t>
            </a:r>
            <a:r>
              <a:rPr sz="1800" spc="-50" err="1">
                <a:latin typeface="メイリオ"/>
                <a:cs typeface="メイリオ"/>
              </a:rPr>
              <a:t>時</a:t>
            </a:r>
            <a:r>
              <a:rPr sz="1800">
                <a:latin typeface="メイリオ"/>
                <a:cs typeface="メイリオ"/>
              </a:rPr>
              <a:t>	：</a:t>
            </a:r>
            <a:r>
              <a:rPr lang="ja-JP" altLang="en-US">
                <a:latin typeface="メイリオ"/>
                <a:cs typeface="メイリオ"/>
              </a:rPr>
              <a:t>令和</a:t>
            </a:r>
            <a:r>
              <a:rPr lang="ja-JP" altLang="en-US" spc="-10">
                <a:latin typeface="メイリオ"/>
                <a:cs typeface="メイリオ"/>
              </a:rPr>
              <a:t>８</a:t>
            </a:r>
            <a:r>
              <a:rPr sz="1800">
                <a:latin typeface="メイリオ"/>
                <a:cs typeface="メイリオ"/>
              </a:rPr>
              <a:t>年</a:t>
            </a:r>
            <a:r>
              <a:rPr lang="ja-JP" altLang="en-US" spc="-10">
                <a:latin typeface="メイリオ"/>
                <a:cs typeface="メイリオ"/>
              </a:rPr>
              <a:t>３</a:t>
            </a:r>
            <a:r>
              <a:rPr sz="1800">
                <a:latin typeface="メイリオ"/>
                <a:cs typeface="メイリオ"/>
              </a:rPr>
              <a:t>月</a:t>
            </a:r>
            <a:r>
              <a:rPr lang="en-US" altLang="ja-JP" sz="1800" spc="-10">
                <a:latin typeface="メイリオ"/>
                <a:cs typeface="メイリオ"/>
              </a:rPr>
              <a:t>13</a:t>
            </a:r>
            <a:r>
              <a:rPr sz="1800">
                <a:latin typeface="メイリオ"/>
                <a:cs typeface="メイリオ"/>
              </a:rPr>
              <a:t>日（</a:t>
            </a:r>
            <a:r>
              <a:rPr lang="ja-JP" altLang="en-US" sz="1800">
                <a:latin typeface="メイリオ"/>
                <a:cs typeface="メイリオ"/>
              </a:rPr>
              <a:t>金</a:t>
            </a:r>
            <a:r>
              <a:rPr sz="1800" spc="-10">
                <a:latin typeface="メイリオ"/>
                <a:cs typeface="メイリオ"/>
              </a:rPr>
              <a:t>）13:30～15</a:t>
            </a:r>
            <a:r>
              <a:rPr lang="en-US" altLang="ja-JP" sz="1800" spc="-10">
                <a:latin typeface="メイリオ"/>
                <a:cs typeface="メイリオ"/>
              </a:rPr>
              <a:t>:</a:t>
            </a:r>
            <a:r>
              <a:rPr sz="1800" spc="-10">
                <a:latin typeface="メイリオ"/>
                <a:cs typeface="メイリオ"/>
              </a:rPr>
              <a:t>30</a:t>
            </a:r>
            <a:endParaRPr sz="1800">
              <a:latin typeface="メイリオ"/>
              <a:cs typeface="メイリオ"/>
            </a:endParaRPr>
          </a:p>
          <a:p>
            <a:pPr marL="12700">
              <a:lnSpc>
                <a:spcPct val="100000"/>
              </a:lnSpc>
              <a:tabLst>
                <a:tab pos="927100" algn="l"/>
              </a:tabLst>
            </a:pPr>
            <a:r>
              <a:rPr sz="1800">
                <a:latin typeface="メイリオ"/>
                <a:cs typeface="メイリオ"/>
              </a:rPr>
              <a:t>〇開</a:t>
            </a:r>
            <a:r>
              <a:rPr sz="1800" spc="-50">
                <a:latin typeface="メイリオ"/>
                <a:cs typeface="メイリオ"/>
              </a:rPr>
              <a:t>催</a:t>
            </a:r>
            <a:r>
              <a:rPr sz="1800">
                <a:latin typeface="メイリオ"/>
                <a:cs typeface="メイリオ"/>
              </a:rPr>
              <a:t>	：</a:t>
            </a:r>
            <a:r>
              <a:rPr sz="1800" spc="5">
                <a:latin typeface="メイリオ"/>
                <a:cs typeface="メイリオ"/>
              </a:rPr>
              <a:t> </a:t>
            </a:r>
            <a:r>
              <a:rPr sz="1800" spc="-10">
                <a:latin typeface="メイリオ"/>
                <a:cs typeface="メイリオ"/>
              </a:rPr>
              <a:t>web</a:t>
            </a:r>
            <a:r>
              <a:rPr sz="1800">
                <a:latin typeface="メイリオ"/>
                <a:cs typeface="メイリオ"/>
              </a:rPr>
              <a:t>会議</a:t>
            </a:r>
            <a:r>
              <a:rPr sz="1800" spc="-50">
                <a:latin typeface="メイリオ"/>
                <a:cs typeface="メイリオ"/>
              </a:rPr>
              <a:t>室</a:t>
            </a:r>
            <a:endParaRPr sz="1800">
              <a:latin typeface="メイリオ"/>
              <a:cs typeface="メイリオ"/>
            </a:endParaRPr>
          </a:p>
          <a:p>
            <a:pPr marL="698500" marR="207010" indent="-686435">
              <a:lnSpc>
                <a:spcPct val="100000"/>
              </a:lnSpc>
            </a:pPr>
            <a:r>
              <a:rPr sz="1800" spc="-5">
                <a:latin typeface="メイリオ"/>
                <a:cs typeface="メイリオ"/>
              </a:rPr>
              <a:t>〇</a:t>
            </a:r>
            <a:r>
              <a:rPr lang="ja-JP" altLang="en-US" sz="1800" spc="-5">
                <a:latin typeface="メイリオ"/>
                <a:cs typeface="メイリオ"/>
              </a:rPr>
              <a:t>議事</a:t>
            </a:r>
            <a:r>
              <a:rPr lang="en-US" altLang="ja-JP" sz="1800" spc="-10">
                <a:latin typeface="メイリオ"/>
                <a:cs typeface="メイリオ"/>
              </a:rPr>
              <a:t>(1)</a:t>
            </a:r>
            <a:r>
              <a:rPr lang="ja-JP" altLang="en-US" sz="1800" spc="-10">
                <a:latin typeface="メイリオ"/>
                <a:cs typeface="メイリオ"/>
              </a:rPr>
              <a:t>ブロック協議会における令和７年度の事業報告</a:t>
            </a:r>
            <a:endParaRPr lang="en-US" altLang="ja-JP" sz="1800" spc="-10">
              <a:latin typeface="メイリオ"/>
              <a:cs typeface="メイリオ"/>
            </a:endParaRPr>
          </a:p>
          <a:p>
            <a:pPr marL="698500" marR="207010" indent="-686435">
              <a:lnSpc>
                <a:spcPct val="100000"/>
              </a:lnSpc>
            </a:pPr>
            <a:r>
              <a:rPr lang="ja-JP" altLang="en-US" sz="1800" spc="-15">
                <a:latin typeface="メイリオ"/>
                <a:cs typeface="メイリオ"/>
              </a:rPr>
              <a:t>　　  </a:t>
            </a:r>
            <a:r>
              <a:rPr sz="1800" spc="-50">
                <a:latin typeface="メイリオ"/>
                <a:cs typeface="メイリオ"/>
              </a:rPr>
              <a:t> </a:t>
            </a:r>
            <a:r>
              <a:rPr sz="1800" spc="-10">
                <a:latin typeface="メイリオ"/>
                <a:cs typeface="メイリオ"/>
              </a:rPr>
              <a:t>(2)</a:t>
            </a:r>
            <a:r>
              <a:rPr lang="ja-JP" altLang="en-US" sz="1800" spc="-10">
                <a:latin typeface="メイリオ"/>
                <a:cs typeface="メイリオ"/>
              </a:rPr>
              <a:t>静岡県における災害廃棄物処理対応</a:t>
            </a:r>
            <a:endParaRPr lang="en-US" altLang="ja-JP" sz="1800" spc="-10">
              <a:latin typeface="メイリオ"/>
              <a:cs typeface="メイリオ"/>
            </a:endParaRPr>
          </a:p>
          <a:p>
            <a:pPr marL="698500" marR="207010" indent="-686435">
              <a:lnSpc>
                <a:spcPct val="100000"/>
              </a:lnSpc>
            </a:pPr>
            <a:r>
              <a:rPr lang="ja-JP" altLang="en-US" spc="-10">
                <a:latin typeface="メイリオ"/>
                <a:cs typeface="メイリオ"/>
              </a:rPr>
              <a:t>　　　</a:t>
            </a:r>
            <a:r>
              <a:rPr sz="1800" spc="-10">
                <a:latin typeface="メイリオ"/>
                <a:cs typeface="メイリオ"/>
              </a:rPr>
              <a:t>(3)</a:t>
            </a:r>
            <a:r>
              <a:rPr lang="ja-JP" altLang="en-US" sz="1800" spc="-10">
                <a:latin typeface="メイリオ"/>
                <a:cs typeface="メイリオ"/>
              </a:rPr>
              <a:t>災害廃棄物対策推進のための関係制度の見直しに向けた検討状況</a:t>
            </a:r>
            <a:br>
              <a:rPr lang="en-US" altLang="ja-JP" sz="1800" spc="-10">
                <a:latin typeface="メイリオ"/>
                <a:cs typeface="メイリオ"/>
              </a:rPr>
            </a:br>
            <a:r>
              <a:rPr sz="1800" spc="-10">
                <a:latin typeface="メイリオ"/>
                <a:cs typeface="メイリオ"/>
              </a:rPr>
              <a:t>(4)</a:t>
            </a:r>
            <a:r>
              <a:rPr lang="ja-JP" altLang="en-US" sz="1800" spc="-10">
                <a:latin typeface="メイリオ"/>
                <a:cs typeface="メイリオ"/>
              </a:rPr>
              <a:t>ブロック協議会における令和８年度の活動予定</a:t>
            </a:r>
            <a:endParaRPr sz="1800">
              <a:latin typeface="Arial"/>
              <a:cs typeface="Arial"/>
            </a:endParaRPr>
          </a:p>
        </p:txBody>
      </p:sp>
    </p:spTree>
    <p:extLst>
      <p:ext uri="{BB962C8B-B14F-4D97-AF65-F5344CB8AC3E}">
        <p14:creationId xmlns:p14="http://schemas.microsoft.com/office/powerpoint/2010/main" val="294677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D338-557D-EADB-7E80-F21EEF922AC5}"/>
              </a:ext>
            </a:extLst>
          </p:cNvPr>
          <p:cNvSpPr>
            <a:spLocks noGrp="1"/>
          </p:cNvSpPr>
          <p:nvPr>
            <p:ph type="title"/>
          </p:nvPr>
        </p:nvSpPr>
        <p:spPr/>
        <p:txBody>
          <a:bodyPr/>
          <a:lstStyle/>
          <a:p>
            <a:pPr algn="l"/>
            <a:r>
              <a:rPr lang="en-US" altLang="ja-JP" sz="2000"/>
              <a:t>2. </a:t>
            </a:r>
            <a:r>
              <a:rPr lang="ja-JP" altLang="en-US" sz="2000"/>
              <a:t>災害廃棄物処理に係る事務委託に関する調査・研究事業</a:t>
            </a:r>
            <a:endParaRPr kumimoji="1" lang="ja-JP" altLang="en-US" sz="2000"/>
          </a:p>
        </p:txBody>
      </p:sp>
      <p:sp>
        <p:nvSpPr>
          <p:cNvPr id="4" name="object 9">
            <a:extLst>
              <a:ext uri="{FF2B5EF4-FFF2-40B4-BE49-F238E27FC236}">
                <a16:creationId xmlns:a16="http://schemas.microsoft.com/office/drawing/2014/main" id="{CFD1A21C-9D8E-E09E-AA60-89B0A079D839}"/>
              </a:ext>
            </a:extLst>
          </p:cNvPr>
          <p:cNvSpPr txBox="1"/>
          <p:nvPr/>
        </p:nvSpPr>
        <p:spPr>
          <a:xfrm>
            <a:off x="396875" y="974102"/>
            <a:ext cx="8350250" cy="1502334"/>
          </a:xfrm>
          <a:prstGeom prst="rect">
            <a:avLst/>
          </a:prstGeom>
        </p:spPr>
        <p:txBody>
          <a:bodyPr vert="horz" wrap="square" lIns="0" tIns="12065" rIns="0" bIns="0" rtlCol="0">
            <a:spAutoFit/>
          </a:bodyPr>
          <a:lstStyle/>
          <a:p>
            <a:pPr marL="1797050" marR="5080" indent="-1785938">
              <a:lnSpc>
                <a:spcPct val="100000"/>
              </a:lnSpc>
              <a:spcBef>
                <a:spcPts val="95"/>
              </a:spcBef>
            </a:pPr>
            <a:r>
              <a:rPr lang="ja-JP" altLang="en-US" sz="1600" spc="-25" dirty="0">
                <a:latin typeface="メイリオ"/>
                <a:cs typeface="メイリオ"/>
              </a:rPr>
              <a:t>目　的：災害廃棄物処理に係る事務委託の事例について、ヒヤリング調査等を実施すること</a:t>
            </a:r>
            <a:endParaRPr lang="en-US" altLang="ja-JP" sz="1600" spc="-25" dirty="0">
              <a:latin typeface="メイリオ"/>
              <a:cs typeface="メイリオ"/>
            </a:endParaRPr>
          </a:p>
          <a:p>
            <a:pPr marL="1797050" marR="5080" indent="-1785938">
              <a:lnSpc>
                <a:spcPct val="100000"/>
              </a:lnSpc>
              <a:spcBef>
                <a:spcPts val="95"/>
              </a:spcBef>
            </a:pPr>
            <a:r>
              <a:rPr lang="ja-JP" altLang="en-US" sz="1600" spc="-25" dirty="0">
                <a:latin typeface="メイリオ"/>
                <a:cs typeface="メイリオ"/>
              </a:rPr>
              <a:t>　　　　により、その課題及び必要性を整理し、都県等の災害廃棄物担当者が</a:t>
            </a:r>
            <a:r>
              <a:rPr lang="ja-JP" altLang="en-US" sz="1600" spc="-25" dirty="0">
                <a:solidFill>
                  <a:srgbClr val="FF0000"/>
                </a:solidFill>
                <a:latin typeface="メイリオ"/>
                <a:cs typeface="メイリオ"/>
              </a:rPr>
              <a:t>事務委託を検</a:t>
            </a:r>
            <a:endParaRPr lang="en-US" altLang="ja-JP" sz="1600" spc="-25" dirty="0">
              <a:solidFill>
                <a:srgbClr val="FF0000"/>
              </a:solidFill>
              <a:latin typeface="メイリオ"/>
              <a:cs typeface="メイリオ"/>
            </a:endParaRPr>
          </a:p>
          <a:p>
            <a:pPr marL="1797050" marR="5080" indent="-1785938">
              <a:lnSpc>
                <a:spcPct val="100000"/>
              </a:lnSpc>
              <a:spcBef>
                <a:spcPts val="95"/>
              </a:spcBef>
            </a:pPr>
            <a:r>
              <a:rPr lang="ja-JP" altLang="en-US" sz="1600" spc="-25" dirty="0">
                <a:solidFill>
                  <a:srgbClr val="FF0000"/>
                </a:solidFill>
                <a:latin typeface="メイリオ"/>
                <a:cs typeface="メイリオ"/>
              </a:rPr>
              <a:t>　　　　討する際の基礎資料</a:t>
            </a:r>
            <a:r>
              <a:rPr lang="ja-JP" altLang="en-US" sz="1600" spc="-25" dirty="0">
                <a:latin typeface="メイリオ"/>
                <a:cs typeface="メイリオ"/>
              </a:rPr>
              <a:t>とする。</a:t>
            </a:r>
            <a:endParaRPr sz="1600" dirty="0">
              <a:latin typeface="メイリオ"/>
              <a:cs typeface="メイリオ"/>
            </a:endParaRPr>
          </a:p>
          <a:p>
            <a:pPr marL="12700" algn="just">
              <a:lnSpc>
                <a:spcPct val="100000"/>
              </a:lnSpc>
            </a:pPr>
            <a:r>
              <a:rPr lang="ja-JP" altLang="en-US" sz="1600" spc="-30" dirty="0">
                <a:latin typeface="メイリオ"/>
                <a:cs typeface="メイリオ"/>
              </a:rPr>
              <a:t>調査日</a:t>
            </a:r>
            <a:r>
              <a:rPr sz="1600" spc="-30" dirty="0">
                <a:latin typeface="メイリオ"/>
                <a:cs typeface="メイリオ"/>
              </a:rPr>
              <a:t>：</a:t>
            </a:r>
            <a:r>
              <a:rPr lang="ja-JP" altLang="en-US" sz="1600" spc="-30" dirty="0">
                <a:latin typeface="メイリオ"/>
                <a:cs typeface="メイリオ"/>
              </a:rPr>
              <a:t>令和</a:t>
            </a:r>
            <a:r>
              <a:rPr lang="en-US" altLang="ja-JP" sz="1600" spc="-30" dirty="0">
                <a:latin typeface="メイリオ"/>
                <a:cs typeface="メイリオ"/>
              </a:rPr>
              <a:t>7</a:t>
            </a:r>
            <a:r>
              <a:rPr lang="ja-JP" altLang="en-US" sz="1600" spc="-30" dirty="0">
                <a:latin typeface="メイリオ"/>
                <a:cs typeface="メイリオ"/>
              </a:rPr>
              <a:t>年１０月１日～令和７年１０月３日</a:t>
            </a:r>
            <a:endParaRPr sz="1600" dirty="0">
              <a:latin typeface="メイリオ"/>
              <a:cs typeface="メイリオ"/>
            </a:endParaRPr>
          </a:p>
          <a:p>
            <a:pPr marL="824865" marR="6350" indent="-812800" algn="just">
              <a:lnSpc>
                <a:spcPct val="100000"/>
              </a:lnSpc>
            </a:pPr>
            <a:r>
              <a:rPr lang="ja-JP" altLang="en-US" sz="1600" spc="-30" dirty="0">
                <a:latin typeface="メイリオ"/>
                <a:cs typeface="メイリオ"/>
              </a:rPr>
              <a:t>調査対象</a:t>
            </a:r>
            <a:r>
              <a:rPr sz="1600" spc="-30" dirty="0">
                <a:latin typeface="メイリオ"/>
                <a:cs typeface="メイリオ"/>
              </a:rPr>
              <a:t>：</a:t>
            </a:r>
            <a:r>
              <a:rPr lang="ja-JP" altLang="en-US" sz="1600" spc="-30" dirty="0">
                <a:latin typeface="メイリオ"/>
                <a:cs typeface="メイリオ"/>
              </a:rPr>
              <a:t>①広島県及び坂町（平成３０年７月豪雨）</a:t>
            </a:r>
            <a:endParaRPr lang="en-US" altLang="ja-JP" sz="1600" spc="-30" dirty="0">
              <a:latin typeface="メイリオ"/>
              <a:cs typeface="メイリオ"/>
            </a:endParaRPr>
          </a:p>
          <a:p>
            <a:pPr marL="824865" marR="6350" indent="-812800" algn="just">
              <a:lnSpc>
                <a:spcPct val="100000"/>
              </a:lnSpc>
            </a:pPr>
            <a:r>
              <a:rPr lang="ja-JP" altLang="en-US" sz="1600" spc="-30" dirty="0">
                <a:latin typeface="メイリオ"/>
                <a:cs typeface="メイリオ"/>
              </a:rPr>
              <a:t>　　　　　②熊本県及び西原村（平成２８年熊本地震）</a:t>
            </a:r>
            <a:endParaRPr sz="1600" dirty="0">
              <a:latin typeface="+mn-ea"/>
              <a:cs typeface="メイリオ"/>
            </a:endParaRPr>
          </a:p>
        </p:txBody>
      </p:sp>
      <p:graphicFrame>
        <p:nvGraphicFramePr>
          <p:cNvPr id="6" name="表 5">
            <a:extLst>
              <a:ext uri="{FF2B5EF4-FFF2-40B4-BE49-F238E27FC236}">
                <a16:creationId xmlns:a16="http://schemas.microsoft.com/office/drawing/2014/main" id="{FF48E23A-E8F4-619E-65E6-733455B67F2E}"/>
              </a:ext>
            </a:extLst>
          </p:cNvPr>
          <p:cNvGraphicFramePr>
            <a:graphicFrameLocks noGrp="1"/>
          </p:cNvGraphicFramePr>
          <p:nvPr>
            <p:extLst>
              <p:ext uri="{D42A27DB-BD31-4B8C-83A1-F6EECF244321}">
                <p14:modId xmlns:p14="http://schemas.microsoft.com/office/powerpoint/2010/main" val="1115029409"/>
              </p:ext>
            </p:extLst>
          </p:nvPr>
        </p:nvGraphicFramePr>
        <p:xfrm>
          <a:off x="396875" y="3868174"/>
          <a:ext cx="8403459" cy="2286000"/>
        </p:xfrm>
        <a:graphic>
          <a:graphicData uri="http://schemas.openxmlformats.org/drawingml/2006/table">
            <a:tbl>
              <a:tblPr firstRow="1" bandRow="1"/>
              <a:tblGrid>
                <a:gridCol w="1494873">
                  <a:extLst>
                    <a:ext uri="{9D8B030D-6E8A-4147-A177-3AD203B41FA5}">
                      <a16:colId xmlns:a16="http://schemas.microsoft.com/office/drawing/2014/main" val="3594200245"/>
                    </a:ext>
                  </a:extLst>
                </a:gridCol>
                <a:gridCol w="6908586">
                  <a:extLst>
                    <a:ext uri="{9D8B030D-6E8A-4147-A177-3AD203B41FA5}">
                      <a16:colId xmlns:a16="http://schemas.microsoft.com/office/drawing/2014/main" val="581005171"/>
                    </a:ext>
                  </a:extLst>
                </a:gridCol>
              </a:tblGrid>
              <a:tr h="292706">
                <a:tc>
                  <a:txBody>
                    <a:bodyPr/>
                    <a:lstStyle>
                      <a:lvl1pPr marL="0" algn="l" defTabSz="861993" rtl="0" eaLnBrk="1" latinLnBrk="0" hangingPunct="1">
                        <a:defRPr kumimoji="1" sz="1697" b="1" kern="1200">
                          <a:solidFill>
                            <a:schemeClr val="lt1"/>
                          </a:solidFill>
                          <a:latin typeface="Calibri"/>
                        </a:defRPr>
                      </a:lvl1pPr>
                      <a:lvl2pPr marL="430997" algn="l" defTabSz="861993" rtl="0" eaLnBrk="1" latinLnBrk="0" hangingPunct="1">
                        <a:defRPr kumimoji="1" sz="1697" b="1" kern="1200">
                          <a:solidFill>
                            <a:schemeClr val="lt1"/>
                          </a:solidFill>
                          <a:latin typeface="Calibri"/>
                        </a:defRPr>
                      </a:lvl2pPr>
                      <a:lvl3pPr marL="861993" algn="l" defTabSz="861993" rtl="0" eaLnBrk="1" latinLnBrk="0" hangingPunct="1">
                        <a:defRPr kumimoji="1" sz="1697" b="1" kern="1200">
                          <a:solidFill>
                            <a:schemeClr val="lt1"/>
                          </a:solidFill>
                          <a:latin typeface="Calibri"/>
                        </a:defRPr>
                      </a:lvl3pPr>
                      <a:lvl4pPr marL="1292990" algn="l" defTabSz="861993" rtl="0" eaLnBrk="1" latinLnBrk="0" hangingPunct="1">
                        <a:defRPr kumimoji="1" sz="1697" b="1" kern="1200">
                          <a:solidFill>
                            <a:schemeClr val="lt1"/>
                          </a:solidFill>
                          <a:latin typeface="Calibri"/>
                        </a:defRPr>
                      </a:lvl4pPr>
                      <a:lvl5pPr marL="1723986" algn="l" defTabSz="861993" rtl="0" eaLnBrk="1" latinLnBrk="0" hangingPunct="1">
                        <a:defRPr kumimoji="1" sz="1697" b="1" kern="1200">
                          <a:solidFill>
                            <a:schemeClr val="lt1"/>
                          </a:solidFill>
                          <a:latin typeface="Calibri"/>
                        </a:defRPr>
                      </a:lvl5pPr>
                      <a:lvl6pPr marL="2154983" algn="l" defTabSz="861993" rtl="0" eaLnBrk="1" latinLnBrk="0" hangingPunct="1">
                        <a:defRPr kumimoji="1" sz="1697" b="1" kern="1200">
                          <a:solidFill>
                            <a:schemeClr val="lt1"/>
                          </a:solidFill>
                          <a:latin typeface="Calibri"/>
                        </a:defRPr>
                      </a:lvl6pPr>
                      <a:lvl7pPr marL="2585979" algn="l" defTabSz="861993" rtl="0" eaLnBrk="1" latinLnBrk="0" hangingPunct="1">
                        <a:defRPr kumimoji="1" sz="1697" b="1" kern="1200">
                          <a:solidFill>
                            <a:schemeClr val="lt1"/>
                          </a:solidFill>
                          <a:latin typeface="Calibri"/>
                        </a:defRPr>
                      </a:lvl7pPr>
                      <a:lvl8pPr marL="3016975" algn="l" defTabSz="861993" rtl="0" eaLnBrk="1" latinLnBrk="0" hangingPunct="1">
                        <a:defRPr kumimoji="1" sz="1697" b="1" kern="1200">
                          <a:solidFill>
                            <a:schemeClr val="lt1"/>
                          </a:solidFill>
                          <a:latin typeface="Calibri"/>
                        </a:defRPr>
                      </a:lvl8pPr>
                      <a:lvl9pPr marL="3447971" algn="l" defTabSz="861993" rtl="0" eaLnBrk="1" latinLnBrk="0" hangingPunct="1">
                        <a:defRPr kumimoji="1" sz="1697" b="1" kern="1200">
                          <a:solidFill>
                            <a:schemeClr val="lt1"/>
                          </a:solidFill>
                          <a:latin typeface="Calibri"/>
                        </a:defRPr>
                      </a:lvl9pPr>
                    </a:lstStyle>
                    <a:p>
                      <a:r>
                        <a:rPr kumimoji="1" lang="ja-JP" altLang="en-US" sz="1400"/>
                        <a:t>事務委託の要因</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861993" rtl="0" eaLnBrk="1" latinLnBrk="0" hangingPunct="1">
                        <a:defRPr kumimoji="1" sz="1697" b="1" kern="1200">
                          <a:solidFill>
                            <a:schemeClr val="lt1"/>
                          </a:solidFill>
                          <a:latin typeface="Calibri"/>
                        </a:defRPr>
                      </a:lvl1pPr>
                      <a:lvl2pPr marL="430997" algn="l" defTabSz="861993" rtl="0" eaLnBrk="1" latinLnBrk="0" hangingPunct="1">
                        <a:defRPr kumimoji="1" sz="1697" b="1" kern="1200">
                          <a:solidFill>
                            <a:schemeClr val="lt1"/>
                          </a:solidFill>
                          <a:latin typeface="Calibri"/>
                        </a:defRPr>
                      </a:lvl2pPr>
                      <a:lvl3pPr marL="861993" algn="l" defTabSz="861993" rtl="0" eaLnBrk="1" latinLnBrk="0" hangingPunct="1">
                        <a:defRPr kumimoji="1" sz="1697" b="1" kern="1200">
                          <a:solidFill>
                            <a:schemeClr val="lt1"/>
                          </a:solidFill>
                          <a:latin typeface="Calibri"/>
                        </a:defRPr>
                      </a:lvl3pPr>
                      <a:lvl4pPr marL="1292990" algn="l" defTabSz="861993" rtl="0" eaLnBrk="1" latinLnBrk="0" hangingPunct="1">
                        <a:defRPr kumimoji="1" sz="1697" b="1" kern="1200">
                          <a:solidFill>
                            <a:schemeClr val="lt1"/>
                          </a:solidFill>
                          <a:latin typeface="Calibri"/>
                        </a:defRPr>
                      </a:lvl4pPr>
                      <a:lvl5pPr marL="1723986" algn="l" defTabSz="861993" rtl="0" eaLnBrk="1" latinLnBrk="0" hangingPunct="1">
                        <a:defRPr kumimoji="1" sz="1697" b="1" kern="1200">
                          <a:solidFill>
                            <a:schemeClr val="lt1"/>
                          </a:solidFill>
                          <a:latin typeface="Calibri"/>
                        </a:defRPr>
                      </a:lvl5pPr>
                      <a:lvl6pPr marL="2154983" algn="l" defTabSz="861993" rtl="0" eaLnBrk="1" latinLnBrk="0" hangingPunct="1">
                        <a:defRPr kumimoji="1" sz="1697" b="1" kern="1200">
                          <a:solidFill>
                            <a:schemeClr val="lt1"/>
                          </a:solidFill>
                          <a:latin typeface="Calibri"/>
                        </a:defRPr>
                      </a:lvl6pPr>
                      <a:lvl7pPr marL="2585979" algn="l" defTabSz="861993" rtl="0" eaLnBrk="1" latinLnBrk="0" hangingPunct="1">
                        <a:defRPr kumimoji="1" sz="1697" b="1" kern="1200">
                          <a:solidFill>
                            <a:schemeClr val="lt1"/>
                          </a:solidFill>
                          <a:latin typeface="Calibri"/>
                        </a:defRPr>
                      </a:lvl7pPr>
                      <a:lvl8pPr marL="3016975" algn="l" defTabSz="861993" rtl="0" eaLnBrk="1" latinLnBrk="0" hangingPunct="1">
                        <a:defRPr kumimoji="1" sz="1697" b="1" kern="1200">
                          <a:solidFill>
                            <a:schemeClr val="lt1"/>
                          </a:solidFill>
                          <a:latin typeface="Calibri"/>
                        </a:defRPr>
                      </a:lvl8pPr>
                      <a:lvl9pPr marL="3447971" algn="l" defTabSz="861993" rtl="0" eaLnBrk="1" latinLnBrk="0" hangingPunct="1">
                        <a:defRPr kumimoji="1" sz="1697" b="1" kern="1200">
                          <a:solidFill>
                            <a:schemeClr val="lt1"/>
                          </a:solidFill>
                          <a:latin typeface="Calibri"/>
                        </a:defRPr>
                      </a:lvl9pPr>
                    </a:lstStyle>
                    <a:p>
                      <a:pPr algn="ctr"/>
                      <a:r>
                        <a:rPr kumimoji="1" lang="ja-JP" altLang="en-US" sz="1400" dirty="0"/>
                        <a:t>課題及び必要性</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379392956"/>
                  </a:ext>
                </a:extLst>
              </a:tr>
              <a:tr h="292706">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kumimoji="1" lang="ja-JP" altLang="en-US" sz="1400"/>
                        <a:t>量的要因</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kumimoji="1" lang="en-US" altLang="ja-JP" sz="1400" dirty="0"/>
                        <a:t>【</a:t>
                      </a:r>
                      <a:r>
                        <a:rPr kumimoji="1" lang="ja-JP" altLang="en-US" sz="1400" dirty="0"/>
                        <a:t>広島県</a:t>
                      </a:r>
                      <a:r>
                        <a:rPr kumimoji="1" lang="en-US" altLang="ja-JP" sz="1400" dirty="0"/>
                        <a:t>】</a:t>
                      </a:r>
                      <a:r>
                        <a:rPr kumimoji="1" lang="ja-JP" altLang="en-US" sz="1400" dirty="0"/>
                        <a:t>事務委託を受けた坂町の災害廃棄物発生量（推計値）は、約</a:t>
                      </a:r>
                      <a:r>
                        <a:rPr kumimoji="1" lang="en-US" altLang="ja-JP" sz="1400" dirty="0"/>
                        <a:t>27</a:t>
                      </a:r>
                      <a:r>
                        <a:rPr kumimoji="1" lang="ja-JP" altLang="en-US" sz="1400" dirty="0"/>
                        <a:t>万トン　　</a:t>
                      </a:r>
                      <a:endParaRPr kumimoji="1" lang="en-US" altLang="ja-JP" sz="1400" dirty="0"/>
                    </a:p>
                    <a:p>
                      <a:r>
                        <a:rPr kumimoji="1" lang="ja-JP" altLang="en-US" sz="1400" dirty="0"/>
                        <a:t>　（</a:t>
                      </a:r>
                      <a:r>
                        <a:rPr kumimoji="1" lang="en-US" altLang="ja-JP" sz="1400" dirty="0"/>
                        <a:t>20.7</a:t>
                      </a:r>
                      <a:r>
                        <a:rPr kumimoji="1" lang="ja-JP" altLang="en-US" sz="1400" dirty="0"/>
                        <a:t>トン／人）、他の市町（最大</a:t>
                      </a:r>
                      <a:r>
                        <a:rPr kumimoji="1" lang="en-US" altLang="ja-JP" sz="1400" dirty="0"/>
                        <a:t>2.54</a:t>
                      </a:r>
                      <a:r>
                        <a:rPr kumimoji="1" lang="ja-JP" altLang="en-US" sz="1400" dirty="0"/>
                        <a:t>トン／人）と比較して圧倒的に多かった。</a:t>
                      </a:r>
                      <a:endParaRPr kumimoji="1" lang="en-US" altLang="ja-JP" sz="1400" dirty="0"/>
                    </a:p>
                    <a:p>
                      <a:r>
                        <a:rPr kumimoji="1" lang="en-US" altLang="ja-JP" sz="1400" dirty="0"/>
                        <a:t>【</a:t>
                      </a:r>
                      <a:r>
                        <a:rPr kumimoji="1" lang="ja-JP" altLang="en-US" sz="1400" dirty="0"/>
                        <a:t>熊本県</a:t>
                      </a:r>
                      <a:r>
                        <a:rPr kumimoji="1" lang="en-US" altLang="ja-JP" sz="1400" dirty="0"/>
                        <a:t>】</a:t>
                      </a:r>
                      <a:r>
                        <a:rPr kumimoji="1" lang="ja-JP" altLang="en-US" sz="1400" dirty="0"/>
                        <a:t>災害廃棄物発生量（推計値）が年間ごみ処理量の</a:t>
                      </a:r>
                      <a:r>
                        <a:rPr kumimoji="1" lang="en-US" altLang="ja-JP" sz="1400" dirty="0"/>
                        <a:t>20</a:t>
                      </a:r>
                      <a:r>
                        <a:rPr kumimoji="1" lang="ja-JP" altLang="en-US" sz="1400" dirty="0"/>
                        <a:t>倍を目安とした。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630672725"/>
                  </a:ext>
                </a:extLst>
              </a:tr>
              <a:tr h="292706">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kumimoji="1" lang="ja-JP" altLang="en-US" sz="1400"/>
                        <a:t>人員的要因</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lang="en-US" altLang="ja-JP" sz="1400" dirty="0"/>
                        <a:t>【</a:t>
                      </a:r>
                      <a:r>
                        <a:rPr lang="ja-JP" altLang="en-US" sz="1400" dirty="0"/>
                        <a:t>坂町事務担当者</a:t>
                      </a:r>
                      <a:r>
                        <a:rPr lang="en-US" altLang="ja-JP" sz="1400" dirty="0"/>
                        <a:t>】</a:t>
                      </a:r>
                      <a:r>
                        <a:rPr lang="ja-JP" altLang="en-US" sz="1400" dirty="0"/>
                        <a:t>（当初）課長と環境担当２名→（その後）課長１名</a:t>
                      </a:r>
                    </a:p>
                    <a:p>
                      <a:pPr lvl="0">
                        <a:buNone/>
                      </a:pPr>
                      <a:r>
                        <a:rPr lang="en-US" altLang="ja-JP" sz="1400" dirty="0"/>
                        <a:t>【</a:t>
                      </a:r>
                      <a:r>
                        <a:rPr lang="ja-JP" altLang="en-US" sz="1400" dirty="0"/>
                        <a:t>西原村事務担当者</a:t>
                      </a:r>
                      <a:r>
                        <a:rPr lang="en-US" altLang="ja-JP" sz="1400" dirty="0"/>
                        <a:t>】</a:t>
                      </a:r>
                      <a:r>
                        <a:rPr lang="ja-JP" altLang="en-US" sz="1400" dirty="0"/>
                        <a:t>係長１名</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743937542"/>
                  </a:ext>
                </a:extLst>
              </a:tr>
              <a:tr h="292706">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kumimoji="1" lang="ja-JP" altLang="en-US" sz="1400"/>
                        <a:t>技術的要因</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861993" rtl="0" eaLnBrk="1" latinLnBrk="0" hangingPunct="1">
                        <a:defRPr kumimoji="1" sz="1697" kern="1200">
                          <a:solidFill>
                            <a:schemeClr val="dk1"/>
                          </a:solidFill>
                          <a:latin typeface="Calibri"/>
                        </a:defRPr>
                      </a:lvl1pPr>
                      <a:lvl2pPr marL="430997" algn="l" defTabSz="861993" rtl="0" eaLnBrk="1" latinLnBrk="0" hangingPunct="1">
                        <a:defRPr kumimoji="1" sz="1697" kern="1200">
                          <a:solidFill>
                            <a:schemeClr val="dk1"/>
                          </a:solidFill>
                          <a:latin typeface="Calibri"/>
                        </a:defRPr>
                      </a:lvl2pPr>
                      <a:lvl3pPr marL="861993" algn="l" defTabSz="861993" rtl="0" eaLnBrk="1" latinLnBrk="0" hangingPunct="1">
                        <a:defRPr kumimoji="1" sz="1697" kern="1200">
                          <a:solidFill>
                            <a:schemeClr val="dk1"/>
                          </a:solidFill>
                          <a:latin typeface="Calibri"/>
                        </a:defRPr>
                      </a:lvl3pPr>
                      <a:lvl4pPr marL="1292990" algn="l" defTabSz="861993" rtl="0" eaLnBrk="1" latinLnBrk="0" hangingPunct="1">
                        <a:defRPr kumimoji="1" sz="1697" kern="1200">
                          <a:solidFill>
                            <a:schemeClr val="dk1"/>
                          </a:solidFill>
                          <a:latin typeface="Calibri"/>
                        </a:defRPr>
                      </a:lvl4pPr>
                      <a:lvl5pPr marL="1723986" algn="l" defTabSz="861993" rtl="0" eaLnBrk="1" latinLnBrk="0" hangingPunct="1">
                        <a:defRPr kumimoji="1" sz="1697" kern="1200">
                          <a:solidFill>
                            <a:schemeClr val="dk1"/>
                          </a:solidFill>
                          <a:latin typeface="Calibri"/>
                        </a:defRPr>
                      </a:lvl5pPr>
                      <a:lvl6pPr marL="2154983" algn="l" defTabSz="861993" rtl="0" eaLnBrk="1" latinLnBrk="0" hangingPunct="1">
                        <a:defRPr kumimoji="1" sz="1697" kern="1200">
                          <a:solidFill>
                            <a:schemeClr val="dk1"/>
                          </a:solidFill>
                          <a:latin typeface="Calibri"/>
                        </a:defRPr>
                      </a:lvl6pPr>
                      <a:lvl7pPr marL="2585979" algn="l" defTabSz="861993" rtl="0" eaLnBrk="1" latinLnBrk="0" hangingPunct="1">
                        <a:defRPr kumimoji="1" sz="1697" kern="1200">
                          <a:solidFill>
                            <a:schemeClr val="dk1"/>
                          </a:solidFill>
                          <a:latin typeface="Calibri"/>
                        </a:defRPr>
                      </a:lvl7pPr>
                      <a:lvl8pPr marL="3016975" algn="l" defTabSz="861993" rtl="0" eaLnBrk="1" latinLnBrk="0" hangingPunct="1">
                        <a:defRPr kumimoji="1" sz="1697" kern="1200">
                          <a:solidFill>
                            <a:schemeClr val="dk1"/>
                          </a:solidFill>
                          <a:latin typeface="Calibri"/>
                        </a:defRPr>
                      </a:lvl8pPr>
                      <a:lvl9pPr marL="3447971" algn="l" defTabSz="861993" rtl="0" eaLnBrk="1" latinLnBrk="0" hangingPunct="1">
                        <a:defRPr kumimoji="1" sz="1697" kern="1200">
                          <a:solidFill>
                            <a:schemeClr val="dk1"/>
                          </a:solidFill>
                          <a:latin typeface="Calibri"/>
                        </a:defRPr>
                      </a:lvl9pPr>
                    </a:lstStyle>
                    <a:p>
                      <a:r>
                        <a:rPr lang="ja-JP" altLang="en-US" sz="1400" dirty="0"/>
                        <a:t>（坂町・西原村）</a:t>
                      </a:r>
                    </a:p>
                    <a:p>
                      <a:pPr lvl="0">
                        <a:buNone/>
                      </a:pPr>
                      <a:r>
                        <a:rPr lang="ja-JP" altLang="en-US" sz="1400" dirty="0"/>
                        <a:t>・産業廃棄物処理に関する知識及び産業廃棄物処理業者との繋がりがない。</a:t>
                      </a:r>
                    </a:p>
                    <a:p>
                      <a:pPr lvl="0">
                        <a:buNone/>
                      </a:pPr>
                      <a:r>
                        <a:rPr lang="ja-JP" altLang="en-US" sz="1400" dirty="0"/>
                        <a:t>・二次仮置場整備に係る設計図書、公募型プロポーザル仕様書の作成が困難など。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408259247"/>
                  </a:ext>
                </a:extLst>
              </a:tr>
            </a:tbl>
          </a:graphicData>
        </a:graphic>
      </p:graphicFrame>
      <p:sp>
        <p:nvSpPr>
          <p:cNvPr id="3" name="object 9">
            <a:extLst>
              <a:ext uri="{FF2B5EF4-FFF2-40B4-BE49-F238E27FC236}">
                <a16:creationId xmlns:a16="http://schemas.microsoft.com/office/drawing/2014/main" id="{9A874851-B6EE-552A-3135-A28DDD466752}"/>
              </a:ext>
            </a:extLst>
          </p:cNvPr>
          <p:cNvSpPr txBox="1"/>
          <p:nvPr/>
        </p:nvSpPr>
        <p:spPr>
          <a:xfrm>
            <a:off x="387639" y="2499371"/>
            <a:ext cx="8350250" cy="1243289"/>
          </a:xfrm>
          <a:prstGeom prst="rect">
            <a:avLst/>
          </a:prstGeom>
          <a:solidFill>
            <a:schemeClr val="accent1">
              <a:lumMod val="20000"/>
              <a:lumOff val="80000"/>
            </a:schemeClr>
          </a:solidFill>
        </p:spPr>
        <p:txBody>
          <a:bodyPr vert="horz" wrap="square" lIns="0" tIns="12065" rIns="0" bIns="0" rtlCol="0">
            <a:spAutoFit/>
          </a:bodyPr>
          <a:lstStyle/>
          <a:p>
            <a:pPr marL="824865" marR="6350" indent="-812800" algn="ctr">
              <a:lnSpc>
                <a:spcPct val="100000"/>
              </a:lnSpc>
            </a:pPr>
            <a:r>
              <a:rPr lang="en-US" altLang="ja-JP" sz="1600" dirty="0">
                <a:latin typeface="+mn-ea"/>
                <a:cs typeface="メイリオ"/>
              </a:rPr>
              <a:t>【</a:t>
            </a:r>
            <a:r>
              <a:rPr lang="ja-JP" altLang="en-US" sz="1600" dirty="0">
                <a:latin typeface="+mn-ea"/>
                <a:cs typeface="メイリオ"/>
              </a:rPr>
              <a:t>調査報告書（案）の主な内容</a:t>
            </a:r>
            <a:r>
              <a:rPr lang="en-US" altLang="ja-JP" sz="1600" dirty="0">
                <a:latin typeface="+mn-ea"/>
                <a:cs typeface="メイリオ"/>
              </a:rPr>
              <a:t>】</a:t>
            </a:r>
          </a:p>
          <a:p>
            <a:pPr marL="824865" marR="6350" indent="-812800" algn="just">
              <a:lnSpc>
                <a:spcPct val="100000"/>
              </a:lnSpc>
            </a:pPr>
            <a:r>
              <a:rPr lang="ja-JP" altLang="en-US" sz="1600" dirty="0">
                <a:latin typeface="+mn-ea"/>
                <a:cs typeface="メイリオ"/>
              </a:rPr>
              <a:t>・既存資料による事務委託の手続き、各都県の災害廃棄物処理計画上の位置づけ、事務委託</a:t>
            </a:r>
            <a:endParaRPr lang="en-US" altLang="ja-JP" sz="1600" dirty="0">
              <a:latin typeface="+mn-ea"/>
              <a:cs typeface="メイリオ"/>
            </a:endParaRPr>
          </a:p>
          <a:p>
            <a:pPr marL="824865" marR="6350" indent="-812800" algn="just">
              <a:lnSpc>
                <a:spcPct val="100000"/>
              </a:lnSpc>
            </a:pPr>
            <a:r>
              <a:rPr lang="ja-JP" altLang="en-US" sz="1600" dirty="0">
                <a:latin typeface="+mn-ea"/>
                <a:cs typeface="メイリオ"/>
              </a:rPr>
              <a:t>　に係る過去の事例</a:t>
            </a:r>
            <a:r>
              <a:rPr lang="ja-JP" altLang="en-US" sz="1600">
                <a:latin typeface="+mn-ea"/>
                <a:cs typeface="メイリオ"/>
              </a:rPr>
              <a:t>等の調査</a:t>
            </a:r>
            <a:endParaRPr lang="en-US" altLang="ja-JP" sz="1600" dirty="0">
              <a:latin typeface="+mn-ea"/>
              <a:cs typeface="メイリオ"/>
            </a:endParaRPr>
          </a:p>
          <a:p>
            <a:pPr marL="824865" marR="6350" indent="-812800" algn="just">
              <a:lnSpc>
                <a:spcPct val="100000"/>
              </a:lnSpc>
            </a:pPr>
            <a:r>
              <a:rPr lang="ja-JP" altLang="en-US" sz="1600" dirty="0">
                <a:latin typeface="+mn-ea"/>
                <a:cs typeface="メイリオ"/>
              </a:rPr>
              <a:t>・ヒヤリングによる当時の担当者の</a:t>
            </a:r>
            <a:r>
              <a:rPr lang="ja-JP" altLang="en-US" sz="1600" dirty="0">
                <a:solidFill>
                  <a:srgbClr val="FF0000"/>
                </a:solidFill>
                <a:latin typeface="+mn-ea"/>
                <a:cs typeface="メイリオ"/>
              </a:rPr>
              <a:t>行動及び心理面</a:t>
            </a:r>
            <a:r>
              <a:rPr lang="ja-JP" altLang="en-US" sz="1600" dirty="0">
                <a:latin typeface="+mn-ea"/>
                <a:cs typeface="メイリオ"/>
              </a:rPr>
              <a:t>、事務委託に至った</a:t>
            </a:r>
            <a:r>
              <a:rPr lang="ja-JP" altLang="en-US" sz="1600" dirty="0">
                <a:solidFill>
                  <a:srgbClr val="FF0000"/>
                </a:solidFill>
                <a:latin typeface="+mn-ea"/>
                <a:cs typeface="メイリオ"/>
              </a:rPr>
              <a:t>経緯及び効果</a:t>
            </a:r>
            <a:r>
              <a:rPr lang="ja-JP" altLang="en-US" sz="1600" dirty="0">
                <a:latin typeface="+mn-ea"/>
                <a:cs typeface="メイリオ"/>
              </a:rPr>
              <a:t>の調査</a:t>
            </a:r>
            <a:endParaRPr lang="en-US" altLang="ja-JP" sz="1600" dirty="0">
              <a:latin typeface="+mn-ea"/>
              <a:cs typeface="メイリオ"/>
            </a:endParaRPr>
          </a:p>
          <a:p>
            <a:pPr marL="824865" marR="6350" indent="-812800" algn="just">
              <a:lnSpc>
                <a:spcPct val="100000"/>
              </a:lnSpc>
            </a:pPr>
            <a:r>
              <a:rPr lang="ja-JP" altLang="en-US" sz="1600" dirty="0">
                <a:latin typeface="+mn-ea"/>
                <a:cs typeface="メイリオ"/>
              </a:rPr>
              <a:t>・これらの調査結果を踏まえた事務委託の</a:t>
            </a:r>
            <a:r>
              <a:rPr lang="ja-JP" altLang="en-US" sz="1600" dirty="0">
                <a:solidFill>
                  <a:srgbClr val="FF0000"/>
                </a:solidFill>
                <a:latin typeface="+mn-ea"/>
                <a:cs typeface="メイリオ"/>
              </a:rPr>
              <a:t>要因、課題及び必要性</a:t>
            </a:r>
            <a:r>
              <a:rPr lang="ja-JP" altLang="en-US" sz="1600" dirty="0">
                <a:latin typeface="+mn-ea"/>
                <a:cs typeface="メイリオ"/>
              </a:rPr>
              <a:t>の検討</a:t>
            </a:r>
            <a:endParaRPr sz="1600" dirty="0">
              <a:latin typeface="+mn-ea"/>
              <a:cs typeface="メイリオ"/>
            </a:endParaRPr>
          </a:p>
        </p:txBody>
      </p:sp>
    </p:spTree>
    <p:extLst>
      <p:ext uri="{BB962C8B-B14F-4D97-AF65-F5344CB8AC3E}">
        <p14:creationId xmlns:p14="http://schemas.microsoft.com/office/powerpoint/2010/main" val="412718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9E344-E358-9DFE-8EC0-3F6EF4F39DCA}"/>
              </a:ext>
            </a:extLst>
          </p:cNvPr>
          <p:cNvSpPr>
            <a:spLocks noGrp="1"/>
          </p:cNvSpPr>
          <p:nvPr>
            <p:ph type="title"/>
          </p:nvPr>
        </p:nvSpPr>
        <p:spPr/>
        <p:txBody>
          <a:bodyPr/>
          <a:lstStyle/>
          <a:p>
            <a:pPr algn="l"/>
            <a:r>
              <a:rPr kumimoji="1" lang="en-US" altLang="ja-JP" sz="2000"/>
              <a:t>3. </a:t>
            </a:r>
            <a:r>
              <a:rPr kumimoji="1" lang="ja-JP" altLang="en-US" sz="2000"/>
              <a:t>首都直下地震を想定した東京都及び特別区との課題検討①</a:t>
            </a:r>
          </a:p>
        </p:txBody>
      </p:sp>
      <p:sp>
        <p:nvSpPr>
          <p:cNvPr id="3" name="正方形/長方形 2">
            <a:extLst>
              <a:ext uri="{FF2B5EF4-FFF2-40B4-BE49-F238E27FC236}">
                <a16:creationId xmlns:a16="http://schemas.microsoft.com/office/drawing/2014/main" id="{34549277-4D60-4428-AD7A-6084687E92C6}"/>
              </a:ext>
            </a:extLst>
          </p:cNvPr>
          <p:cNvSpPr/>
          <p:nvPr/>
        </p:nvSpPr>
        <p:spPr>
          <a:xfrm>
            <a:off x="250824" y="875554"/>
            <a:ext cx="8642351"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r>
              <a:rPr lang="ja-JP" altLang="en-US" sz="2000" b="1">
                <a:latin typeface="メイリオ" panose="020B0604030504040204" pitchFamily="50" charset="-128"/>
                <a:ea typeface="メイリオ" panose="020B0604030504040204" pitchFamily="50" charset="-128"/>
              </a:rPr>
              <a:t> </a:t>
            </a:r>
            <a:r>
              <a:rPr lang="en-US" altLang="ja-JP" sz="2000" b="1">
                <a:latin typeface="メイリオ" panose="020B0604030504040204" pitchFamily="50" charset="-128"/>
                <a:ea typeface="メイリオ" panose="020B0604030504040204" pitchFamily="50" charset="-128"/>
              </a:rPr>
              <a:t>3.1</a:t>
            </a:r>
            <a:r>
              <a:rPr lang="ja-JP" altLang="en-US" sz="2000" b="1">
                <a:latin typeface="メイリオ" panose="020B0604030504040204" pitchFamily="50" charset="-128"/>
                <a:ea typeface="メイリオ" panose="020B0604030504040204" pitchFamily="50" charset="-128"/>
              </a:rPr>
              <a:t> ヒアリング調査・ワークショップの実施</a:t>
            </a:r>
          </a:p>
        </p:txBody>
      </p:sp>
      <p:sp>
        <p:nvSpPr>
          <p:cNvPr id="4" name="object 9">
            <a:extLst>
              <a:ext uri="{FF2B5EF4-FFF2-40B4-BE49-F238E27FC236}">
                <a16:creationId xmlns:a16="http://schemas.microsoft.com/office/drawing/2014/main" id="{19F197D3-2332-9E43-0E2B-5ED74E251FDA}"/>
              </a:ext>
            </a:extLst>
          </p:cNvPr>
          <p:cNvSpPr txBox="1"/>
          <p:nvPr/>
        </p:nvSpPr>
        <p:spPr>
          <a:xfrm>
            <a:off x="300939" y="1397253"/>
            <a:ext cx="8427085" cy="2666756"/>
          </a:xfrm>
          <a:prstGeom prst="rect">
            <a:avLst/>
          </a:prstGeom>
        </p:spPr>
        <p:txBody>
          <a:bodyPr vert="horz" wrap="square" lIns="0" tIns="12065" rIns="0" bIns="0" rtlCol="0">
            <a:spAutoFit/>
          </a:bodyPr>
          <a:lstStyle/>
          <a:p>
            <a:pPr marL="804863" indent="-792163">
              <a:lnSpc>
                <a:spcPct val="100000"/>
              </a:lnSpc>
              <a:spcBef>
                <a:spcPts val="95"/>
              </a:spcBef>
              <a:tabLst>
                <a:tab pos="419734" algn="l"/>
              </a:tabLst>
            </a:pPr>
            <a:r>
              <a:rPr lang="ja-JP" altLang="en-US" sz="1600" spc="-50">
                <a:latin typeface="+mn-ea"/>
                <a:cs typeface="メイリオ"/>
              </a:rPr>
              <a:t>目　的</a:t>
            </a:r>
            <a:r>
              <a:rPr sz="1600" spc="-25">
                <a:latin typeface="+mn-ea"/>
                <a:cs typeface="メイリオ"/>
              </a:rPr>
              <a:t>：</a:t>
            </a:r>
            <a:r>
              <a:rPr lang="ja-JP" altLang="en-US" sz="1600" spc="-25">
                <a:latin typeface="+mn-ea"/>
                <a:cs typeface="メイリオ"/>
              </a:rPr>
              <a:t>特別区へのヒアリングにより課題を把握し、「</a:t>
            </a:r>
            <a:r>
              <a:rPr lang="ja-JP" altLang="en-US" sz="1600" spc="-10">
                <a:latin typeface="+mn-ea"/>
                <a:cs typeface="メイリオ"/>
              </a:rPr>
              <a:t>発災後初動期における対応」をテーマとしたワークショップにより情報共有し、各区の施策に反映する。</a:t>
            </a:r>
            <a:endParaRPr lang="en-US" altLang="ja-JP" sz="1600" spc="-10">
              <a:latin typeface="+mn-ea"/>
              <a:cs typeface="メイリオ"/>
            </a:endParaRPr>
          </a:p>
          <a:p>
            <a:pPr marL="12700">
              <a:spcBef>
                <a:spcPts val="600"/>
              </a:spcBef>
              <a:tabLst>
                <a:tab pos="419734" algn="l"/>
              </a:tabLst>
            </a:pPr>
            <a:r>
              <a:rPr lang="ja-JP" altLang="en-US" sz="1600">
                <a:latin typeface="+mn-ea"/>
                <a:cs typeface="メイリオ"/>
              </a:rPr>
              <a:t>〇ヒアリング調査（</a:t>
            </a:r>
            <a:r>
              <a:rPr lang="ja-JP" altLang="en-US" sz="1600" spc="-25">
                <a:latin typeface="メイリオ"/>
                <a:cs typeface="メイリオ"/>
              </a:rPr>
              <a:t>令和７年６月</a:t>
            </a:r>
            <a:r>
              <a:rPr lang="en-US" altLang="ja-JP" sz="1600" spc="-25">
                <a:latin typeface="メイリオ"/>
                <a:cs typeface="メイリオ"/>
              </a:rPr>
              <a:t>26</a:t>
            </a:r>
            <a:r>
              <a:rPr lang="ja-JP" altLang="en-US" sz="1600" spc="-25">
                <a:latin typeface="メイリオ"/>
                <a:cs typeface="メイリオ"/>
              </a:rPr>
              <a:t>日～８月６日</a:t>
            </a:r>
            <a:r>
              <a:rPr lang="ja-JP" altLang="en-US" sz="1600" spc="-10">
                <a:latin typeface="メイリオ"/>
                <a:cs typeface="メイリオ"/>
              </a:rPr>
              <a:t>）</a:t>
            </a:r>
            <a:endParaRPr lang="en-US" altLang="ja-JP" sz="1600">
              <a:latin typeface="+mn-ea"/>
              <a:cs typeface="メイリオ"/>
            </a:endParaRPr>
          </a:p>
          <a:p>
            <a:pPr marL="12700">
              <a:lnSpc>
                <a:spcPct val="100000"/>
              </a:lnSpc>
              <a:spcBef>
                <a:spcPts val="95"/>
              </a:spcBef>
              <a:tabLst>
                <a:tab pos="419734" algn="l"/>
              </a:tabLst>
            </a:pPr>
            <a:r>
              <a:rPr lang="ja-JP" altLang="en-US" sz="1600">
                <a:latin typeface="+mn-ea"/>
                <a:cs typeface="メイリオ"/>
              </a:rPr>
              <a:t>　実施団体：</a:t>
            </a:r>
            <a:r>
              <a:rPr lang="zh-CN" altLang="en-US" sz="1600" spc="-50">
                <a:latin typeface="メイリオ" panose="020B0604030504040204" pitchFamily="50" charset="-128"/>
                <a:ea typeface="メイリオ" panose="020B0604030504040204" pitchFamily="50" charset="-128"/>
              </a:rPr>
              <a:t>港区、新宿区、文京区、台東区、目黒区、杉並区、豊島区、板橋区、江戸川区</a:t>
            </a:r>
            <a:endParaRPr lang="en-US" altLang="ja-JP" sz="1600">
              <a:latin typeface="メイリオ" panose="020B0604030504040204" pitchFamily="50" charset="-128"/>
              <a:ea typeface="メイリオ" panose="020B0604030504040204" pitchFamily="50" charset="-128"/>
              <a:cs typeface="メイリオ"/>
            </a:endParaRPr>
          </a:p>
          <a:p>
            <a:pPr marL="12700">
              <a:lnSpc>
                <a:spcPct val="100000"/>
              </a:lnSpc>
              <a:spcBef>
                <a:spcPts val="600"/>
              </a:spcBef>
              <a:tabLst>
                <a:tab pos="419734" algn="l"/>
              </a:tabLst>
            </a:pPr>
            <a:r>
              <a:rPr lang="ja-JP" altLang="en-US" sz="1600">
                <a:latin typeface="+mn-ea"/>
                <a:cs typeface="メイリオ"/>
              </a:rPr>
              <a:t>〇ワークショップ（</a:t>
            </a:r>
            <a:r>
              <a:rPr lang="ja-JP" altLang="en-US" sz="1600" spc="-25">
                <a:latin typeface="メイリオ"/>
                <a:cs typeface="メイリオ"/>
              </a:rPr>
              <a:t>令和７年</a:t>
            </a:r>
            <a:r>
              <a:rPr lang="en-US" altLang="ja-JP" sz="1600" spc="-25">
                <a:latin typeface="メイリオ"/>
                <a:cs typeface="メイリオ"/>
              </a:rPr>
              <a:t>10</a:t>
            </a:r>
            <a:r>
              <a:rPr lang="ja-JP" altLang="en-US" sz="1600" spc="-25">
                <a:latin typeface="メイリオ"/>
                <a:cs typeface="メイリオ"/>
              </a:rPr>
              <a:t>月９日</a:t>
            </a:r>
            <a:r>
              <a:rPr lang="ja-JP" altLang="en-US" sz="1600" spc="-10">
                <a:latin typeface="メイリオ"/>
                <a:cs typeface="メイリオ"/>
              </a:rPr>
              <a:t>）</a:t>
            </a:r>
            <a:endParaRPr sz="1600">
              <a:latin typeface="+mn-ea"/>
              <a:cs typeface="メイリオ"/>
            </a:endParaRPr>
          </a:p>
          <a:p>
            <a:pPr marL="804863" indent="-792163">
              <a:spcBef>
                <a:spcPts val="95"/>
              </a:spcBef>
              <a:tabLst>
                <a:tab pos="419734" algn="l"/>
              </a:tabLst>
            </a:pPr>
            <a:r>
              <a:rPr lang="ja-JP" altLang="en-US" sz="1600" spc="-50">
                <a:latin typeface="+mn-ea"/>
              </a:rPr>
              <a:t>　参加者</a:t>
            </a:r>
            <a:r>
              <a:rPr sz="1600" spc="-50">
                <a:latin typeface="+mn-ea"/>
              </a:rPr>
              <a:t>：</a:t>
            </a:r>
            <a:r>
              <a:rPr lang="ja-JP" altLang="en-US" sz="1600" spc="-50">
                <a:latin typeface="+mn-ea"/>
              </a:rPr>
              <a:t>港区、新宿区、文京区、台東区、目黒区、杉並区、板橋区、江戸川区の災害廃棄物担当者及び、新宿区、江戸川区の危機管理部署担当者　計</a:t>
            </a:r>
            <a:r>
              <a:rPr lang="en-US" altLang="ja-JP" sz="1600" spc="-50">
                <a:latin typeface="+mn-ea"/>
              </a:rPr>
              <a:t>21</a:t>
            </a:r>
            <a:r>
              <a:rPr lang="ja-JP" altLang="en-US" sz="1600" spc="-50">
                <a:latin typeface="+mn-ea"/>
              </a:rPr>
              <a:t>名</a:t>
            </a:r>
            <a:endParaRPr lang="en-US" altLang="ja-JP" sz="1600" spc="-50">
              <a:latin typeface="+mn-ea"/>
            </a:endParaRPr>
          </a:p>
          <a:p>
            <a:pPr marL="804863" indent="-792163">
              <a:spcBef>
                <a:spcPts val="95"/>
              </a:spcBef>
              <a:tabLst>
                <a:tab pos="419734" algn="l"/>
              </a:tabLst>
            </a:pPr>
            <a:r>
              <a:rPr lang="ja-JP" altLang="en-US" sz="1600" spc="-50">
                <a:latin typeface="+mn-ea"/>
              </a:rPr>
              <a:t>　有識者：国立環境研究所資源循環領域　主任研究員　多島 良 氏</a:t>
            </a:r>
            <a:endParaRPr sz="1600" spc="-50">
              <a:latin typeface="+mn-ea"/>
            </a:endParaRPr>
          </a:p>
          <a:p>
            <a:pPr marL="12700">
              <a:lnSpc>
                <a:spcPct val="100000"/>
              </a:lnSpc>
              <a:tabLst>
                <a:tab pos="419734" algn="l"/>
              </a:tabLst>
            </a:pPr>
            <a:r>
              <a:rPr lang="ja-JP" altLang="en-US" sz="1600" spc="-25">
                <a:latin typeface="+mn-ea"/>
                <a:cs typeface="メイリオ"/>
              </a:rPr>
              <a:t>　議　事：</a:t>
            </a:r>
            <a:r>
              <a:rPr sz="1600" spc="-25">
                <a:latin typeface="+mn-ea"/>
                <a:cs typeface="メイリオ"/>
              </a:rPr>
              <a:t>１．</a:t>
            </a:r>
            <a:r>
              <a:rPr lang="ja-JP" altLang="en-US" sz="1600" spc="-25">
                <a:latin typeface="+mn-ea"/>
                <a:cs typeface="メイリオ"/>
              </a:rPr>
              <a:t>片付けごみへの対応</a:t>
            </a:r>
          </a:p>
          <a:p>
            <a:pPr marL="804863">
              <a:lnSpc>
                <a:spcPct val="100000"/>
              </a:lnSpc>
              <a:tabLst>
                <a:tab pos="419734" algn="l"/>
              </a:tabLst>
            </a:pPr>
            <a:r>
              <a:rPr lang="ja-JP" altLang="en-US" sz="1600" spc="-25">
                <a:latin typeface="+mn-ea"/>
                <a:cs typeface="メイリオ"/>
              </a:rPr>
              <a:t>　２．し尿への対応</a:t>
            </a:r>
            <a:endParaRPr lang="ja-JP" altLang="en-US" sz="1600">
              <a:latin typeface="+mn-ea"/>
              <a:cs typeface="メイリオ"/>
            </a:endParaRPr>
          </a:p>
        </p:txBody>
      </p:sp>
      <p:sp>
        <p:nvSpPr>
          <p:cNvPr id="6" name="object 9">
            <a:extLst>
              <a:ext uri="{FF2B5EF4-FFF2-40B4-BE49-F238E27FC236}">
                <a16:creationId xmlns:a16="http://schemas.microsoft.com/office/drawing/2014/main" id="{6ACA9CB5-3ED4-5431-4FA3-6D63E7739825}"/>
              </a:ext>
            </a:extLst>
          </p:cNvPr>
          <p:cNvSpPr/>
          <p:nvPr/>
        </p:nvSpPr>
        <p:spPr>
          <a:xfrm>
            <a:off x="300939" y="4143818"/>
            <a:ext cx="8427085" cy="2165502"/>
          </a:xfrm>
          <a:custGeom>
            <a:avLst/>
            <a:gdLst/>
            <a:ahLst/>
            <a:cxnLst/>
            <a:rect l="l" t="t" r="r" b="b"/>
            <a:pathLst>
              <a:path w="8699500" h="2664459">
                <a:moveTo>
                  <a:pt x="0" y="57912"/>
                </a:moveTo>
                <a:lnTo>
                  <a:pt x="4547" y="35361"/>
                </a:lnTo>
                <a:lnTo>
                  <a:pt x="16948" y="16954"/>
                </a:lnTo>
                <a:lnTo>
                  <a:pt x="35340" y="4548"/>
                </a:lnTo>
                <a:lnTo>
                  <a:pt x="57861" y="0"/>
                </a:lnTo>
                <a:lnTo>
                  <a:pt x="8641080" y="0"/>
                </a:lnTo>
                <a:lnTo>
                  <a:pt x="8663630" y="4548"/>
                </a:lnTo>
                <a:lnTo>
                  <a:pt x="8682037" y="16954"/>
                </a:lnTo>
                <a:lnTo>
                  <a:pt x="8694443" y="35361"/>
                </a:lnTo>
                <a:lnTo>
                  <a:pt x="8698991" y="57912"/>
                </a:lnTo>
                <a:lnTo>
                  <a:pt x="8698991" y="2606092"/>
                </a:lnTo>
                <a:lnTo>
                  <a:pt x="8694443" y="2628613"/>
                </a:lnTo>
                <a:lnTo>
                  <a:pt x="8682037" y="2647004"/>
                </a:lnTo>
                <a:lnTo>
                  <a:pt x="8663630" y="2659404"/>
                </a:lnTo>
                <a:lnTo>
                  <a:pt x="8641080" y="2663952"/>
                </a:lnTo>
                <a:lnTo>
                  <a:pt x="57861" y="2663952"/>
                </a:lnTo>
                <a:lnTo>
                  <a:pt x="35340" y="2659404"/>
                </a:lnTo>
                <a:lnTo>
                  <a:pt x="16948" y="2647004"/>
                </a:lnTo>
                <a:lnTo>
                  <a:pt x="4547" y="2628613"/>
                </a:lnTo>
                <a:lnTo>
                  <a:pt x="0" y="2606092"/>
                </a:lnTo>
                <a:lnTo>
                  <a:pt x="0" y="57912"/>
                </a:lnTo>
                <a:close/>
              </a:path>
            </a:pathLst>
          </a:custGeom>
          <a:ln w="19050">
            <a:solidFill>
              <a:srgbClr val="00574E"/>
            </a:solidFill>
          </a:ln>
        </p:spPr>
        <p:txBody>
          <a:bodyPr wrap="square" lIns="0" tIns="108000" rIns="0" bIns="0" rtlCol="0"/>
          <a:lstStyle/>
          <a:p>
            <a:pPr marL="107950">
              <a:lnSpc>
                <a:spcPct val="100000"/>
              </a:lnSpc>
              <a:spcBef>
                <a:spcPts val="95"/>
              </a:spcBef>
            </a:pPr>
            <a:r>
              <a:rPr lang="ja-JP" altLang="en-US" sz="1600" spc="-30">
                <a:latin typeface="メイリオ"/>
                <a:cs typeface="メイリオ"/>
              </a:rPr>
              <a:t>結　果：以下の課題認識について共有した</a:t>
            </a:r>
            <a:endParaRPr lang="ja-JP" altLang="en-US" sz="1600">
              <a:latin typeface="メイリオ"/>
              <a:cs typeface="メイリオ"/>
            </a:endParaRPr>
          </a:p>
          <a:p>
            <a:pPr marL="38100">
              <a:lnSpc>
                <a:spcPct val="100000"/>
              </a:lnSpc>
            </a:pPr>
            <a:r>
              <a:rPr lang="ja-JP" altLang="en-US" sz="1600" spc="-25">
                <a:latin typeface="メイリオ"/>
                <a:cs typeface="メイリオ"/>
              </a:rPr>
              <a:t>○ 特別区共通の課題として、</a:t>
            </a:r>
            <a:r>
              <a:rPr lang="ja-JP" altLang="en-US" sz="1600" b="1" spc="-25">
                <a:latin typeface="メイリオ"/>
                <a:cs typeface="メイリオ"/>
              </a:rPr>
              <a:t>一次仮置場候補地の確保に苦慮</a:t>
            </a:r>
            <a:r>
              <a:rPr lang="ja-JP" altLang="en-US" sz="1600" spc="-25">
                <a:latin typeface="メイリオ"/>
                <a:cs typeface="メイリオ"/>
              </a:rPr>
              <a:t>している。</a:t>
            </a:r>
            <a:endParaRPr lang="en-US" altLang="ja-JP" sz="1600" spc="-25">
              <a:latin typeface="メイリオ"/>
              <a:cs typeface="メイリオ"/>
            </a:endParaRPr>
          </a:p>
          <a:p>
            <a:pPr marL="38100">
              <a:lnSpc>
                <a:spcPct val="100000"/>
              </a:lnSpc>
            </a:pPr>
            <a:r>
              <a:rPr lang="ja-JP" altLang="en-US" sz="1600" spc="-25">
                <a:latin typeface="メイリオ"/>
                <a:cs typeface="メイリオ"/>
              </a:rPr>
              <a:t>○ 片付けごみの排出場所（地区集積所）の</a:t>
            </a:r>
            <a:r>
              <a:rPr lang="ja-JP" altLang="en-US" sz="1600" b="1" spc="-25">
                <a:latin typeface="メイリオ"/>
                <a:cs typeface="メイリオ"/>
              </a:rPr>
              <a:t>開設判断、運用方法等</a:t>
            </a:r>
            <a:r>
              <a:rPr lang="ja-JP" altLang="en-US" sz="1600" spc="-25">
                <a:latin typeface="メイリオ"/>
                <a:cs typeface="メイリオ"/>
              </a:rPr>
              <a:t>の具体的検討に課題がある。</a:t>
            </a:r>
            <a:endParaRPr lang="en-US" altLang="ja-JP" sz="1600" spc="-25">
              <a:latin typeface="メイリオ"/>
              <a:cs typeface="メイリオ"/>
            </a:endParaRPr>
          </a:p>
          <a:p>
            <a:pPr marL="38100">
              <a:lnSpc>
                <a:spcPct val="100000"/>
              </a:lnSpc>
            </a:pPr>
            <a:r>
              <a:rPr lang="ja-JP" altLang="en-US" sz="1600" spc="-25">
                <a:latin typeface="メイリオ"/>
                <a:cs typeface="メイリオ"/>
              </a:rPr>
              <a:t>○ 通常ごみの収集を継続し、片付けごみを収集するには、各区の所有車両だけでなく、一廃　</a:t>
            </a:r>
            <a:endParaRPr lang="en-US" altLang="ja-JP" sz="1600" spc="-25">
              <a:latin typeface="メイリオ"/>
              <a:cs typeface="メイリオ"/>
            </a:endParaRPr>
          </a:p>
          <a:p>
            <a:pPr marL="38100">
              <a:lnSpc>
                <a:spcPct val="100000"/>
              </a:lnSpc>
            </a:pPr>
            <a:r>
              <a:rPr lang="ja-JP" altLang="en-US" sz="1600" spc="-25">
                <a:latin typeface="メイリオ"/>
                <a:cs typeface="メイリオ"/>
              </a:rPr>
              <a:t>    業者、産廃業者、建設業会等の協力が必要であると認識するが、委託先の具体化に課題。</a:t>
            </a:r>
            <a:endParaRPr lang="en-US" altLang="ja-JP" sz="1600" spc="-25">
              <a:latin typeface="メイリオ"/>
              <a:cs typeface="メイリオ"/>
            </a:endParaRPr>
          </a:p>
          <a:p>
            <a:pPr marL="38100">
              <a:lnSpc>
                <a:spcPct val="100000"/>
              </a:lnSpc>
            </a:pPr>
            <a:r>
              <a:rPr lang="ja-JP" altLang="en-US" sz="1600" spc="-25">
                <a:latin typeface="メイリオ"/>
                <a:cs typeface="メイリオ"/>
              </a:rPr>
              <a:t>○ 勝手仮置場の発生やごみの混廃化等を防ぐために、平時からの広報が重要と認識。</a:t>
            </a:r>
            <a:endParaRPr lang="en-US" altLang="ja-JP" sz="1600" spc="-25">
              <a:latin typeface="メイリオ"/>
              <a:cs typeface="メイリオ"/>
            </a:endParaRPr>
          </a:p>
          <a:p>
            <a:pPr marL="38100">
              <a:lnSpc>
                <a:spcPct val="100000"/>
              </a:lnSpc>
            </a:pPr>
            <a:r>
              <a:rPr lang="ja-JP" altLang="en-US" sz="1600" spc="-25">
                <a:latin typeface="メイリオ"/>
                <a:cs typeface="メイリオ"/>
              </a:rPr>
              <a:t>○ 特別区で協定を結んでいるものの、仮設トイレの汲み取り業者、バキューム車の確保は難</a:t>
            </a:r>
            <a:endParaRPr lang="en-US" altLang="ja-JP" sz="1600" spc="-25">
              <a:latin typeface="メイリオ"/>
              <a:cs typeface="メイリオ"/>
            </a:endParaRPr>
          </a:p>
          <a:p>
            <a:pPr marL="38100">
              <a:lnSpc>
                <a:spcPct val="100000"/>
              </a:lnSpc>
            </a:pPr>
            <a:r>
              <a:rPr lang="ja-JP" altLang="en-US" sz="1600" spc="-25">
                <a:latin typeface="メイリオ"/>
                <a:cs typeface="メイリオ"/>
              </a:rPr>
              <a:t>    しく、課題であると認識。</a:t>
            </a:r>
            <a:endParaRPr lang="en-US" altLang="ja-JP" sz="1600" spc="-25">
              <a:latin typeface="メイリオ"/>
              <a:cs typeface="メイリオ"/>
            </a:endParaRPr>
          </a:p>
        </p:txBody>
      </p:sp>
    </p:spTree>
    <p:extLst>
      <p:ext uri="{BB962C8B-B14F-4D97-AF65-F5344CB8AC3E}">
        <p14:creationId xmlns:p14="http://schemas.microsoft.com/office/powerpoint/2010/main" val="28784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FB29A-3B91-A94D-4697-FAC2ECC599E2}"/>
              </a:ext>
            </a:extLst>
          </p:cNvPr>
          <p:cNvSpPr>
            <a:spLocks noGrp="1"/>
          </p:cNvSpPr>
          <p:nvPr>
            <p:ph type="title"/>
          </p:nvPr>
        </p:nvSpPr>
        <p:spPr/>
        <p:txBody>
          <a:bodyPr/>
          <a:lstStyle/>
          <a:p>
            <a:pPr algn="l"/>
            <a:r>
              <a:rPr lang="en-US" altLang="ja-JP" sz="2000"/>
              <a:t>3. </a:t>
            </a:r>
            <a:r>
              <a:rPr kumimoji="1" lang="ja-JP" altLang="en-US" sz="2000"/>
              <a:t>首都直下地震を想定した東京都及び特別区との課題検討②</a:t>
            </a:r>
          </a:p>
        </p:txBody>
      </p:sp>
      <p:sp>
        <p:nvSpPr>
          <p:cNvPr id="3" name="正方形/長方形 2">
            <a:extLst>
              <a:ext uri="{FF2B5EF4-FFF2-40B4-BE49-F238E27FC236}">
                <a16:creationId xmlns:a16="http://schemas.microsoft.com/office/drawing/2014/main" id="{60D041A1-038E-9432-E0E4-151266DF06F4}"/>
              </a:ext>
            </a:extLst>
          </p:cNvPr>
          <p:cNvSpPr/>
          <p:nvPr/>
        </p:nvSpPr>
        <p:spPr>
          <a:xfrm>
            <a:off x="250824" y="875554"/>
            <a:ext cx="8642351"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r>
              <a:rPr lang="ja-JP" altLang="en-US" sz="2000" b="1">
                <a:latin typeface="メイリオ" panose="020B0604030504040204" pitchFamily="50" charset="-128"/>
                <a:ea typeface="メイリオ" panose="020B0604030504040204" pitchFamily="50" charset="-128"/>
              </a:rPr>
              <a:t> </a:t>
            </a:r>
            <a:r>
              <a:rPr lang="en-US" altLang="ja-JP" sz="2000" b="1">
                <a:latin typeface="メイリオ" panose="020B0604030504040204" pitchFamily="50" charset="-128"/>
                <a:ea typeface="メイリオ" panose="020B0604030504040204" pitchFamily="50" charset="-128"/>
              </a:rPr>
              <a:t>3.2</a:t>
            </a:r>
            <a:r>
              <a:rPr lang="ja-JP" altLang="en-US" sz="2000" b="1">
                <a:latin typeface="メイリオ" panose="020B0604030504040204" pitchFamily="50" charset="-128"/>
                <a:ea typeface="メイリオ" panose="020B0604030504040204" pitchFamily="50" charset="-128"/>
              </a:rPr>
              <a:t> 意見交換会の実施</a:t>
            </a:r>
          </a:p>
        </p:txBody>
      </p:sp>
      <p:sp>
        <p:nvSpPr>
          <p:cNvPr id="4" name="object 10">
            <a:extLst>
              <a:ext uri="{FF2B5EF4-FFF2-40B4-BE49-F238E27FC236}">
                <a16:creationId xmlns:a16="http://schemas.microsoft.com/office/drawing/2014/main" id="{C7FF2721-9207-7548-9111-D45C88F3DB17}"/>
              </a:ext>
            </a:extLst>
          </p:cNvPr>
          <p:cNvSpPr txBox="1"/>
          <p:nvPr/>
        </p:nvSpPr>
        <p:spPr>
          <a:xfrm>
            <a:off x="270763" y="1335406"/>
            <a:ext cx="8642351" cy="1343316"/>
          </a:xfrm>
          <a:prstGeom prst="rect">
            <a:avLst/>
          </a:prstGeom>
        </p:spPr>
        <p:txBody>
          <a:bodyPr vert="horz" wrap="square" lIns="0" tIns="88265" rIns="0" bIns="0" rtlCol="0">
            <a:spAutoFit/>
          </a:bodyPr>
          <a:lstStyle/>
          <a:p>
            <a:pPr marL="804863" indent="-792000">
              <a:lnSpc>
                <a:spcPct val="100000"/>
              </a:lnSpc>
              <a:spcBef>
                <a:spcPts val="695"/>
              </a:spcBef>
              <a:tabLst>
                <a:tab pos="449580" algn="l"/>
              </a:tabLst>
            </a:pPr>
            <a:r>
              <a:rPr lang="ja-JP" altLang="en-US" sz="1600" spc="-50" dirty="0">
                <a:latin typeface="メイリオ"/>
                <a:cs typeface="メイリオ"/>
              </a:rPr>
              <a:t>目　的：首都直下地震における廃棄物処理の連携体制構築に向けて意見交換を行う</a:t>
            </a:r>
            <a:r>
              <a:rPr sz="1600" spc="-35" dirty="0">
                <a:latin typeface="メイリオ"/>
                <a:cs typeface="メイリオ"/>
              </a:rPr>
              <a:t>。</a:t>
            </a:r>
            <a:endParaRPr lang="en-US" sz="1600" spc="-35" dirty="0">
              <a:latin typeface="メイリオ"/>
              <a:cs typeface="メイリオ"/>
            </a:endParaRPr>
          </a:p>
          <a:p>
            <a:pPr marL="804863" indent="-792000">
              <a:lnSpc>
                <a:spcPct val="100000"/>
              </a:lnSpc>
              <a:spcBef>
                <a:spcPts val="695"/>
              </a:spcBef>
              <a:tabLst>
                <a:tab pos="449580" algn="l"/>
              </a:tabLst>
            </a:pPr>
            <a:r>
              <a:rPr lang="ja-JP" altLang="en-US" sz="1600" spc="-35" dirty="0">
                <a:latin typeface="メイリオ"/>
                <a:cs typeface="メイリオ"/>
              </a:rPr>
              <a:t>日　時：令和８年２月</a:t>
            </a:r>
            <a:r>
              <a:rPr lang="en-US" altLang="ja-JP" sz="1600" spc="-35" dirty="0">
                <a:latin typeface="メイリオ"/>
                <a:cs typeface="メイリオ"/>
              </a:rPr>
              <a:t>24</a:t>
            </a:r>
            <a:r>
              <a:rPr lang="ja-JP" altLang="en-US" sz="1600" spc="-35" dirty="0">
                <a:latin typeface="メイリオ"/>
                <a:cs typeface="メイリオ"/>
              </a:rPr>
              <a:t>日（火）</a:t>
            </a:r>
            <a:r>
              <a:rPr lang="en-US" altLang="ja-JP" sz="1600" spc="-35" dirty="0">
                <a:latin typeface="メイリオ"/>
                <a:cs typeface="メイリオ"/>
              </a:rPr>
              <a:t>13</a:t>
            </a:r>
            <a:r>
              <a:rPr lang="ja-JP" altLang="en-US" sz="1600" spc="-35" dirty="0">
                <a:latin typeface="メイリオ"/>
                <a:cs typeface="メイリオ"/>
              </a:rPr>
              <a:t>：</a:t>
            </a:r>
            <a:r>
              <a:rPr lang="en-US" altLang="ja-JP" sz="1600" spc="-35" dirty="0">
                <a:latin typeface="メイリオ"/>
                <a:cs typeface="メイリオ"/>
              </a:rPr>
              <a:t>00</a:t>
            </a:r>
            <a:r>
              <a:rPr lang="ja-JP" altLang="en-US" sz="1600" spc="-35" dirty="0">
                <a:latin typeface="メイリオ"/>
                <a:cs typeface="メイリオ"/>
              </a:rPr>
              <a:t>～</a:t>
            </a:r>
            <a:r>
              <a:rPr lang="en-US" altLang="ja-JP" sz="1600" spc="-35" dirty="0">
                <a:latin typeface="メイリオ"/>
                <a:cs typeface="メイリオ"/>
              </a:rPr>
              <a:t>15</a:t>
            </a:r>
            <a:r>
              <a:rPr lang="ja-JP" altLang="en-US" sz="1600" spc="-35" dirty="0">
                <a:latin typeface="メイリオ"/>
                <a:cs typeface="メイリオ"/>
              </a:rPr>
              <a:t>：</a:t>
            </a:r>
            <a:r>
              <a:rPr lang="en-US" altLang="ja-JP" sz="1600" spc="-35" dirty="0">
                <a:latin typeface="メイリオ"/>
                <a:cs typeface="メイリオ"/>
              </a:rPr>
              <a:t>00</a:t>
            </a:r>
            <a:endParaRPr lang="en-US" altLang="ja-JP" sz="1600" spc="-10" dirty="0">
              <a:latin typeface="メイリオ"/>
              <a:cs typeface="メイリオ"/>
            </a:endParaRPr>
          </a:p>
          <a:p>
            <a:pPr marL="989013" indent="-989013">
              <a:lnSpc>
                <a:spcPct val="100000"/>
              </a:lnSpc>
              <a:spcBef>
                <a:spcPts val="695"/>
              </a:spcBef>
              <a:tabLst>
                <a:tab pos="449580" algn="l"/>
              </a:tabLst>
            </a:pPr>
            <a:r>
              <a:rPr lang="ja-JP" altLang="en-US" sz="1600" spc="-10" dirty="0">
                <a:latin typeface="メイリオ"/>
                <a:cs typeface="メイリオ"/>
              </a:rPr>
              <a:t>参加者：</a:t>
            </a:r>
            <a:r>
              <a:rPr lang="ja-JP" altLang="en-US" sz="1600" spc="-30" dirty="0">
                <a:latin typeface="メイリオ"/>
                <a:cs typeface="メイリオ"/>
              </a:rPr>
              <a:t>東京都、東京二十三区清掃一部事務組合、東京二十三区清掃協議会</a:t>
            </a:r>
            <a:endParaRPr lang="en-US" altLang="ja-JP" sz="1600" spc="-30" dirty="0">
              <a:latin typeface="メイリオ"/>
              <a:cs typeface="メイリオ"/>
            </a:endParaRPr>
          </a:p>
          <a:p>
            <a:pPr marL="989013" indent="-989013">
              <a:lnSpc>
                <a:spcPct val="100000"/>
              </a:lnSpc>
              <a:spcBef>
                <a:spcPts val="695"/>
              </a:spcBef>
              <a:tabLst>
                <a:tab pos="449580" algn="l"/>
              </a:tabLst>
            </a:pPr>
            <a:r>
              <a:rPr lang="ja-JP" altLang="en-US" sz="1600" spc="-30" dirty="0">
                <a:latin typeface="メイリオ"/>
                <a:cs typeface="メイリオ"/>
              </a:rPr>
              <a:t>　　　　</a:t>
            </a:r>
            <a:endParaRPr sz="1600" dirty="0">
              <a:latin typeface="メイリオ"/>
              <a:cs typeface="メイリオ"/>
            </a:endParaRPr>
          </a:p>
        </p:txBody>
      </p:sp>
      <p:sp>
        <p:nvSpPr>
          <p:cNvPr id="5" name="object 9">
            <a:extLst>
              <a:ext uri="{FF2B5EF4-FFF2-40B4-BE49-F238E27FC236}">
                <a16:creationId xmlns:a16="http://schemas.microsoft.com/office/drawing/2014/main" id="{0CB254C6-A3E9-0496-E3B0-ABFEF6D706CB}"/>
              </a:ext>
            </a:extLst>
          </p:cNvPr>
          <p:cNvSpPr/>
          <p:nvPr/>
        </p:nvSpPr>
        <p:spPr>
          <a:xfrm>
            <a:off x="222249" y="2389847"/>
            <a:ext cx="8642351" cy="3606283"/>
          </a:xfrm>
          <a:custGeom>
            <a:avLst/>
            <a:gdLst/>
            <a:ahLst/>
            <a:cxnLst/>
            <a:rect l="l" t="t" r="r" b="b"/>
            <a:pathLst>
              <a:path w="8699500" h="2664459">
                <a:moveTo>
                  <a:pt x="0" y="57912"/>
                </a:moveTo>
                <a:lnTo>
                  <a:pt x="4547" y="35361"/>
                </a:lnTo>
                <a:lnTo>
                  <a:pt x="16948" y="16954"/>
                </a:lnTo>
                <a:lnTo>
                  <a:pt x="35340" y="4548"/>
                </a:lnTo>
                <a:lnTo>
                  <a:pt x="57861" y="0"/>
                </a:lnTo>
                <a:lnTo>
                  <a:pt x="8641080" y="0"/>
                </a:lnTo>
                <a:lnTo>
                  <a:pt x="8663630" y="4548"/>
                </a:lnTo>
                <a:lnTo>
                  <a:pt x="8682037" y="16954"/>
                </a:lnTo>
                <a:lnTo>
                  <a:pt x="8694443" y="35361"/>
                </a:lnTo>
                <a:lnTo>
                  <a:pt x="8698991" y="57912"/>
                </a:lnTo>
                <a:lnTo>
                  <a:pt x="8698991" y="2606092"/>
                </a:lnTo>
                <a:lnTo>
                  <a:pt x="8694443" y="2628613"/>
                </a:lnTo>
                <a:lnTo>
                  <a:pt x="8682037" y="2647004"/>
                </a:lnTo>
                <a:lnTo>
                  <a:pt x="8663630" y="2659404"/>
                </a:lnTo>
                <a:lnTo>
                  <a:pt x="8641080" y="2663952"/>
                </a:lnTo>
                <a:lnTo>
                  <a:pt x="57861" y="2663952"/>
                </a:lnTo>
                <a:lnTo>
                  <a:pt x="35340" y="2659404"/>
                </a:lnTo>
                <a:lnTo>
                  <a:pt x="16948" y="2647004"/>
                </a:lnTo>
                <a:lnTo>
                  <a:pt x="4547" y="2628613"/>
                </a:lnTo>
                <a:lnTo>
                  <a:pt x="0" y="2606092"/>
                </a:lnTo>
                <a:lnTo>
                  <a:pt x="0" y="57912"/>
                </a:lnTo>
                <a:close/>
              </a:path>
            </a:pathLst>
          </a:custGeom>
          <a:ln w="19050">
            <a:solidFill>
              <a:srgbClr val="00574E"/>
            </a:solidFill>
          </a:ln>
        </p:spPr>
        <p:txBody>
          <a:bodyPr wrap="square" lIns="108000" tIns="108000" rIns="108000" bIns="0" rtlCol="0"/>
          <a:lstStyle/>
          <a:p>
            <a:pPr marL="12700">
              <a:lnSpc>
                <a:spcPct val="100000"/>
              </a:lnSpc>
              <a:spcBef>
                <a:spcPts val="1180"/>
              </a:spcBef>
            </a:pPr>
            <a:r>
              <a:rPr lang="ja-JP" altLang="en-US" sz="1600" spc="-35" dirty="0">
                <a:latin typeface="メイリオ"/>
                <a:cs typeface="メイリオ"/>
              </a:rPr>
              <a:t>結果：</a:t>
            </a:r>
            <a:endParaRPr lang="ja-JP" altLang="en-US" sz="1600" dirty="0">
              <a:latin typeface="メイリオ"/>
              <a:cs typeface="メイリオ"/>
            </a:endParaRPr>
          </a:p>
          <a:p>
            <a:pPr marL="271463" indent="-233363"/>
            <a:r>
              <a:rPr lang="ja-JP" altLang="en-US" sz="1600" spc="-25" dirty="0">
                <a:latin typeface="メイリオ"/>
              </a:rPr>
              <a:t>○ 災害の規模がどの程度を想定するかで廃棄物量は大きく異なるため、具体的な検討を進めるためにその想定をどうするのかという点にまず困難さがある。</a:t>
            </a:r>
            <a:endParaRPr lang="en-US" altLang="ja-JP" sz="1600" spc="-25" dirty="0">
              <a:solidFill>
                <a:srgbClr val="FF0000"/>
              </a:solidFill>
              <a:latin typeface="メイリオ"/>
            </a:endParaRPr>
          </a:p>
          <a:p>
            <a:pPr marL="271463" indent="-233363"/>
            <a:r>
              <a:rPr lang="ja-JP" altLang="en-US" sz="1600" spc="-25" dirty="0">
                <a:latin typeface="メイリオ"/>
              </a:rPr>
              <a:t>○ 地震が発生しても清掃工場では施設に支障がない限り処理を継続するが、混廃化した廃棄物の受け入れはできない。また工場の敷地は災害時はライフラインの復旧活動の拠点等として使用するため、ごみを展開して分別するスペースが無い。区は</a:t>
            </a:r>
            <a:r>
              <a:rPr lang="ja-JP" altLang="en-US" sz="1600" b="1" spc="-25" dirty="0">
                <a:latin typeface="メイリオ"/>
              </a:rPr>
              <a:t>分別した状態で工場に搬入するための収集運搬、一次仮置場設置について具体的に検討</a:t>
            </a:r>
            <a:r>
              <a:rPr lang="ja-JP" altLang="en-US" sz="1600" spc="-25" dirty="0">
                <a:latin typeface="メイリオ"/>
              </a:rPr>
              <a:t>する必要がある</a:t>
            </a:r>
            <a:r>
              <a:rPr lang="ja-JP" altLang="en-US" sz="1600" b="1" spc="-25" dirty="0">
                <a:latin typeface="メイリオ"/>
              </a:rPr>
              <a:t>。</a:t>
            </a:r>
            <a:endParaRPr lang="en-US" altLang="ja-JP" sz="1600" spc="-25" dirty="0">
              <a:latin typeface="メイリオ"/>
            </a:endParaRPr>
          </a:p>
          <a:p>
            <a:pPr marL="271463" indent="-233363"/>
            <a:r>
              <a:rPr lang="ja-JP" altLang="en-US" sz="1600" spc="-25" dirty="0">
                <a:latin typeface="メイリオ"/>
              </a:rPr>
              <a:t>○ 災害時、清掃工場で使用済み携帯トイレを受け入れるが、燃焼を安定させるために投入方法等に工夫を要する。</a:t>
            </a:r>
            <a:endParaRPr lang="en-US" altLang="ja-JP" sz="1600" spc="-25" dirty="0">
              <a:latin typeface="メイリオ"/>
            </a:endParaRPr>
          </a:p>
          <a:p>
            <a:pPr marL="271463" indent="-233363"/>
            <a:r>
              <a:rPr lang="ja-JP" altLang="en-US" sz="1600" spc="-30" dirty="0">
                <a:latin typeface="メイリオ"/>
                <a:cs typeface="メイリオ"/>
              </a:rPr>
              <a:t>○ 災害時も生活ごみの収集運搬が継続されるため、清掃協議会は、可燃ごみ・不燃ごみの雇上車両の割振りを実施する。</a:t>
            </a:r>
            <a:r>
              <a:rPr lang="ja-JP" altLang="en-US" sz="1600" b="1" spc="-30" dirty="0">
                <a:latin typeface="メイリオ"/>
                <a:cs typeface="メイリオ"/>
              </a:rPr>
              <a:t>各区で契約</a:t>
            </a:r>
            <a:r>
              <a:rPr lang="ja-JP" altLang="en-US" sz="1600" spc="-30" dirty="0">
                <a:latin typeface="メイリオ"/>
                <a:cs typeface="メイリオ"/>
              </a:rPr>
              <a:t>している資源ごみ、粗大ごみの車両の</a:t>
            </a:r>
            <a:r>
              <a:rPr lang="ja-JP" altLang="en-US" sz="1600" b="1" spc="-30" dirty="0">
                <a:latin typeface="メイリオ"/>
                <a:cs typeface="メイリオ"/>
              </a:rPr>
              <a:t>災害時の利用について</a:t>
            </a:r>
            <a:r>
              <a:rPr lang="ja-JP" altLang="en-US" sz="1600" spc="-30" dirty="0">
                <a:latin typeface="メイリオ"/>
                <a:cs typeface="メイリオ"/>
              </a:rPr>
              <a:t>は、</a:t>
            </a:r>
            <a:r>
              <a:rPr lang="ja-JP" altLang="en-US" sz="1600" b="1" spc="-30" dirty="0">
                <a:latin typeface="メイリオ"/>
                <a:cs typeface="メイリオ"/>
              </a:rPr>
              <a:t>各区で</a:t>
            </a:r>
            <a:r>
              <a:rPr lang="en-US" altLang="ja-JP" sz="1600" spc="-30" dirty="0">
                <a:latin typeface="メイリオ"/>
                <a:cs typeface="メイリオ"/>
              </a:rPr>
              <a:t>(</a:t>
            </a:r>
            <a:r>
              <a:rPr lang="ja-JP" altLang="en-US" sz="1600" spc="-30" dirty="0">
                <a:latin typeface="メイリオ"/>
                <a:cs typeface="メイリオ"/>
              </a:rPr>
              <a:t>協定を締結する等</a:t>
            </a:r>
            <a:r>
              <a:rPr lang="en-US" altLang="ja-JP" sz="1600" spc="-30" dirty="0">
                <a:latin typeface="メイリオ"/>
                <a:cs typeface="メイリオ"/>
              </a:rPr>
              <a:t>)</a:t>
            </a:r>
            <a:r>
              <a:rPr lang="ja-JP" altLang="en-US" sz="1600" b="1" spc="-30" dirty="0">
                <a:latin typeface="メイリオ"/>
                <a:cs typeface="メイリオ"/>
              </a:rPr>
              <a:t>具体的対応</a:t>
            </a:r>
            <a:r>
              <a:rPr lang="ja-JP" altLang="en-US" sz="1600" spc="-30" dirty="0">
                <a:latin typeface="メイリオ"/>
                <a:cs typeface="メイリオ"/>
              </a:rPr>
              <a:t>が必要。</a:t>
            </a:r>
            <a:endParaRPr lang="en-US" altLang="ja-JP" sz="1600" spc="-30" dirty="0">
              <a:latin typeface="メイリオ"/>
              <a:cs typeface="メイリオ"/>
            </a:endParaRPr>
          </a:p>
          <a:p>
            <a:pPr marL="271463" indent="-233363"/>
            <a:r>
              <a:rPr lang="ja-JP" altLang="en-US" sz="1600" spc="-25" dirty="0">
                <a:latin typeface="メイリオ"/>
              </a:rPr>
              <a:t>○ </a:t>
            </a:r>
            <a:r>
              <a:rPr lang="ja-JP" altLang="en-US" sz="1600" b="1" spc="-25" dirty="0">
                <a:latin typeface="メイリオ"/>
              </a:rPr>
              <a:t>他団体の支援車両の割り振り</a:t>
            </a:r>
            <a:r>
              <a:rPr lang="ja-JP" altLang="en-US" sz="1600" spc="-25" dirty="0">
                <a:latin typeface="メイリオ"/>
              </a:rPr>
              <a:t>については、特別区災害対策本部が主体となると考えられる。今後、</a:t>
            </a:r>
            <a:r>
              <a:rPr lang="ja-JP" altLang="en-US" sz="1600" b="1" spc="-25" dirty="0">
                <a:latin typeface="メイリオ"/>
              </a:rPr>
              <a:t>受援体制の具体的な検討</a:t>
            </a:r>
            <a:r>
              <a:rPr lang="ja-JP" altLang="en-US" sz="1600" spc="-25" dirty="0">
                <a:latin typeface="メイリオ"/>
              </a:rPr>
              <a:t>が必要。</a:t>
            </a:r>
            <a:endParaRPr lang="en-US" altLang="ja-JP" sz="1600" spc="-25" dirty="0">
              <a:latin typeface="メイリオ"/>
            </a:endParaRPr>
          </a:p>
          <a:p>
            <a:pPr marL="271463" indent="-233363"/>
            <a:endParaRPr lang="ja-JP" altLang="en-US" sz="1600" dirty="0">
              <a:latin typeface="メイリオ"/>
              <a:cs typeface="メイリオ"/>
            </a:endParaRPr>
          </a:p>
        </p:txBody>
      </p:sp>
      <p:sp>
        <p:nvSpPr>
          <p:cNvPr id="6" name="object 9">
            <a:extLst>
              <a:ext uri="{FF2B5EF4-FFF2-40B4-BE49-F238E27FC236}">
                <a16:creationId xmlns:a16="http://schemas.microsoft.com/office/drawing/2014/main" id="{AC3D39F0-9D14-0C33-09B9-0E831C852B9D}"/>
              </a:ext>
            </a:extLst>
          </p:cNvPr>
          <p:cNvSpPr txBox="1"/>
          <p:nvPr/>
        </p:nvSpPr>
        <p:spPr>
          <a:xfrm>
            <a:off x="447770" y="6164462"/>
            <a:ext cx="8191307" cy="504625"/>
          </a:xfrm>
          <a:prstGeom prst="rect">
            <a:avLst/>
          </a:prstGeom>
        </p:spPr>
        <p:txBody>
          <a:bodyPr vert="horz" wrap="square" lIns="0" tIns="12065" rIns="0" bIns="0" rtlCol="0">
            <a:spAutoFit/>
          </a:bodyPr>
          <a:lstStyle/>
          <a:p>
            <a:pPr marL="447675" indent="-447675">
              <a:lnSpc>
                <a:spcPct val="100000"/>
              </a:lnSpc>
              <a:spcBef>
                <a:spcPts val="95"/>
              </a:spcBef>
              <a:tabLst>
                <a:tab pos="419734" algn="l"/>
              </a:tabLst>
            </a:pPr>
            <a:r>
              <a:rPr lang="ja-JP" altLang="en-US" sz="1600" spc="-10" dirty="0">
                <a:latin typeface="+mn-ea"/>
                <a:cs typeface="メイリオ"/>
              </a:rPr>
              <a:t>　⇒ これまでの</a:t>
            </a:r>
            <a:r>
              <a:rPr lang="en-US" altLang="ja-JP" sz="1600" spc="-10" dirty="0">
                <a:latin typeface="+mn-ea"/>
                <a:cs typeface="メイリオ"/>
              </a:rPr>
              <a:t>3</a:t>
            </a:r>
            <a:r>
              <a:rPr lang="ja-JP" altLang="en-US" sz="1600" spc="-10" dirty="0">
                <a:latin typeface="+mn-ea"/>
                <a:cs typeface="メイリオ"/>
              </a:rPr>
              <a:t>か年の事業で把握した片付けごみの収集や分別・処分などの課題について、より広範な主体により対応を検討することが必要</a:t>
            </a:r>
            <a:endParaRPr lang="en-US" altLang="ja-JP" sz="1600" spc="-10" dirty="0">
              <a:latin typeface="+mn-ea"/>
              <a:cs typeface="メイリオ"/>
            </a:endParaRPr>
          </a:p>
        </p:txBody>
      </p:sp>
    </p:spTree>
    <p:extLst>
      <p:ext uri="{BB962C8B-B14F-4D97-AF65-F5344CB8AC3E}">
        <p14:creationId xmlns:p14="http://schemas.microsoft.com/office/powerpoint/2010/main" val="272364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A328933-9338-44D6-AA43-0D326C728810}"/>
              </a:ext>
            </a:extLst>
          </p:cNvPr>
          <p:cNvSpPr>
            <a:spLocks noGrp="1"/>
          </p:cNvSpPr>
          <p:nvPr>
            <p:ph type="title"/>
          </p:nvPr>
        </p:nvSpPr>
        <p:spPr>
          <a:xfrm>
            <a:off x="250825" y="188913"/>
            <a:ext cx="8353623" cy="587854"/>
          </a:xfrm>
        </p:spPr>
        <p:txBody>
          <a:bodyPr/>
          <a:lstStyle/>
          <a:p>
            <a:pPr algn="l"/>
            <a:r>
              <a:rPr lang="en-US" altLang="ja-JP" sz="2000"/>
              <a:t>4.</a:t>
            </a:r>
            <a:r>
              <a:rPr lang="ja-JP" altLang="en-US" sz="2000"/>
              <a:t>自治体等による災害廃棄物処理計画の見直し・充実のための</a:t>
            </a:r>
            <a:br>
              <a:rPr lang="en-US" altLang="ja-JP" sz="2000"/>
            </a:br>
            <a:r>
              <a:rPr lang="ja-JP" altLang="en-US" sz="2000"/>
              <a:t>　図上演習</a:t>
            </a:r>
            <a:r>
              <a:rPr kumimoji="1" lang="ja-JP" altLang="en-US" sz="2000" b="1">
                <a:latin typeface="メイリオ" panose="020B0604030504040204" pitchFamily="50" charset="-128"/>
                <a:ea typeface="メイリオ" panose="020B0604030504040204" pitchFamily="50" charset="-128"/>
              </a:rPr>
              <a:t>①</a:t>
            </a:r>
            <a:endParaRPr kumimoji="1" lang="ja-JP" altLang="en-US" sz="2000"/>
          </a:p>
        </p:txBody>
      </p:sp>
      <p:sp>
        <p:nvSpPr>
          <p:cNvPr id="6" name="テキスト ボックス 5">
            <a:extLst>
              <a:ext uri="{FF2B5EF4-FFF2-40B4-BE49-F238E27FC236}">
                <a16:creationId xmlns:a16="http://schemas.microsoft.com/office/drawing/2014/main" id="{0C9A7FB5-5237-DA82-77A9-4BF19F203D88}"/>
              </a:ext>
            </a:extLst>
          </p:cNvPr>
          <p:cNvSpPr txBox="1"/>
          <p:nvPr/>
        </p:nvSpPr>
        <p:spPr>
          <a:xfrm>
            <a:off x="332509" y="1469292"/>
            <a:ext cx="8569753" cy="584775"/>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1108"/>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各自治体の</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災害廃棄物処理計画が発災時に「活用できるか」</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を検証し、対策につなげることで、災害廃棄物処理計画の実効性の向上を図る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174AE7F-1C5F-4B68-24B2-84EC679ECE6B}"/>
              </a:ext>
            </a:extLst>
          </p:cNvPr>
          <p:cNvSpPr/>
          <p:nvPr/>
        </p:nvSpPr>
        <p:spPr>
          <a:xfrm>
            <a:off x="332506" y="2107584"/>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到達目標</a:t>
            </a:r>
          </a:p>
        </p:txBody>
      </p:sp>
      <p:sp>
        <p:nvSpPr>
          <p:cNvPr id="8" name="テキスト ボックス 7">
            <a:extLst>
              <a:ext uri="{FF2B5EF4-FFF2-40B4-BE49-F238E27FC236}">
                <a16:creationId xmlns:a16="http://schemas.microsoft.com/office/drawing/2014/main" id="{E03D4DC5-43EA-E9E6-C8DF-6A061E7164D0}"/>
              </a:ext>
            </a:extLst>
          </p:cNvPr>
          <p:cNvSpPr txBox="1"/>
          <p:nvPr/>
        </p:nvSpPr>
        <p:spPr>
          <a:xfrm>
            <a:off x="332506" y="2539632"/>
            <a:ext cx="85697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目標１：処理計画を点検し、</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課題と対策を検討、整理</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目標２：処理計画の実効性確保の重要性を認識し、</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自組織へ共有</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目標３：</a:t>
            </a:r>
            <a:r>
              <a:rPr kumimoji="1" lang="ja-JP" altLang="en-US" sz="1600" b="1"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参加者同士で議論</a:t>
            </a:r>
            <a:r>
              <a:rPr kumimoji="1" lang="ja-JP" altLang="en-US" sz="16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rPr>
              <a:t>を深め、互いに知見を深める</a:t>
            </a:r>
          </a:p>
        </p:txBody>
      </p:sp>
      <p:graphicFrame>
        <p:nvGraphicFramePr>
          <p:cNvPr id="21" name="表 4">
            <a:extLst>
              <a:ext uri="{FF2B5EF4-FFF2-40B4-BE49-F238E27FC236}">
                <a16:creationId xmlns:a16="http://schemas.microsoft.com/office/drawing/2014/main" id="{CF76C146-7358-4F7A-8155-226D02821286}"/>
              </a:ext>
            </a:extLst>
          </p:cNvPr>
          <p:cNvGraphicFramePr>
            <a:graphicFrameLocks noGrp="1"/>
          </p:cNvGraphicFramePr>
          <p:nvPr/>
        </p:nvGraphicFramePr>
        <p:xfrm>
          <a:off x="352254" y="4847054"/>
          <a:ext cx="8590538" cy="1606280"/>
        </p:xfrm>
        <a:graphic>
          <a:graphicData uri="http://schemas.openxmlformats.org/drawingml/2006/table">
            <a:tbl>
              <a:tblPr firstRow="1" bandRow="1">
                <a:tableStyleId>{21E4AEA4-8DFA-4A89-87EB-49C32662AFE0}</a:tableStyleId>
              </a:tblPr>
              <a:tblGrid>
                <a:gridCol w="763362">
                  <a:extLst>
                    <a:ext uri="{9D8B030D-6E8A-4147-A177-3AD203B41FA5}">
                      <a16:colId xmlns:a16="http://schemas.microsoft.com/office/drawing/2014/main" val="2377627619"/>
                    </a:ext>
                  </a:extLst>
                </a:gridCol>
                <a:gridCol w="2016224">
                  <a:extLst>
                    <a:ext uri="{9D8B030D-6E8A-4147-A177-3AD203B41FA5}">
                      <a16:colId xmlns:a16="http://schemas.microsoft.com/office/drawing/2014/main" val="2769422973"/>
                    </a:ext>
                  </a:extLst>
                </a:gridCol>
                <a:gridCol w="3456384">
                  <a:extLst>
                    <a:ext uri="{9D8B030D-6E8A-4147-A177-3AD203B41FA5}">
                      <a16:colId xmlns:a16="http://schemas.microsoft.com/office/drawing/2014/main" val="3030651092"/>
                    </a:ext>
                  </a:extLst>
                </a:gridCol>
                <a:gridCol w="2354568">
                  <a:extLst>
                    <a:ext uri="{9D8B030D-6E8A-4147-A177-3AD203B41FA5}">
                      <a16:colId xmlns:a16="http://schemas.microsoft.com/office/drawing/2014/main" val="2616626195"/>
                    </a:ext>
                  </a:extLst>
                </a:gridCol>
              </a:tblGrid>
              <a:tr h="321256">
                <a:tc>
                  <a:txBody>
                    <a:bodyPr/>
                    <a:lstStyle/>
                    <a:p>
                      <a:pPr marL="0" indent="0" algn="ctr"/>
                      <a:r>
                        <a:rPr kumimoji="1" lang="ja-JP" altLang="en-US" sz="1400"/>
                        <a:t>自治体</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400"/>
                        <a:t>内容</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400"/>
                        <a:t>日時</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400"/>
                        <a:t>出席</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30366763"/>
                  </a:ext>
                </a:extLst>
              </a:tr>
              <a:tr h="321256">
                <a:tc rowSpan="2">
                  <a:txBody>
                    <a:bodyPr/>
                    <a:lstStyle/>
                    <a:p>
                      <a:r>
                        <a:rPr kumimoji="1" lang="ja-JP" altLang="en-US" sz="1400"/>
                        <a:t>埼玉県</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a:t>図上演習</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400" kern="1200">
                          <a:solidFill>
                            <a:schemeClr val="dk1"/>
                          </a:solidFill>
                          <a:latin typeface="メイリオ" panose="020B0604030504040204" pitchFamily="50" charset="-128"/>
                          <a:ea typeface="+mn-ea"/>
                          <a:cs typeface="+mn-cs"/>
                        </a:rPr>
                        <a:t>令和７年９月</a:t>
                      </a:r>
                      <a:r>
                        <a:rPr kumimoji="1" lang="en-US" altLang="ja-JP" sz="1400" kern="1200">
                          <a:solidFill>
                            <a:schemeClr val="dk1"/>
                          </a:solidFill>
                          <a:latin typeface="メイリオ" panose="020B0604030504040204" pitchFamily="50" charset="-128"/>
                          <a:ea typeface="+mn-ea"/>
                          <a:cs typeface="+mn-cs"/>
                        </a:rPr>
                        <a:t>30</a:t>
                      </a:r>
                      <a:r>
                        <a:rPr kumimoji="1" lang="ja-JP" altLang="en-US" sz="1400" kern="1200">
                          <a:solidFill>
                            <a:schemeClr val="dk1"/>
                          </a:solidFill>
                          <a:latin typeface="メイリオ" panose="020B0604030504040204" pitchFamily="50" charset="-128"/>
                          <a:ea typeface="+mn-ea"/>
                          <a:cs typeface="+mn-cs"/>
                        </a:rPr>
                        <a:t>日（火）</a:t>
                      </a:r>
                      <a:r>
                        <a:rPr kumimoji="1" lang="en-US" altLang="ja-JP" sz="1400" kern="1200">
                          <a:solidFill>
                            <a:schemeClr val="dk1"/>
                          </a:solidFill>
                          <a:latin typeface="メイリオ" panose="020B0604030504040204" pitchFamily="50" charset="-128"/>
                          <a:ea typeface="+mn-ea"/>
                          <a:cs typeface="+mn-cs"/>
                        </a:rPr>
                        <a:t>10</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en-US" altLang="ja-JP" sz="1400" kern="1200">
                          <a:solidFill>
                            <a:schemeClr val="dk1"/>
                          </a:solidFill>
                          <a:latin typeface="メイリオ" panose="020B0604030504040204" pitchFamily="50" charset="-128"/>
                          <a:ea typeface="+mn-ea"/>
                          <a:cs typeface="+mn-cs"/>
                        </a:rPr>
                        <a:t>13</a:t>
                      </a:r>
                      <a:r>
                        <a:rPr kumimoji="1" lang="ja-JP" altLang="en-US" sz="1400" kern="1200">
                          <a:solidFill>
                            <a:schemeClr val="dk1"/>
                          </a:solidFill>
                          <a:latin typeface="メイリオ" panose="020B0604030504040204" pitchFamily="50" charset="-128"/>
                          <a:ea typeface="+mn-ea"/>
                          <a:cs typeface="+mn-cs"/>
                        </a:rPr>
                        <a:t>自治体</a:t>
                      </a:r>
                      <a:r>
                        <a:rPr kumimoji="1" lang="en-US" altLang="ja-JP" sz="1400" kern="1200">
                          <a:solidFill>
                            <a:schemeClr val="dk1"/>
                          </a:solidFill>
                          <a:latin typeface="メイリオ" panose="020B0604030504040204" pitchFamily="50" charset="-128"/>
                          <a:ea typeface="+mn-ea"/>
                          <a:cs typeface="+mn-cs"/>
                        </a:rPr>
                        <a:t>14</a:t>
                      </a:r>
                      <a:r>
                        <a:rPr kumimoji="1" lang="ja-JP" altLang="en-US" sz="1400" kern="1200">
                          <a:solidFill>
                            <a:schemeClr val="dk1"/>
                          </a:solidFill>
                          <a:latin typeface="メイリオ" panose="020B0604030504040204" pitchFamily="50" charset="-128"/>
                          <a:ea typeface="+mn-ea"/>
                          <a:cs typeface="+mn-cs"/>
                        </a:rPr>
                        <a:t>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5500012"/>
                  </a:ext>
                </a:extLst>
              </a:tr>
              <a:tr h="321256">
                <a:tc vMerge="1">
                  <a:txBody>
                    <a:bodyPr/>
                    <a:lstStyle/>
                    <a:p>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a:t>フォローアップ研修</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kern="1200">
                          <a:solidFill>
                            <a:schemeClr val="dk1"/>
                          </a:solidFill>
                          <a:latin typeface="メイリオ" panose="020B0604030504040204" pitchFamily="50" charset="-128"/>
                          <a:ea typeface="+mn-ea"/>
                          <a:cs typeface="+mn-cs"/>
                        </a:rPr>
                        <a:t>令和８年２月６日（金）</a:t>
                      </a:r>
                      <a:r>
                        <a:rPr kumimoji="1" lang="en-US" altLang="ja-JP" sz="1400" kern="1200">
                          <a:solidFill>
                            <a:schemeClr val="dk1"/>
                          </a:solidFill>
                          <a:latin typeface="メイリオ" panose="020B0604030504040204" pitchFamily="50" charset="-128"/>
                          <a:ea typeface="+mn-ea"/>
                          <a:cs typeface="+mn-cs"/>
                        </a:rPr>
                        <a:t>13</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en-US" altLang="ja-JP" sz="1400" kern="1200">
                          <a:solidFill>
                            <a:schemeClr val="dk1"/>
                          </a:solidFill>
                          <a:latin typeface="メイリオ" panose="020B0604030504040204" pitchFamily="50" charset="-128"/>
                          <a:ea typeface="+mn-ea"/>
                          <a:cs typeface="+mn-cs"/>
                        </a:rPr>
                        <a:t>11</a:t>
                      </a:r>
                      <a:r>
                        <a:rPr kumimoji="1" lang="ja-JP" altLang="en-US" sz="1400" kern="1200">
                          <a:solidFill>
                            <a:schemeClr val="dk1"/>
                          </a:solidFill>
                          <a:latin typeface="メイリオ" panose="020B0604030504040204" pitchFamily="50" charset="-128"/>
                          <a:ea typeface="+mn-ea"/>
                          <a:cs typeface="+mn-cs"/>
                        </a:rPr>
                        <a:t>自治体</a:t>
                      </a:r>
                      <a:r>
                        <a:rPr kumimoji="1" lang="en-US" altLang="ja-JP" sz="1400" kern="1200">
                          <a:solidFill>
                            <a:schemeClr val="dk1"/>
                          </a:solidFill>
                          <a:latin typeface="メイリオ" panose="020B0604030504040204" pitchFamily="50" charset="-128"/>
                          <a:ea typeface="+mn-ea"/>
                          <a:cs typeface="+mn-cs"/>
                        </a:rPr>
                        <a:t>12</a:t>
                      </a:r>
                      <a:r>
                        <a:rPr kumimoji="1" lang="ja-JP" altLang="en-US" sz="1400" kern="1200">
                          <a:solidFill>
                            <a:schemeClr val="dk1"/>
                          </a:solidFill>
                          <a:latin typeface="メイリオ" panose="020B0604030504040204" pitchFamily="50" charset="-128"/>
                          <a:ea typeface="+mn-ea"/>
                          <a:cs typeface="+mn-cs"/>
                        </a:rPr>
                        <a:t>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88364755"/>
                  </a:ext>
                </a:extLst>
              </a:tr>
              <a:tr h="321256">
                <a:tc rowSpan="2">
                  <a:txBody>
                    <a:bodyPr/>
                    <a:lstStyle/>
                    <a:p>
                      <a:r>
                        <a:rPr kumimoji="1" lang="ja-JP" altLang="en-US" sz="1400"/>
                        <a:t>静岡県</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a:t>図上演習</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latin typeface="メイリオ" panose="020B0604030504040204" pitchFamily="50" charset="-128"/>
                          <a:ea typeface="+mn-ea"/>
                          <a:cs typeface="+mn-cs"/>
                        </a:rPr>
                        <a:t>令和７年</a:t>
                      </a:r>
                      <a:r>
                        <a:rPr kumimoji="1" lang="en-US" altLang="ja-JP" sz="1400" kern="1200" dirty="0">
                          <a:solidFill>
                            <a:schemeClr val="dk1"/>
                          </a:solidFill>
                          <a:latin typeface="メイリオ" panose="020B0604030504040204" pitchFamily="50" charset="-128"/>
                          <a:ea typeface="+mn-ea"/>
                          <a:cs typeface="+mn-cs"/>
                        </a:rPr>
                        <a:t>10</a:t>
                      </a:r>
                      <a:r>
                        <a:rPr kumimoji="1" lang="ja-JP" altLang="en-US" sz="1400" kern="1200" dirty="0">
                          <a:solidFill>
                            <a:schemeClr val="dk1"/>
                          </a:solidFill>
                          <a:latin typeface="メイリオ" panose="020B0604030504040204" pitchFamily="50" charset="-128"/>
                          <a:ea typeface="+mn-ea"/>
                          <a:cs typeface="+mn-cs"/>
                        </a:rPr>
                        <a:t>月７日（火）</a:t>
                      </a:r>
                      <a:r>
                        <a:rPr kumimoji="1" lang="en-US" altLang="ja-JP" sz="1400" kern="1200" dirty="0">
                          <a:solidFill>
                            <a:schemeClr val="dk1"/>
                          </a:solidFill>
                          <a:latin typeface="メイリオ" panose="020B0604030504040204" pitchFamily="50" charset="-128"/>
                          <a:ea typeface="+mn-ea"/>
                          <a:cs typeface="+mn-cs"/>
                        </a:rPr>
                        <a:t>10</a:t>
                      </a:r>
                      <a:r>
                        <a:rPr kumimoji="1" lang="ja-JP" altLang="en-US" sz="1400" kern="1200" dirty="0">
                          <a:solidFill>
                            <a:schemeClr val="dk1"/>
                          </a:solidFill>
                          <a:latin typeface="メイリオ" panose="020B0604030504040204" pitchFamily="50" charset="-128"/>
                          <a:ea typeface="+mn-ea"/>
                          <a:cs typeface="+mn-cs"/>
                        </a:rPr>
                        <a:t>時～</a:t>
                      </a:r>
                      <a:r>
                        <a:rPr kumimoji="1" lang="en-US" altLang="ja-JP" sz="1400" kern="1200" dirty="0">
                          <a:solidFill>
                            <a:schemeClr val="dk1"/>
                          </a:solidFill>
                          <a:latin typeface="メイリオ" panose="020B0604030504040204" pitchFamily="50" charset="-128"/>
                          <a:ea typeface="+mn-ea"/>
                          <a:cs typeface="+mn-cs"/>
                        </a:rPr>
                        <a:t>16</a:t>
                      </a:r>
                      <a:r>
                        <a:rPr kumimoji="1" lang="ja-JP" altLang="en-US" sz="1400" kern="1200" dirty="0">
                          <a:solidFill>
                            <a:schemeClr val="dk1"/>
                          </a:solidFill>
                          <a:latin typeface="メイリオ" panose="020B0604030504040204" pitchFamily="50" charset="-128"/>
                          <a:ea typeface="+mn-ea"/>
                          <a:cs typeface="+mn-cs"/>
                        </a:rPr>
                        <a:t>時</a:t>
                      </a:r>
                      <a:endParaRPr kumimoji="1" lang="en-US" altLang="ja-JP" sz="1400" kern="1200" dirty="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400" kern="1200">
                          <a:solidFill>
                            <a:schemeClr val="dk1"/>
                          </a:solidFill>
                          <a:latin typeface="メイリオ" panose="020B0604030504040204" pitchFamily="50" charset="-128"/>
                          <a:ea typeface="+mn-ea"/>
                          <a:cs typeface="+mn-cs"/>
                        </a:rPr>
                        <a:t>18</a:t>
                      </a:r>
                      <a:r>
                        <a:rPr kumimoji="1" lang="ja-JP" altLang="en-US" sz="1400" kern="1200">
                          <a:solidFill>
                            <a:schemeClr val="dk1"/>
                          </a:solidFill>
                          <a:latin typeface="メイリオ" panose="020B0604030504040204" pitchFamily="50" charset="-128"/>
                          <a:ea typeface="+mn-ea"/>
                          <a:cs typeface="+mn-cs"/>
                        </a:rPr>
                        <a:t>自治体</a:t>
                      </a:r>
                      <a:r>
                        <a:rPr kumimoji="1" lang="en-US" altLang="ja-JP" sz="1400" kern="1200">
                          <a:solidFill>
                            <a:schemeClr val="dk1"/>
                          </a:solidFill>
                          <a:latin typeface="メイリオ" panose="020B0604030504040204" pitchFamily="50" charset="-128"/>
                          <a:ea typeface="+mn-ea"/>
                          <a:cs typeface="+mn-cs"/>
                        </a:rPr>
                        <a:t>21</a:t>
                      </a:r>
                      <a:r>
                        <a:rPr kumimoji="1" lang="ja-JP" altLang="en-US" sz="1400" kern="1200">
                          <a:solidFill>
                            <a:schemeClr val="dk1"/>
                          </a:solidFill>
                          <a:latin typeface="メイリオ" panose="020B0604030504040204" pitchFamily="50" charset="-128"/>
                          <a:ea typeface="+mn-ea"/>
                          <a:cs typeface="+mn-cs"/>
                        </a:rPr>
                        <a:t>名</a:t>
                      </a:r>
                      <a:endParaRPr kumimoji="1" lang="en-US" altLang="ja-JP" sz="1400" kern="120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3788906"/>
                  </a:ext>
                </a:extLst>
              </a:tr>
              <a:tr h="321256">
                <a:tc vMerge="1">
                  <a:txBody>
                    <a:bodyPr/>
                    <a:lstStyle/>
                    <a:p>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a:t>フォローアップ研修</a:t>
                      </a:r>
                      <a:endParaRPr kumimoji="1" lang="en-US" altLang="ja-JP" sz="14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kern="1200">
                          <a:solidFill>
                            <a:schemeClr val="dk1"/>
                          </a:solidFill>
                          <a:latin typeface="メイリオ" panose="020B0604030504040204" pitchFamily="50" charset="-128"/>
                          <a:ea typeface="+mn-ea"/>
                          <a:cs typeface="+mn-cs"/>
                        </a:rPr>
                        <a:t>令和８年１月</a:t>
                      </a:r>
                      <a:r>
                        <a:rPr kumimoji="1" lang="en-US" altLang="ja-JP" sz="1400" kern="1200">
                          <a:solidFill>
                            <a:schemeClr val="dk1"/>
                          </a:solidFill>
                          <a:latin typeface="メイリオ" panose="020B0604030504040204" pitchFamily="50" charset="-128"/>
                          <a:ea typeface="+mn-ea"/>
                          <a:cs typeface="+mn-cs"/>
                        </a:rPr>
                        <a:t>26</a:t>
                      </a:r>
                      <a:r>
                        <a:rPr kumimoji="1" lang="ja-JP" altLang="en-US" sz="1400" kern="1200">
                          <a:solidFill>
                            <a:schemeClr val="dk1"/>
                          </a:solidFill>
                          <a:latin typeface="メイリオ" panose="020B0604030504040204" pitchFamily="50" charset="-128"/>
                          <a:ea typeface="+mn-ea"/>
                          <a:cs typeface="+mn-cs"/>
                        </a:rPr>
                        <a:t>日（月）</a:t>
                      </a:r>
                      <a:r>
                        <a:rPr kumimoji="1" lang="en-US" altLang="ja-JP" sz="1400" kern="1200">
                          <a:solidFill>
                            <a:schemeClr val="dk1"/>
                          </a:solidFill>
                          <a:latin typeface="メイリオ" panose="020B0604030504040204" pitchFamily="50" charset="-128"/>
                          <a:ea typeface="+mn-ea"/>
                          <a:cs typeface="+mn-cs"/>
                        </a:rPr>
                        <a:t>13</a:t>
                      </a:r>
                      <a:r>
                        <a:rPr kumimoji="1" lang="ja-JP" altLang="en-US" sz="1400" kern="1200">
                          <a:solidFill>
                            <a:schemeClr val="dk1"/>
                          </a:solidFill>
                          <a:latin typeface="メイリオ" panose="020B0604030504040204" pitchFamily="50" charset="-128"/>
                          <a:ea typeface="+mn-ea"/>
                          <a:cs typeface="+mn-cs"/>
                        </a:rPr>
                        <a:t>時～</a:t>
                      </a:r>
                      <a:r>
                        <a:rPr kumimoji="1" lang="en-US" altLang="ja-JP" sz="1400" kern="1200">
                          <a:solidFill>
                            <a:schemeClr val="dk1"/>
                          </a:solidFill>
                          <a:latin typeface="メイリオ" panose="020B0604030504040204" pitchFamily="50" charset="-128"/>
                          <a:ea typeface="+mn-ea"/>
                          <a:cs typeface="+mn-cs"/>
                        </a:rPr>
                        <a:t>16</a:t>
                      </a:r>
                      <a:r>
                        <a:rPr kumimoji="1" lang="ja-JP" altLang="en-US" sz="1400" kern="1200">
                          <a:solidFill>
                            <a:schemeClr val="dk1"/>
                          </a:solidFill>
                          <a:latin typeface="メイリオ" panose="020B0604030504040204" pitchFamily="50" charset="-128"/>
                          <a:ea typeface="+mn-ea"/>
                          <a:cs typeface="+mn-cs"/>
                        </a:rPr>
                        <a:t>時</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en-US" altLang="ja-JP" sz="1400" kern="1200" dirty="0">
                          <a:solidFill>
                            <a:schemeClr val="dk1"/>
                          </a:solidFill>
                          <a:latin typeface="メイリオ" panose="020B0604030504040204" pitchFamily="50" charset="-128"/>
                          <a:ea typeface="+mn-ea"/>
                          <a:cs typeface="+mn-cs"/>
                        </a:rPr>
                        <a:t>14</a:t>
                      </a:r>
                      <a:r>
                        <a:rPr kumimoji="1" lang="ja-JP" altLang="en-US" sz="1400" kern="1200" dirty="0">
                          <a:solidFill>
                            <a:schemeClr val="dk1"/>
                          </a:solidFill>
                          <a:latin typeface="メイリオ" panose="020B0604030504040204" pitchFamily="50" charset="-128"/>
                          <a:ea typeface="+mn-ea"/>
                          <a:cs typeface="+mn-cs"/>
                        </a:rPr>
                        <a:t>自治体</a:t>
                      </a:r>
                      <a:r>
                        <a:rPr kumimoji="1" lang="en-US" altLang="ja-JP" sz="1400" kern="1200" dirty="0">
                          <a:solidFill>
                            <a:schemeClr val="dk1"/>
                          </a:solidFill>
                          <a:latin typeface="メイリオ" panose="020B0604030504040204" pitchFamily="50" charset="-128"/>
                          <a:ea typeface="+mn-ea"/>
                          <a:cs typeface="+mn-cs"/>
                        </a:rPr>
                        <a:t>17</a:t>
                      </a:r>
                      <a:r>
                        <a:rPr kumimoji="1" lang="ja-JP" altLang="en-US" sz="1400" kern="1200" dirty="0">
                          <a:solidFill>
                            <a:schemeClr val="dk1"/>
                          </a:solidFill>
                          <a:latin typeface="メイリオ" panose="020B0604030504040204" pitchFamily="50" charset="-128"/>
                          <a:ea typeface="+mn-ea"/>
                          <a:cs typeface="+mn-cs"/>
                        </a:rPr>
                        <a:t>名</a:t>
                      </a:r>
                      <a:endParaRPr kumimoji="1" lang="en-US" altLang="ja-JP" sz="1400" kern="1200" dirty="0">
                        <a:solidFill>
                          <a:schemeClr val="dk1"/>
                        </a:solidFill>
                        <a:latin typeface="メイリオ" panose="020B0604030504040204" pitchFamily="50" charset="-128"/>
                        <a:ea typeface="+mn-ea"/>
                        <a:cs typeface="+mn-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0096016"/>
                  </a:ext>
                </a:extLst>
              </a:tr>
            </a:tbl>
          </a:graphicData>
        </a:graphic>
      </p:graphicFrame>
      <p:sp>
        <p:nvSpPr>
          <p:cNvPr id="2" name="正方形/長方形 1">
            <a:extLst>
              <a:ext uri="{FF2B5EF4-FFF2-40B4-BE49-F238E27FC236}">
                <a16:creationId xmlns:a16="http://schemas.microsoft.com/office/drawing/2014/main" id="{0EA0B40D-AA7A-300D-D717-E57081EBBD8D}"/>
              </a:ext>
            </a:extLst>
          </p:cNvPr>
          <p:cNvSpPr/>
          <p:nvPr/>
        </p:nvSpPr>
        <p:spPr>
          <a:xfrm>
            <a:off x="332508" y="1052736"/>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目的</a:t>
            </a:r>
          </a:p>
        </p:txBody>
      </p:sp>
      <p:sp>
        <p:nvSpPr>
          <p:cNvPr id="4" name="正方形/長方形 3">
            <a:extLst>
              <a:ext uri="{FF2B5EF4-FFF2-40B4-BE49-F238E27FC236}">
                <a16:creationId xmlns:a16="http://schemas.microsoft.com/office/drawing/2014/main" id="{1614F430-379B-E8D3-4A74-309E6C1D91CA}"/>
              </a:ext>
            </a:extLst>
          </p:cNvPr>
          <p:cNvSpPr/>
          <p:nvPr/>
        </p:nvSpPr>
        <p:spPr>
          <a:xfrm>
            <a:off x="332506" y="3493288"/>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実施概要</a:t>
            </a:r>
          </a:p>
        </p:txBody>
      </p:sp>
      <p:sp>
        <p:nvSpPr>
          <p:cNvPr id="5" name="テキスト ボックス 4">
            <a:extLst>
              <a:ext uri="{FF2B5EF4-FFF2-40B4-BE49-F238E27FC236}">
                <a16:creationId xmlns:a16="http://schemas.microsoft.com/office/drawing/2014/main" id="{50592FD8-4161-974E-CBA1-69E86B71AB47}"/>
              </a:ext>
            </a:extLst>
          </p:cNvPr>
          <p:cNvSpPr txBox="1"/>
          <p:nvPr/>
        </p:nvSpPr>
        <p:spPr>
          <a:xfrm>
            <a:off x="322727" y="3924674"/>
            <a:ext cx="8569753" cy="584775"/>
          </a:xfrm>
          <a:prstGeom prst="rect">
            <a:avLst/>
          </a:prstGeom>
          <a:noFill/>
        </p:spPr>
        <p:txBody>
          <a:bodyPr wrap="square" rtlCol="0">
            <a:spAutoFit/>
          </a:bodyPr>
          <a:lstStyle>
            <a:defPPr>
              <a:defRPr lang="ja-JP"/>
            </a:defPPr>
            <a:lvl1pPr>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演習では</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「計画の実効性」＝「発災時に処理計画を活用して対応ができること」 </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と設定</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「処理計画の見直し・充実」</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「平時の対策の強化」</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の両輪で、実効性向上につなげる</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52A566E7-8561-E0A6-0E53-6DEBFC25B360}"/>
              </a:ext>
            </a:extLst>
          </p:cNvPr>
          <p:cNvSpPr txBox="1"/>
          <p:nvPr/>
        </p:nvSpPr>
        <p:spPr>
          <a:xfrm>
            <a:off x="287123" y="4465380"/>
            <a:ext cx="8569753" cy="338554"/>
          </a:xfrm>
          <a:prstGeom prst="rect">
            <a:avLst/>
          </a:prstGeom>
          <a:noFill/>
        </p:spPr>
        <p:txBody>
          <a:bodyPr wrap="square" rtlCol="0">
            <a:spAutoFit/>
          </a:bodyPr>
          <a:lstStyle>
            <a:defPPr>
              <a:defRPr lang="ja-JP"/>
            </a:defPPr>
            <a:lvl1pPr>
              <a:defRPr/>
            </a:lvl1pPr>
          </a:lstStyle>
          <a:p>
            <a:pPr marR="0" lvl="0" algn="l" defTabSz="914400" rtl="0" eaLnBrk="1" fontAlgn="auto" latinLnBrk="0" hangingPunct="1">
              <a:lnSpc>
                <a:spcPct val="100000"/>
              </a:lnSpc>
              <a:spcBef>
                <a:spcPts val="0"/>
              </a:spcBef>
              <a:spcAft>
                <a:spcPts val="0"/>
              </a:spcAft>
              <a:buClrTx/>
              <a:buSzTx/>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有識者：大正大学　地域創生学部　地域創生学科教授　岡山 朋子 氏　</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7036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01CD1-5532-91B4-77DF-EEB14D0DAC6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2B02FB3-C81A-D5D3-4831-1656282E2851}"/>
              </a:ext>
            </a:extLst>
          </p:cNvPr>
          <p:cNvSpPr>
            <a:spLocks noGrp="1"/>
          </p:cNvSpPr>
          <p:nvPr>
            <p:ph type="title"/>
          </p:nvPr>
        </p:nvSpPr>
        <p:spPr>
          <a:xfrm>
            <a:off x="250825" y="188913"/>
            <a:ext cx="8353623" cy="587854"/>
          </a:xfrm>
        </p:spPr>
        <p:txBody>
          <a:bodyPr/>
          <a:lstStyle/>
          <a:p>
            <a:pPr algn="l"/>
            <a:r>
              <a:rPr lang="en-US" altLang="ja-JP" sz="2000"/>
              <a:t>4.</a:t>
            </a:r>
            <a:r>
              <a:rPr lang="ja-JP" altLang="en-US" sz="2000"/>
              <a:t>自治体等による災害廃棄物処理計画の見直し・充実のための</a:t>
            </a:r>
            <a:br>
              <a:rPr lang="en-US" altLang="ja-JP" sz="2000"/>
            </a:br>
            <a:r>
              <a:rPr lang="ja-JP" altLang="en-US" sz="2000"/>
              <a:t>　図上演習</a:t>
            </a:r>
            <a:r>
              <a:rPr kumimoji="1" lang="ja-JP" altLang="en-US" sz="2000" b="1">
                <a:latin typeface="メイリオ" panose="020B0604030504040204" pitchFamily="50" charset="-128"/>
                <a:ea typeface="メイリオ" panose="020B0604030504040204" pitchFamily="50" charset="-128"/>
              </a:rPr>
              <a:t>②</a:t>
            </a:r>
            <a:endParaRPr kumimoji="1" lang="ja-JP" altLang="en-US" sz="2000"/>
          </a:p>
        </p:txBody>
      </p:sp>
      <p:sp>
        <p:nvSpPr>
          <p:cNvPr id="20" name="正方形/長方形 19">
            <a:extLst>
              <a:ext uri="{FF2B5EF4-FFF2-40B4-BE49-F238E27FC236}">
                <a16:creationId xmlns:a16="http://schemas.microsoft.com/office/drawing/2014/main" id="{A0EB1D9D-AE20-0F17-E870-6EF2A2A63F1C}"/>
              </a:ext>
            </a:extLst>
          </p:cNvPr>
          <p:cNvSpPr/>
          <p:nvPr/>
        </p:nvSpPr>
        <p:spPr>
          <a:xfrm>
            <a:off x="332508" y="1052736"/>
            <a:ext cx="3300502" cy="324000"/>
          </a:xfrm>
          <a:prstGeom prst="rect">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演習の構成</a:t>
            </a:r>
          </a:p>
        </p:txBody>
      </p:sp>
      <p:graphicFrame>
        <p:nvGraphicFramePr>
          <p:cNvPr id="2" name="表 1">
            <a:extLst>
              <a:ext uri="{FF2B5EF4-FFF2-40B4-BE49-F238E27FC236}">
                <a16:creationId xmlns:a16="http://schemas.microsoft.com/office/drawing/2014/main" id="{B9A280A4-F43A-DB83-AEB1-DC6432451E0B}"/>
              </a:ext>
            </a:extLst>
          </p:cNvPr>
          <p:cNvGraphicFramePr>
            <a:graphicFrameLocks noGrp="1"/>
          </p:cNvGraphicFramePr>
          <p:nvPr/>
        </p:nvGraphicFramePr>
        <p:xfrm>
          <a:off x="341337" y="1950701"/>
          <a:ext cx="8551944" cy="4426961"/>
        </p:xfrm>
        <a:graphic>
          <a:graphicData uri="http://schemas.openxmlformats.org/drawingml/2006/table">
            <a:tbl>
              <a:tblPr firstRow="1" bandRow="1">
                <a:tableStyleId>{21E4AEA4-8DFA-4A89-87EB-49C32662AFE0}</a:tableStyleId>
              </a:tblPr>
              <a:tblGrid>
                <a:gridCol w="1135120">
                  <a:extLst>
                    <a:ext uri="{9D8B030D-6E8A-4147-A177-3AD203B41FA5}">
                      <a16:colId xmlns:a16="http://schemas.microsoft.com/office/drawing/2014/main" val="1966006052"/>
                    </a:ext>
                  </a:extLst>
                </a:gridCol>
                <a:gridCol w="5184576">
                  <a:extLst>
                    <a:ext uri="{9D8B030D-6E8A-4147-A177-3AD203B41FA5}">
                      <a16:colId xmlns:a16="http://schemas.microsoft.com/office/drawing/2014/main" val="4190533649"/>
                    </a:ext>
                  </a:extLst>
                </a:gridCol>
                <a:gridCol w="2232248">
                  <a:extLst>
                    <a:ext uri="{9D8B030D-6E8A-4147-A177-3AD203B41FA5}">
                      <a16:colId xmlns:a16="http://schemas.microsoft.com/office/drawing/2014/main" val="325779235"/>
                    </a:ext>
                  </a:extLst>
                </a:gridCol>
              </a:tblGrid>
              <a:tr h="3103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bg1"/>
                          </a:solidFill>
                        </a:rPr>
                        <a:t>演習内容</a:t>
                      </a:r>
                      <a:endParaRPr lang="en-US" altLang="ja-JP" sz="1400" b="1">
                        <a:solidFill>
                          <a:schemeClr val="bg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bg1"/>
                          </a:solidFill>
                        </a:rPr>
                        <a:t>概要</a:t>
                      </a:r>
                      <a:endParaRPr lang="ja-JP" altLang="en-US" sz="1400" b="1">
                        <a:solidFill>
                          <a:schemeClr val="bg1"/>
                        </a:solidFill>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bg1"/>
                          </a:solidFill>
                        </a:rPr>
                        <a:t>ねらい</a:t>
                      </a:r>
                      <a:endParaRPr lang="ja-JP" altLang="en-US" sz="1400" b="1">
                        <a:solidFill>
                          <a:schemeClr val="bg1"/>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29889108"/>
                  </a:ext>
                </a:extLst>
              </a:tr>
              <a:tr h="962054">
                <a:tc>
                  <a:txBody>
                    <a:bodyPr/>
                    <a:lstStyle/>
                    <a:p>
                      <a:pPr algn="ctr">
                        <a:lnSpc>
                          <a:spcPct val="100000"/>
                        </a:lnSpc>
                      </a:pPr>
                      <a:r>
                        <a:rPr kumimoji="1" lang="ja-JP" altLang="en-US" sz="1400" b="1"/>
                        <a:t>図上演習</a:t>
                      </a:r>
                      <a:endParaRPr kumimoji="1" lang="en-US" altLang="ja-JP" sz="1400" b="1"/>
                    </a:p>
                    <a:p>
                      <a:pPr algn="ctr">
                        <a:lnSpc>
                          <a:spcPct val="100000"/>
                        </a:lnSpc>
                      </a:pPr>
                      <a:r>
                        <a:rPr kumimoji="1" lang="ja-JP" altLang="en-US" sz="1400" b="1"/>
                        <a:t>事前課題</a:t>
                      </a:r>
                      <a:endParaRPr kumimoji="1" lang="en-US" altLang="ja-JP" sz="1400" b="1">
                        <a:latin typeface="メイリオ" panose="020B0604030504040204" pitchFamily="50" charset="-128"/>
                        <a:ea typeface="メイリオ" panose="020B0604030504040204" pitchFamily="50" charset="-128"/>
                      </a:endParaRPr>
                    </a:p>
                  </a:txBody>
                  <a:tcPr anchor="ctr"/>
                </a:tc>
                <a:tc>
                  <a:txBody>
                    <a:bodyPr/>
                    <a:lstStyle/>
                    <a:p>
                      <a:pPr>
                        <a:lnSpc>
                          <a:spcPct val="100000"/>
                        </a:lnSpc>
                      </a:pPr>
                      <a:r>
                        <a:rPr kumimoji="0" lang="ja-JP" altLang="en-US" sz="1400" b="1" u="none" strike="noStrike" kern="0" cap="none" spc="0" normalizeH="0" baseline="0" noProof="0">
                          <a:ln>
                            <a:noFill/>
                          </a:ln>
                          <a:solidFill>
                            <a:schemeClr val="tx1"/>
                          </a:solidFill>
                          <a:effectLst/>
                          <a:uLnTx/>
                          <a:uFillTx/>
                        </a:rPr>
                        <a:t>■「処理計画チェックシート」による処理計画の記載事項点検</a:t>
                      </a:r>
                      <a:endParaRPr kumimoji="0" lang="en-US" altLang="ja-JP" sz="1400" b="1" u="none" strike="noStrike" kern="0" cap="none" spc="0" normalizeH="0" baseline="0" noProof="0">
                        <a:ln>
                          <a:noFill/>
                        </a:ln>
                        <a:solidFill>
                          <a:schemeClr val="tx1"/>
                        </a:solidFill>
                        <a:effectLst/>
                        <a:uLnTx/>
                        <a:uFillTx/>
                      </a:endParaRPr>
                    </a:p>
                    <a:p>
                      <a:pPr>
                        <a:lnSpc>
                          <a:spcPct val="100000"/>
                        </a:lnSpc>
                      </a:pPr>
                      <a:r>
                        <a:rPr kumimoji="0" lang="ja-JP" altLang="en-US" sz="1400" kern="0">
                          <a:solidFill>
                            <a:schemeClr val="tx1"/>
                          </a:solidFill>
                        </a:rPr>
                        <a:t>　各参加者の所属自治体の処理計画について、図上演習のテー</a:t>
                      </a:r>
                      <a:endParaRPr kumimoji="0" lang="en-US" altLang="ja-JP" sz="1400" kern="0">
                        <a:solidFill>
                          <a:schemeClr val="tx1"/>
                        </a:solidFill>
                      </a:endParaRPr>
                    </a:p>
                    <a:p>
                      <a:pPr>
                        <a:lnSpc>
                          <a:spcPct val="100000"/>
                        </a:lnSpc>
                      </a:pPr>
                      <a:r>
                        <a:rPr kumimoji="0" lang="ja-JP" altLang="en-US" sz="1400" kern="0">
                          <a:solidFill>
                            <a:schemeClr val="tx1"/>
                          </a:solidFill>
                        </a:rPr>
                        <a:t>　マに対応する項目の記載事項を点検</a:t>
                      </a:r>
                      <a:endParaRPr kumimoji="0" lang="ja-JP" altLang="en-US" sz="140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tc>
                <a:tc>
                  <a: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kern="0">
                          <a:solidFill>
                            <a:schemeClr val="tx1"/>
                          </a:solidFill>
                        </a:rPr>
                        <a:t>点検を通じて、</a:t>
                      </a:r>
                      <a:r>
                        <a:rPr kumimoji="0" lang="ja-JP" altLang="en-US" sz="1400" b="1" kern="0">
                          <a:solidFill>
                            <a:schemeClr val="tx1"/>
                          </a:solidFill>
                        </a:rPr>
                        <a:t>担当者が</a:t>
                      </a:r>
                      <a:r>
                        <a:rPr kumimoji="0" lang="ja-JP" altLang="en-US" sz="1400" b="1" u="none" strike="noStrike" kern="0" cap="none" spc="0" normalizeH="0" baseline="0" noProof="0">
                          <a:ln>
                            <a:noFill/>
                          </a:ln>
                          <a:solidFill>
                            <a:schemeClr val="tx1"/>
                          </a:solidFill>
                          <a:effectLst/>
                          <a:uLnTx/>
                          <a:uFillTx/>
                        </a:rPr>
                        <a:t>自組織の処理計画の記載</a:t>
                      </a:r>
                      <a:r>
                        <a:rPr kumimoji="0" lang="ja-JP" altLang="en-US" sz="1400" b="1" kern="0">
                          <a:solidFill>
                            <a:schemeClr val="tx1"/>
                          </a:solidFill>
                        </a:rPr>
                        <a:t>事項を確認</a:t>
                      </a:r>
                      <a:r>
                        <a:rPr kumimoji="0" lang="ja-JP" altLang="en-US" sz="1400" kern="0">
                          <a:solidFill>
                            <a:schemeClr val="tx1"/>
                          </a:solidFill>
                        </a:rPr>
                        <a:t>し、</a:t>
                      </a:r>
                      <a:r>
                        <a:rPr kumimoji="0" lang="ja-JP" altLang="en-US" sz="1400" u="none" strike="noStrike" kern="0" cap="none" spc="0" normalizeH="0" baseline="0" noProof="0">
                          <a:ln>
                            <a:noFill/>
                          </a:ln>
                          <a:solidFill>
                            <a:schemeClr val="tx1"/>
                          </a:solidFill>
                          <a:effectLst/>
                          <a:uLnTx/>
                          <a:uFillTx/>
                        </a:rPr>
                        <a:t>図上演習での議論の充実を図る</a:t>
                      </a:r>
                      <a:endParaRPr kumimoji="0" lang="ja-JP" altLang="en-US" sz="140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771240944"/>
                  </a:ext>
                </a:extLst>
              </a:tr>
              <a:tr h="962054">
                <a:tc>
                  <a:txBody>
                    <a:bodyPr/>
                    <a:lstStyle/>
                    <a:p>
                      <a:pPr algn="ctr">
                        <a:lnSpc>
                          <a:spcPct val="100000"/>
                        </a:lnSpc>
                      </a:pPr>
                      <a:r>
                        <a:rPr kumimoji="1" lang="ja-JP" altLang="en-US" sz="1400" b="1"/>
                        <a:t>図上演習</a:t>
                      </a:r>
                      <a:endParaRPr kumimoji="1" lang="ja-JP" altLang="en-US" sz="1400" b="0">
                        <a:latin typeface="メイリオ" panose="020B0604030504040204" pitchFamily="50" charset="-128"/>
                        <a:ea typeface="メイリオ" panose="020B0604030504040204" pitchFamily="50" charset="-128"/>
                      </a:endParaRPr>
                    </a:p>
                  </a:txBody>
                  <a:tcPr anchor="ctr"/>
                </a:tc>
                <a:tc>
                  <a:txBody>
                    <a:bodyPr/>
                    <a:lstStyle/>
                    <a:p>
                      <a:pPr algn="l" defTabSz="457200">
                        <a:defRPr/>
                      </a:pPr>
                      <a:r>
                        <a:rPr kumimoji="1" lang="ja-JP" altLang="en-US" sz="1400" b="1">
                          <a:solidFill>
                            <a:schemeClr val="tx1"/>
                          </a:solidFill>
                        </a:rPr>
                        <a:t>■</a:t>
                      </a:r>
                      <a:r>
                        <a:rPr kumimoji="0" lang="ja-JP" altLang="en-US" sz="1400" b="1" kern="0">
                          <a:solidFill>
                            <a:schemeClr val="tx1"/>
                          </a:solidFill>
                        </a:rPr>
                        <a:t>初動対応における個別課題への対応の検討</a:t>
                      </a:r>
                      <a:endParaRPr kumimoji="0" lang="en-US" altLang="ja-JP" sz="1400" b="1" kern="0">
                        <a:solidFill>
                          <a:schemeClr val="tx1"/>
                        </a:solidFill>
                      </a:endParaRPr>
                    </a:p>
                    <a:p>
                      <a:pPr algn="l" defTabSz="457200">
                        <a:defRPr/>
                      </a:pPr>
                      <a:r>
                        <a:rPr kumimoji="0" lang="ja-JP" altLang="en-US" sz="1400" b="0" kern="0">
                          <a:solidFill>
                            <a:schemeClr val="tx1"/>
                          </a:solidFill>
                        </a:rPr>
                        <a:t>　各自治体の処理計画を参照し、初動対応をテーマとした課題</a:t>
                      </a:r>
                      <a:endParaRPr kumimoji="0" lang="en-US" altLang="ja-JP" sz="1400" b="0" kern="0">
                        <a:solidFill>
                          <a:schemeClr val="tx1"/>
                        </a:solidFill>
                      </a:endParaRPr>
                    </a:p>
                    <a:p>
                      <a:pPr algn="l" defTabSz="457200">
                        <a:defRPr/>
                      </a:pPr>
                      <a:r>
                        <a:rPr kumimoji="0" lang="ja-JP" altLang="en-US" sz="1400" b="0" kern="0">
                          <a:solidFill>
                            <a:schemeClr val="tx1"/>
                          </a:solidFill>
                        </a:rPr>
                        <a:t>　への対応を、処理計画の実効性の観点からグループで議論</a:t>
                      </a:r>
                      <a:endParaRPr kumimoji="0" lang="en-US" altLang="ja-JP" sz="1400" b="0" kern="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u="none" strike="noStrike" kern="0" cap="none" spc="0" normalizeH="0" baseline="0" noProof="0">
                          <a:ln>
                            <a:noFill/>
                          </a:ln>
                          <a:solidFill>
                            <a:prstClr val="black"/>
                          </a:solidFill>
                          <a:effectLst/>
                          <a:uLnTx/>
                          <a:uFillTx/>
                        </a:rPr>
                        <a:t>グループでの</a:t>
                      </a:r>
                      <a:r>
                        <a:rPr kumimoji="0" lang="ja-JP" altLang="en-US" sz="1400" kern="0">
                          <a:solidFill>
                            <a:prstClr val="black"/>
                          </a:solidFill>
                        </a:rPr>
                        <a:t>議論を通じて、</a:t>
                      </a:r>
                      <a:r>
                        <a:rPr kumimoji="0" lang="ja-JP" altLang="en-US" sz="1400" u="none" strike="noStrike" kern="0" cap="none" spc="0" normalizeH="0" baseline="0" noProof="0">
                          <a:ln>
                            <a:noFill/>
                          </a:ln>
                          <a:solidFill>
                            <a:prstClr val="black"/>
                          </a:solidFill>
                          <a:effectLst/>
                          <a:uLnTx/>
                          <a:uFillTx/>
                        </a:rPr>
                        <a:t>初動対応時に生じる</a:t>
                      </a:r>
                      <a:r>
                        <a:rPr kumimoji="0" lang="ja-JP" altLang="en-US" sz="1400" b="1" kern="0">
                          <a:solidFill>
                            <a:prstClr val="black"/>
                          </a:solidFill>
                        </a:rPr>
                        <a:t>個別</a:t>
                      </a:r>
                      <a:r>
                        <a:rPr kumimoji="0" lang="ja-JP" altLang="en-US" sz="1400" b="1" u="none" strike="noStrike" kern="0" cap="none" spc="0" normalizeH="0" baseline="0" noProof="0">
                          <a:ln>
                            <a:noFill/>
                          </a:ln>
                          <a:solidFill>
                            <a:prstClr val="black"/>
                          </a:solidFill>
                          <a:effectLst/>
                          <a:uLnTx/>
                          <a:uFillTx/>
                        </a:rPr>
                        <a:t>課題について各参加者が気づき</a:t>
                      </a:r>
                      <a:r>
                        <a:rPr kumimoji="0" lang="ja-JP" altLang="en-US" sz="1400" u="none" strike="noStrike" kern="0" cap="none" spc="0" normalizeH="0" baseline="0" noProof="0">
                          <a:ln>
                            <a:noFill/>
                          </a:ln>
                          <a:solidFill>
                            <a:prstClr val="black"/>
                          </a:solidFill>
                          <a:effectLst/>
                          <a:uLnTx/>
                          <a:uFillTx/>
                        </a:rPr>
                        <a:t>を得る　</a:t>
                      </a:r>
                      <a:endParaRPr kumimoji="0" lang="en-US" altLang="ja-JP" sz="140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2166312012"/>
                  </a:ext>
                </a:extLst>
              </a:tr>
              <a:tr h="1096256">
                <a:tc>
                  <a:txBody>
                    <a:bodyPr/>
                    <a:lstStyle/>
                    <a:p>
                      <a:pPr algn="ctr">
                        <a:lnSpc>
                          <a:spcPct val="100000"/>
                        </a:lnSpc>
                      </a:pPr>
                      <a:r>
                        <a:rPr kumimoji="1" lang="ja-JP" altLang="en-US" sz="1400" b="1"/>
                        <a:t>フォローアップ研修</a:t>
                      </a:r>
                      <a:endParaRPr kumimoji="1" lang="en-US" altLang="ja-JP" sz="1400" b="1"/>
                    </a:p>
                    <a:p>
                      <a:pPr algn="ctr">
                        <a:lnSpc>
                          <a:spcPct val="100000"/>
                        </a:lnSpc>
                      </a:pPr>
                      <a:r>
                        <a:rPr kumimoji="1" lang="ja-JP" altLang="en-US" sz="1400" b="1"/>
                        <a:t>事前課題</a:t>
                      </a:r>
                      <a:endParaRPr kumimoji="1" lang="en-US" altLang="ja-JP" sz="1400" b="1">
                        <a:latin typeface="メイリオ" panose="020B0604030504040204" pitchFamily="50" charset="-128"/>
                        <a:ea typeface="メイリオ" panose="020B0604030504040204" pitchFamily="50" charset="-128"/>
                      </a:endParaRPr>
                    </a:p>
                  </a:txBody>
                  <a:tcPr anchor="ctr"/>
                </a:tc>
                <a:tc>
                  <a:txBody>
                    <a:bodyPr/>
                    <a:lstStyle/>
                    <a:p>
                      <a:pPr>
                        <a:lnSpc>
                          <a:spcPct val="100000"/>
                        </a:lnSpc>
                      </a:pPr>
                      <a:r>
                        <a:rPr kumimoji="1" lang="ja-JP" altLang="en-US" sz="1400" b="1">
                          <a:solidFill>
                            <a:schemeClr val="tx1"/>
                          </a:solidFill>
                        </a:rPr>
                        <a:t>■「処理計画実効性確認シート」による処理計画の実効性点検</a:t>
                      </a:r>
                      <a:endParaRPr kumimoji="1" lang="en-US" altLang="ja-JP" sz="1400" b="1">
                        <a:solidFill>
                          <a:schemeClr val="tx1"/>
                        </a:solidFill>
                      </a:endParaRPr>
                    </a:p>
                    <a:p>
                      <a:pPr>
                        <a:lnSpc>
                          <a:spcPct val="100000"/>
                        </a:lnSpc>
                      </a:pPr>
                      <a:r>
                        <a:rPr kumimoji="1" lang="ja-JP" altLang="en-US" sz="1400" b="0" kern="0">
                          <a:solidFill>
                            <a:schemeClr val="tx1"/>
                          </a:solidFill>
                        </a:rPr>
                        <a:t>　担当者による図上演習結果の組織での共有と、図上演習結果</a:t>
                      </a:r>
                      <a:endParaRPr kumimoji="1" lang="en-US" altLang="ja-JP" sz="1400" b="0" kern="0">
                        <a:solidFill>
                          <a:schemeClr val="tx1"/>
                        </a:solidFill>
                      </a:endParaRPr>
                    </a:p>
                    <a:p>
                      <a:pPr>
                        <a:lnSpc>
                          <a:spcPct val="100000"/>
                        </a:lnSpc>
                      </a:pPr>
                      <a:r>
                        <a:rPr kumimoji="1" lang="ja-JP" altLang="en-US" sz="1400" b="0" kern="0">
                          <a:solidFill>
                            <a:schemeClr val="tx1"/>
                          </a:solidFill>
                        </a:rPr>
                        <a:t>　を踏まえた</a:t>
                      </a:r>
                      <a:r>
                        <a:rPr kumimoji="0" lang="ja-JP" altLang="en-US" sz="1400" kern="0">
                          <a:solidFill>
                            <a:schemeClr val="tx1"/>
                          </a:solidFill>
                        </a:rPr>
                        <a:t>担当者及び組織による処理計画の実効性を点検</a:t>
                      </a:r>
                      <a:endParaRPr kumimoji="1" lang="ja-JP" altLang="en-US" sz="1400" b="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u="none" strike="noStrike" kern="0" cap="none" spc="0" normalizeH="0" baseline="0" noProof="0">
                          <a:ln>
                            <a:noFill/>
                          </a:ln>
                          <a:solidFill>
                            <a:schemeClr val="tx1"/>
                          </a:solidFill>
                          <a:effectLst/>
                          <a:uLnTx/>
                          <a:uFillTx/>
                        </a:rPr>
                        <a:t>点検を通じて、</a:t>
                      </a:r>
                      <a:r>
                        <a:rPr kumimoji="0" lang="ja-JP" altLang="en-US" sz="1400" b="1" u="none" strike="noStrike" kern="0" cap="none" spc="0" normalizeH="0" baseline="0" noProof="0">
                          <a:ln>
                            <a:noFill/>
                          </a:ln>
                          <a:solidFill>
                            <a:schemeClr val="tx1"/>
                          </a:solidFill>
                          <a:effectLst/>
                          <a:uLnTx/>
                          <a:uFillTx/>
                        </a:rPr>
                        <a:t>組織・担当者が自組織の処理計画</a:t>
                      </a:r>
                      <a:r>
                        <a:rPr kumimoji="0" lang="ja-JP" altLang="en-US" sz="1400" b="1" kern="0">
                          <a:solidFill>
                            <a:schemeClr val="tx1"/>
                          </a:solidFill>
                        </a:rPr>
                        <a:t>を実効性の観点から確認</a:t>
                      </a:r>
                      <a:r>
                        <a:rPr kumimoji="0" lang="ja-JP" altLang="en-US" sz="1400" kern="0">
                          <a:solidFill>
                            <a:schemeClr val="tx1"/>
                          </a:solidFill>
                        </a:rPr>
                        <a:t>する</a:t>
                      </a:r>
                      <a:endParaRPr kumimoji="0" lang="ja-JP" altLang="en-US" sz="140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2191615970"/>
                  </a:ext>
                </a:extLst>
              </a:tr>
              <a:tr h="1096256">
                <a:tc>
                  <a:txBody>
                    <a:bodyPr/>
                    <a:lstStyle/>
                    <a:p>
                      <a:pPr algn="ctr">
                        <a:lnSpc>
                          <a:spcPct val="100000"/>
                        </a:lnSpc>
                      </a:pPr>
                      <a:r>
                        <a:rPr kumimoji="1" lang="ja-JP" altLang="en-US" sz="1400" b="1"/>
                        <a:t>フォローアップ研修</a:t>
                      </a:r>
                      <a:endParaRPr kumimoji="1" lang="ja-JP" altLang="en-US" sz="1400" b="0">
                        <a:latin typeface="メイリオ" panose="020B0604030504040204" pitchFamily="50" charset="-128"/>
                        <a:ea typeface="メイリオ" panose="020B0604030504040204" pitchFamily="50" charset="-128"/>
                      </a:endParaRPr>
                    </a:p>
                  </a:txBody>
                  <a:tcPr anchor="ctr"/>
                </a:tc>
                <a:tc>
                  <a:txBody>
                    <a:bodyPr/>
                    <a:lstStyle/>
                    <a:p>
                      <a:pPr algn="l" defTabSz="457200">
                        <a:defRPr/>
                      </a:pPr>
                      <a:r>
                        <a:rPr kumimoji="1" lang="ja-JP" altLang="en-US" sz="1400" b="1">
                          <a:solidFill>
                            <a:schemeClr val="tx1"/>
                          </a:solidFill>
                        </a:rPr>
                        <a:t>■</a:t>
                      </a:r>
                      <a:r>
                        <a:rPr kumimoji="0" lang="ja-JP" altLang="en-US" sz="1400" b="1" kern="0">
                          <a:solidFill>
                            <a:schemeClr val="tx1"/>
                          </a:solidFill>
                        </a:rPr>
                        <a:t>課題と課題への対策（処理計画の見直しを含む）の検討</a:t>
                      </a:r>
                      <a:endParaRPr kumimoji="0" lang="en-US" altLang="ja-JP" sz="1400" b="1" kern="0">
                        <a:solidFill>
                          <a:schemeClr val="tx1"/>
                        </a:solidFill>
                      </a:endParaRPr>
                    </a:p>
                    <a:p>
                      <a:pPr algn="l" defTabSz="457200">
                        <a:defRPr/>
                      </a:pPr>
                      <a:r>
                        <a:rPr kumimoji="0" lang="ja-JP" altLang="en-US" sz="1400" kern="0">
                          <a:solidFill>
                            <a:schemeClr val="tx1"/>
                          </a:solidFill>
                        </a:rPr>
                        <a:t>　図上演習と事前課題を踏まえて、「処理計画の活用」に関す</a:t>
                      </a:r>
                      <a:endParaRPr kumimoji="0" lang="en-US" altLang="ja-JP" sz="1400" kern="0">
                        <a:solidFill>
                          <a:schemeClr val="tx1"/>
                        </a:solidFill>
                      </a:endParaRPr>
                    </a:p>
                    <a:p>
                      <a:pPr algn="l" defTabSz="457200">
                        <a:defRPr/>
                      </a:pPr>
                      <a:r>
                        <a:rPr kumimoji="0" lang="ja-JP" altLang="en-US" sz="1400" kern="0">
                          <a:solidFill>
                            <a:schemeClr val="tx1"/>
                          </a:solidFill>
                        </a:rPr>
                        <a:t>　る課題と対策を、処理計画の実効性向上の観点からグループ</a:t>
                      </a:r>
                      <a:endParaRPr kumimoji="0" lang="en-US" altLang="ja-JP" sz="1400" kern="0">
                        <a:solidFill>
                          <a:schemeClr val="tx1"/>
                        </a:solidFill>
                      </a:endParaRPr>
                    </a:p>
                    <a:p>
                      <a:pPr algn="l" defTabSz="457200">
                        <a:defRPr/>
                      </a:pPr>
                      <a:r>
                        <a:rPr kumimoji="0" lang="ja-JP" altLang="en-US" sz="1400" kern="0">
                          <a:solidFill>
                            <a:schemeClr val="tx1"/>
                          </a:solidFill>
                        </a:rPr>
                        <a:t>　で議論・整理</a:t>
                      </a:r>
                      <a:endParaRPr kumimoji="0" lang="en-US" altLang="ja-JP" sz="1400" kern="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lvl="0" defTabSz="457200">
                        <a:defRPr/>
                      </a:pPr>
                      <a:r>
                        <a:rPr kumimoji="0" lang="ja-JP" altLang="en-US" sz="1400" kern="0">
                          <a:solidFill>
                            <a:prstClr val="black"/>
                          </a:solidFill>
                        </a:rPr>
                        <a:t>「処理計画の活用」における</a:t>
                      </a:r>
                      <a:r>
                        <a:rPr kumimoji="0" lang="ja-JP" altLang="en-US" sz="1400" b="1" u="none" strike="noStrike" kern="0" cap="none" spc="0" normalizeH="0" baseline="0" noProof="0">
                          <a:ln>
                            <a:noFill/>
                          </a:ln>
                          <a:solidFill>
                            <a:prstClr val="black"/>
                          </a:solidFill>
                          <a:effectLst/>
                          <a:uLnTx/>
                          <a:uFillTx/>
                        </a:rPr>
                        <a:t>課題を</a:t>
                      </a:r>
                      <a:r>
                        <a:rPr kumimoji="0" lang="ja-JP" altLang="en-US" sz="1400" b="1" kern="0">
                          <a:solidFill>
                            <a:prstClr val="black"/>
                          </a:solidFill>
                        </a:rPr>
                        <a:t>抽出</a:t>
                      </a:r>
                      <a:r>
                        <a:rPr kumimoji="0" lang="ja-JP" altLang="en-US" sz="1400" kern="0">
                          <a:solidFill>
                            <a:prstClr val="black"/>
                          </a:solidFill>
                        </a:rPr>
                        <a:t>し、課題への</a:t>
                      </a:r>
                      <a:r>
                        <a:rPr kumimoji="0" lang="ja-JP" altLang="en-US" sz="1400" b="1" kern="0">
                          <a:solidFill>
                            <a:prstClr val="black"/>
                          </a:solidFill>
                        </a:rPr>
                        <a:t>対策（計画見直しを含む）を明確化</a:t>
                      </a:r>
                      <a:r>
                        <a:rPr kumimoji="0" lang="ja-JP" altLang="en-US" sz="1400" kern="0">
                          <a:solidFill>
                            <a:prstClr val="black"/>
                          </a:solidFill>
                        </a:rPr>
                        <a:t>する</a:t>
                      </a:r>
                      <a:endParaRPr kumimoji="0" lang="en-US" altLang="ja-JP" sz="140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931098369"/>
                  </a:ext>
                </a:extLst>
              </a:tr>
            </a:tbl>
          </a:graphicData>
        </a:graphic>
      </p:graphicFrame>
      <p:sp>
        <p:nvSpPr>
          <p:cNvPr id="5" name="テキスト ボックス 4">
            <a:extLst>
              <a:ext uri="{FF2B5EF4-FFF2-40B4-BE49-F238E27FC236}">
                <a16:creationId xmlns:a16="http://schemas.microsoft.com/office/drawing/2014/main" id="{B2D1A18B-3A33-3B18-933A-76562BC509DB}"/>
              </a:ext>
            </a:extLst>
          </p:cNvPr>
          <p:cNvSpPr txBox="1"/>
          <p:nvPr/>
        </p:nvSpPr>
        <p:spPr>
          <a:xfrm>
            <a:off x="295590" y="6377662"/>
            <a:ext cx="85697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事前課題は「災害廃棄物処理計画策定・点検ガイドライン」 の内容に、独自事項を追加して作成</a:t>
            </a:r>
            <a:endParaRPr kumimoji="1" lang="en-US" altLang="ja-JP" sz="14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a:extLst>
              <a:ext uri="{FF2B5EF4-FFF2-40B4-BE49-F238E27FC236}">
                <a16:creationId xmlns:a16="http://schemas.microsoft.com/office/drawing/2014/main" id="{34789050-D4F4-1061-7AF7-BE1CE5BFD3B3}"/>
              </a:ext>
            </a:extLst>
          </p:cNvPr>
          <p:cNvSpPr txBox="1"/>
          <p:nvPr/>
        </p:nvSpPr>
        <p:spPr>
          <a:xfrm>
            <a:off x="322727" y="1506270"/>
            <a:ext cx="8821273" cy="338554"/>
          </a:xfrm>
          <a:prstGeom prst="rect">
            <a:avLst/>
          </a:prstGeom>
          <a:noFill/>
        </p:spPr>
        <p:txBody>
          <a:bodyPr wrap="square" rtlCol="0">
            <a:spAutoFit/>
          </a:bodyPr>
          <a:lstStyle>
            <a:defPPr>
              <a:defRPr lang="ja-JP"/>
            </a:defPPr>
            <a:lvl1pPr>
              <a:defRPr/>
            </a:lvl1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事前課題を含め、計画の点検、課題の把握、実効性の検証、対策の明確化を段階的に実施</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7945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矢印: 五方向 28">
            <a:extLst>
              <a:ext uri="{FF2B5EF4-FFF2-40B4-BE49-F238E27FC236}">
                <a16:creationId xmlns:a16="http://schemas.microsoft.com/office/drawing/2014/main" id="{999E3E95-DD23-4F1C-92E8-B95D09ABB82C}"/>
              </a:ext>
            </a:extLst>
          </p:cNvPr>
          <p:cNvSpPr/>
          <p:nvPr/>
        </p:nvSpPr>
        <p:spPr>
          <a:xfrm>
            <a:off x="4282172" y="1063148"/>
            <a:ext cx="4284000" cy="303015"/>
          </a:xfrm>
          <a:prstGeom prst="homePlat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lumMod val="75000"/>
                  </a:prstClr>
                </a:solidFill>
                <a:effectLst/>
                <a:uLnTx/>
                <a:uFillTx/>
                <a:latin typeface="メイリオ" panose="020B0604030504040204" pitchFamily="50" charset="-128"/>
                <a:ea typeface="メイリオ" panose="020B0604030504040204" pitchFamily="50" charset="-128"/>
                <a:cs typeface="+mn-cs"/>
              </a:rPr>
              <a:t>フォローアップ</a:t>
            </a:r>
          </a:p>
        </p:txBody>
      </p:sp>
      <p:sp>
        <p:nvSpPr>
          <p:cNvPr id="31" name="矢印: 五方向 30">
            <a:extLst>
              <a:ext uri="{FF2B5EF4-FFF2-40B4-BE49-F238E27FC236}">
                <a16:creationId xmlns:a16="http://schemas.microsoft.com/office/drawing/2014/main" id="{E58A0C0E-1FA1-47BD-AE2E-EDA765BE3217}"/>
              </a:ext>
            </a:extLst>
          </p:cNvPr>
          <p:cNvSpPr/>
          <p:nvPr/>
        </p:nvSpPr>
        <p:spPr>
          <a:xfrm>
            <a:off x="323525" y="1058715"/>
            <a:ext cx="4284000" cy="316291"/>
          </a:xfrm>
          <a:prstGeom prst="homePlate">
            <a:avLst/>
          </a:prstGeom>
          <a:solidFill>
            <a:srgbClr val="005C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図上演習</a:t>
            </a:r>
          </a:p>
        </p:txBody>
      </p:sp>
      <p:sp>
        <p:nvSpPr>
          <p:cNvPr id="6" name="タイトル 2">
            <a:extLst>
              <a:ext uri="{FF2B5EF4-FFF2-40B4-BE49-F238E27FC236}">
                <a16:creationId xmlns:a16="http://schemas.microsoft.com/office/drawing/2014/main" id="{C931DEC1-9F86-A9EB-6129-DA07066D518C}"/>
              </a:ext>
            </a:extLst>
          </p:cNvPr>
          <p:cNvSpPr>
            <a:spLocks noGrp="1"/>
          </p:cNvSpPr>
          <p:nvPr>
            <p:ph type="title"/>
          </p:nvPr>
        </p:nvSpPr>
        <p:spPr>
          <a:xfrm>
            <a:off x="250824" y="188913"/>
            <a:ext cx="8209607" cy="587375"/>
          </a:xfrm>
        </p:spPr>
        <p:txBody>
          <a:bodyPr/>
          <a:lstStyle/>
          <a:p>
            <a:pPr algn="l"/>
            <a:r>
              <a:rPr lang="en-US" altLang="ja-JP" sz="2000"/>
              <a:t>4.</a:t>
            </a:r>
            <a:r>
              <a:rPr lang="ja-JP" altLang="en-US" sz="2000"/>
              <a:t>自治体等による災害廃棄物処理計画の見直し・充実のための</a:t>
            </a:r>
            <a:br>
              <a:rPr lang="en-US" altLang="ja-JP" sz="2000"/>
            </a:br>
            <a:r>
              <a:rPr lang="ja-JP" altLang="en-US" sz="2000"/>
              <a:t>　図上演習③</a:t>
            </a:r>
            <a:endParaRPr kumimoji="1" lang="ja-JP" altLang="en-US" sz="2000"/>
          </a:p>
        </p:txBody>
      </p:sp>
      <p:sp>
        <p:nvSpPr>
          <p:cNvPr id="37" name="テキスト ボックス 36">
            <a:extLst>
              <a:ext uri="{FF2B5EF4-FFF2-40B4-BE49-F238E27FC236}">
                <a16:creationId xmlns:a16="http://schemas.microsoft.com/office/drawing/2014/main" id="{28025DC1-700B-45ED-875C-92D62B5EE9B6}"/>
              </a:ext>
            </a:extLst>
          </p:cNvPr>
          <p:cNvSpPr txBox="1"/>
          <p:nvPr/>
        </p:nvSpPr>
        <p:spPr>
          <a:xfrm>
            <a:off x="298250" y="1600981"/>
            <a:ext cx="8666238" cy="584775"/>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事前課題で処理計画の記載事項を確認の上、</a:t>
            </a: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初動対応時に想定される課題への対応</a:t>
            </a: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を検討</a:t>
            </a:r>
            <a:endParaRPr kumimoji="1" lang="en-US" altLang="ja-JP"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3776" marR="0" lvl="0" indent="-263776"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各グループのファシリテーターが、議論における課題や疑問を</a:t>
            </a: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経験者の視点からフォロー</a:t>
            </a:r>
          </a:p>
        </p:txBody>
      </p:sp>
      <p:sp>
        <p:nvSpPr>
          <p:cNvPr id="49" name="矢印: 五方向 48">
            <a:extLst>
              <a:ext uri="{FF2B5EF4-FFF2-40B4-BE49-F238E27FC236}">
                <a16:creationId xmlns:a16="http://schemas.microsoft.com/office/drawing/2014/main" id="{D5EFFCFE-4555-3E69-8E92-FF8AC6346F83}"/>
              </a:ext>
            </a:extLst>
          </p:cNvPr>
          <p:cNvSpPr/>
          <p:nvPr/>
        </p:nvSpPr>
        <p:spPr>
          <a:xfrm>
            <a:off x="314176" y="3071486"/>
            <a:ext cx="5265936"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演習１：組織体制の構築・住民等への広報</a:t>
            </a:r>
          </a:p>
        </p:txBody>
      </p:sp>
      <p:sp>
        <p:nvSpPr>
          <p:cNvPr id="55" name="テキスト ボックス 54">
            <a:extLst>
              <a:ext uri="{FF2B5EF4-FFF2-40B4-BE49-F238E27FC236}">
                <a16:creationId xmlns:a16="http://schemas.microsoft.com/office/drawing/2014/main" id="{FE585510-A950-2ADD-226F-7D707C15F632}"/>
              </a:ext>
            </a:extLst>
          </p:cNvPr>
          <p:cNvSpPr txBox="1"/>
          <p:nvPr/>
        </p:nvSpPr>
        <p:spPr>
          <a:xfrm>
            <a:off x="687840" y="3398088"/>
            <a:ext cx="48245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人員・体制の確保の方策、広報の意図と内容</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矢印: 五方向 7">
            <a:extLst>
              <a:ext uri="{FF2B5EF4-FFF2-40B4-BE49-F238E27FC236}">
                <a16:creationId xmlns:a16="http://schemas.microsoft.com/office/drawing/2014/main" id="{A6131557-56ED-A2EC-68A4-0A9F9BF6802B}"/>
              </a:ext>
            </a:extLst>
          </p:cNvPr>
          <p:cNvSpPr/>
          <p:nvPr/>
        </p:nvSpPr>
        <p:spPr>
          <a:xfrm>
            <a:off x="322649" y="3835362"/>
            <a:ext cx="525746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演習２：生活ごみ等の収集・処理　</a:t>
            </a:r>
          </a:p>
        </p:txBody>
      </p:sp>
      <p:sp>
        <p:nvSpPr>
          <p:cNvPr id="9" name="テキスト ボックス 8">
            <a:extLst>
              <a:ext uri="{FF2B5EF4-FFF2-40B4-BE49-F238E27FC236}">
                <a16:creationId xmlns:a16="http://schemas.microsoft.com/office/drawing/2014/main" id="{558986AC-ED7D-D55E-CB37-9886CE9E6509}"/>
              </a:ext>
            </a:extLst>
          </p:cNvPr>
          <p:cNvSpPr txBox="1"/>
          <p:nvPr/>
        </p:nvSpPr>
        <p:spPr>
          <a:xfrm>
            <a:off x="683568" y="4173242"/>
            <a:ext cx="43924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生活ごみ、避難所ごみ、災害トイレへの対応</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矢印: 五方向 9">
            <a:extLst>
              <a:ext uri="{FF2B5EF4-FFF2-40B4-BE49-F238E27FC236}">
                <a16:creationId xmlns:a16="http://schemas.microsoft.com/office/drawing/2014/main" id="{5252E986-5D31-3ABF-D3C6-741B6F2D9F38}"/>
              </a:ext>
            </a:extLst>
          </p:cNvPr>
          <p:cNvSpPr/>
          <p:nvPr/>
        </p:nvSpPr>
        <p:spPr>
          <a:xfrm>
            <a:off x="322649" y="4598331"/>
            <a:ext cx="525746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演習３：仮置場の設置・運営</a:t>
            </a:r>
          </a:p>
        </p:txBody>
      </p:sp>
      <p:sp>
        <p:nvSpPr>
          <p:cNvPr id="11" name="テキスト ボックス 10">
            <a:extLst>
              <a:ext uri="{FF2B5EF4-FFF2-40B4-BE49-F238E27FC236}">
                <a16:creationId xmlns:a16="http://schemas.microsoft.com/office/drawing/2014/main" id="{EAE131B4-B6EC-6A98-F8C9-FAEFB96755A5}"/>
              </a:ext>
            </a:extLst>
          </p:cNvPr>
          <p:cNvSpPr txBox="1"/>
          <p:nvPr/>
        </p:nvSpPr>
        <p:spPr>
          <a:xfrm>
            <a:off x="683568" y="4910256"/>
            <a:ext cx="43204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仮置場の運営で想定される状況・課題と対応</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2" name="矢印: 五方向 11">
            <a:extLst>
              <a:ext uri="{FF2B5EF4-FFF2-40B4-BE49-F238E27FC236}">
                <a16:creationId xmlns:a16="http://schemas.microsoft.com/office/drawing/2014/main" id="{962DF260-9771-1395-5319-9723FEB40021}"/>
              </a:ext>
            </a:extLst>
          </p:cNvPr>
          <p:cNvSpPr/>
          <p:nvPr/>
        </p:nvSpPr>
        <p:spPr>
          <a:xfrm>
            <a:off x="322649" y="5337152"/>
            <a:ext cx="525746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演習４：片付けごみへの対応</a:t>
            </a:r>
          </a:p>
        </p:txBody>
      </p:sp>
      <p:sp>
        <p:nvSpPr>
          <p:cNvPr id="13" name="テキスト ボックス 12">
            <a:extLst>
              <a:ext uri="{FF2B5EF4-FFF2-40B4-BE49-F238E27FC236}">
                <a16:creationId xmlns:a16="http://schemas.microsoft.com/office/drawing/2014/main" id="{A6D66DF0-FB4B-14B1-83C3-4FDCC4B5D884}"/>
              </a:ext>
            </a:extLst>
          </p:cNvPr>
          <p:cNvSpPr txBox="1"/>
          <p:nvPr/>
        </p:nvSpPr>
        <p:spPr>
          <a:xfrm>
            <a:off x="683569" y="5676343"/>
            <a:ext cx="48965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災害ごみ搬入困難者への対応、勝手仮置場への対応</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矢印: 五方向 13">
            <a:extLst>
              <a:ext uri="{FF2B5EF4-FFF2-40B4-BE49-F238E27FC236}">
                <a16:creationId xmlns:a16="http://schemas.microsoft.com/office/drawing/2014/main" id="{B14D6EEB-1A95-D702-900C-FD306C0ED71B}"/>
              </a:ext>
            </a:extLst>
          </p:cNvPr>
          <p:cNvSpPr/>
          <p:nvPr/>
        </p:nvSpPr>
        <p:spPr>
          <a:xfrm>
            <a:off x="322649" y="2321373"/>
            <a:ext cx="5257463" cy="288000"/>
          </a:xfrm>
          <a:prstGeom prst="homePlate">
            <a:avLst>
              <a:gd name="adj" fmla="val 2622"/>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事前課題：処理計画チェックシートによる計画の点検</a:t>
            </a:r>
          </a:p>
        </p:txBody>
      </p:sp>
      <p:sp>
        <p:nvSpPr>
          <p:cNvPr id="15" name="テキスト ボックス 14">
            <a:extLst>
              <a:ext uri="{FF2B5EF4-FFF2-40B4-BE49-F238E27FC236}">
                <a16:creationId xmlns:a16="http://schemas.microsoft.com/office/drawing/2014/main" id="{BA3B4B0C-7324-3D26-7908-A9BD4B7C3282}"/>
              </a:ext>
            </a:extLst>
          </p:cNvPr>
          <p:cNvSpPr txBox="1"/>
          <p:nvPr/>
        </p:nvSpPr>
        <p:spPr>
          <a:xfrm>
            <a:off x="683568" y="2650656"/>
            <a:ext cx="49800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図上演習のテーマに対応する記載内容を事前に確認</a:t>
            </a:r>
            <a:endParaRPr kumimoji="1" lang="en-US" altLang="ja-JP"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矢印: 五方向 1">
            <a:extLst>
              <a:ext uri="{FF2B5EF4-FFF2-40B4-BE49-F238E27FC236}">
                <a16:creationId xmlns:a16="http://schemas.microsoft.com/office/drawing/2014/main" id="{73EAACFE-79E9-4E92-BCB9-AEB7144643FC}"/>
              </a:ext>
            </a:extLst>
          </p:cNvPr>
          <p:cNvSpPr/>
          <p:nvPr/>
        </p:nvSpPr>
        <p:spPr>
          <a:xfrm>
            <a:off x="322649" y="6084544"/>
            <a:ext cx="5257464" cy="288000"/>
          </a:xfrm>
          <a:prstGeom prst="homePlate">
            <a:avLst>
              <a:gd name="adj" fmla="val 2622"/>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ts val="25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　演習５：関係機関との連携</a:t>
            </a:r>
          </a:p>
        </p:txBody>
      </p:sp>
      <p:sp>
        <p:nvSpPr>
          <p:cNvPr id="3" name="テキスト ボックス 2">
            <a:extLst>
              <a:ext uri="{FF2B5EF4-FFF2-40B4-BE49-F238E27FC236}">
                <a16:creationId xmlns:a16="http://schemas.microsoft.com/office/drawing/2014/main" id="{FB5F4680-1913-8229-F99F-2047534B111B}"/>
              </a:ext>
            </a:extLst>
          </p:cNvPr>
          <p:cNvSpPr txBox="1"/>
          <p:nvPr/>
        </p:nvSpPr>
        <p:spPr>
          <a:xfrm>
            <a:off x="675102" y="6419748"/>
            <a:ext cx="48965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支援要請が必要な事項と支援要請先</a:t>
            </a:r>
            <a:endParaRPr kumimoji="1" lang="ja-JP" altLang="en-US" sz="16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A8F9D979-A298-263F-9BC3-F149F54508BE}"/>
              </a:ext>
            </a:extLst>
          </p:cNvPr>
          <p:cNvSpPr txBox="1"/>
          <p:nvPr/>
        </p:nvSpPr>
        <p:spPr>
          <a:xfrm>
            <a:off x="5940152" y="6453336"/>
            <a:ext cx="284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108"/>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図上演習グループワーク風景</a:t>
            </a: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9" name="図 18" descr="テーブルの周りに集まっている人たち&#10;&#10;AI 生成コンテンツは誤りを含む可能性があります。">
            <a:extLst>
              <a:ext uri="{FF2B5EF4-FFF2-40B4-BE49-F238E27FC236}">
                <a16:creationId xmlns:a16="http://schemas.microsoft.com/office/drawing/2014/main" id="{07FAB239-C379-2BD9-00D3-6F6967113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028" y="2288624"/>
            <a:ext cx="2682239" cy="2012380"/>
          </a:xfrm>
          <a:prstGeom prst="rect">
            <a:avLst/>
          </a:prstGeom>
        </p:spPr>
      </p:pic>
      <p:pic>
        <p:nvPicPr>
          <p:cNvPr id="25" name="図 24" descr="テーブルを囲んでいる人たち&#10;&#10;AI 生成コンテンツは誤りを含む可能性があります。">
            <a:extLst>
              <a:ext uri="{FF2B5EF4-FFF2-40B4-BE49-F238E27FC236}">
                <a16:creationId xmlns:a16="http://schemas.microsoft.com/office/drawing/2014/main" id="{106D75B3-82DB-B5DA-1990-7B461E823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9028" y="4429679"/>
            <a:ext cx="2682240" cy="1814945"/>
          </a:xfrm>
          <a:prstGeom prst="rect">
            <a:avLst/>
          </a:prstGeom>
        </p:spPr>
      </p:pic>
    </p:spTree>
    <p:extLst>
      <p:ext uri="{BB962C8B-B14F-4D97-AF65-F5344CB8AC3E}">
        <p14:creationId xmlns:p14="http://schemas.microsoft.com/office/powerpoint/2010/main" val="680945274"/>
      </p:ext>
    </p:extLst>
  </p:cSld>
  <p:clrMapOvr>
    <a:masterClrMapping/>
  </p:clrMapOvr>
</p:sld>
</file>

<file path=ppt/theme/theme1.xml><?xml version="1.0" encoding="utf-8"?>
<a:theme xmlns:a="http://schemas.openxmlformats.org/drawingml/2006/main" name="災対室_作業用">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b3389dd-532a-4380-a612-9411787d1b78">
      <Terms xmlns="http://schemas.microsoft.com/office/infopath/2007/PartnerControls"/>
    </lcf76f155ced4ddcb4097134ff3c332f>
    <TaxCatchAll xmlns="44072bf6-2910-405c-80b1-19093bade0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627645BEAB0FC47B09D050ADD704371" ma:contentTypeVersion="14" ma:contentTypeDescription="新しいドキュメントを作成します。" ma:contentTypeScope="" ma:versionID="b313f33fa0ed6b7bae7d77cc749bdb16">
  <xsd:schema xmlns:xsd="http://www.w3.org/2001/XMLSchema" xmlns:xs="http://www.w3.org/2001/XMLSchema" xmlns:p="http://schemas.microsoft.com/office/2006/metadata/properties" xmlns:ns2="eb3389dd-532a-4380-a612-9411787d1b78" xmlns:ns3="44072bf6-2910-405c-80b1-19093bade0cc" targetNamespace="http://schemas.microsoft.com/office/2006/metadata/properties" ma:root="true" ma:fieldsID="e7821aae70d2cfc92a7b783c6538f550" ns2:_="" ns3:_="">
    <xsd:import namespace="eb3389dd-532a-4380-a612-9411787d1b78"/>
    <xsd:import namespace="44072bf6-2910-405c-80b1-19093bad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389dd-532a-4380-a612-9411787d1b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72bf6-2910-405c-80b1-19093bade0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c68b7a4-0dd0-499b-9252-c79671f28bd0}" ma:internalName="TaxCatchAll" ma:showField="CatchAllData" ma:web="44072bf6-2910-405c-80b1-19093bade0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6BF7A5-8BCE-4139-A7DA-BA1633AC423C}">
  <ds:schemaRefs>
    <ds:schemaRef ds:uri="http://schemas.microsoft.com/office/2006/documentManagement/types"/>
    <ds:schemaRef ds:uri="http://schemas.microsoft.com/office/2006/metadata/properties"/>
    <ds:schemaRef ds:uri="44072bf6-2910-405c-80b1-19093bade0cc"/>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eb3389dd-532a-4380-a612-9411787d1b78"/>
    <ds:schemaRef ds:uri="http://purl.org/dc/elements/1.1/"/>
  </ds:schemaRefs>
</ds:datastoreItem>
</file>

<file path=customXml/itemProps2.xml><?xml version="1.0" encoding="utf-8"?>
<ds:datastoreItem xmlns:ds="http://schemas.openxmlformats.org/officeDocument/2006/customXml" ds:itemID="{46DD5E7C-A703-440A-AC3E-F3B429AD4F11}">
  <ds:schemaRefs>
    <ds:schemaRef ds:uri="http://schemas.microsoft.com/sharepoint/v3/contenttype/forms"/>
  </ds:schemaRefs>
</ds:datastoreItem>
</file>

<file path=customXml/itemProps3.xml><?xml version="1.0" encoding="utf-8"?>
<ds:datastoreItem xmlns:ds="http://schemas.openxmlformats.org/officeDocument/2006/customXml" ds:itemID="{05FA7695-A542-4E5C-88F5-CEF437944AA3}">
  <ds:schemaRefs>
    <ds:schemaRef ds:uri="44072bf6-2910-405c-80b1-19093bade0cc"/>
    <ds:schemaRef ds:uri="eb3389dd-532a-4380-a612-9411787d1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Words>4382</Words>
  <PresentationFormat>画面に合わせる (4:3)</PresentationFormat>
  <Paragraphs>378</Paragraphs>
  <Slides>17</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17</vt:i4>
      </vt:variant>
    </vt:vector>
  </HeadingPairs>
  <TitlesOfParts>
    <vt:vector size="26" baseType="lpstr">
      <vt:lpstr>HG丸ｺﾞｼｯｸM-PRO</vt:lpstr>
      <vt:lpstr>Meiryo UI</vt:lpstr>
      <vt:lpstr>メイリオ</vt:lpstr>
      <vt:lpstr>游ゴシック</vt:lpstr>
      <vt:lpstr>Arial</vt:lpstr>
      <vt:lpstr>Calibri</vt:lpstr>
      <vt:lpstr>Wingdings</vt:lpstr>
      <vt:lpstr>災対室_作業用</vt:lpstr>
      <vt:lpstr>デザインの設定</vt:lpstr>
      <vt:lpstr>ブロック協議会における 令和７年度の事業報告</vt:lpstr>
      <vt:lpstr>令和７年度　大規模災害時廃棄物対策関東ブロック協議会の取組み【実績】</vt:lpstr>
      <vt:lpstr>1. ブロック協議会</vt:lpstr>
      <vt:lpstr>2. 災害廃棄物処理に係る事務委託に関する調査・研究事業</vt:lpstr>
      <vt:lpstr>3. 首都直下地震を想定した東京都及び特別区との課題検討①</vt:lpstr>
      <vt:lpstr>3. 首都直下地震を想定した東京都及び特別区との課題検討②</vt:lpstr>
      <vt:lpstr>4.自治体等による災害廃棄物処理計画の見直し・充実のための 　図上演習①</vt:lpstr>
      <vt:lpstr>4.自治体等による災害廃棄物処理計画の見直し・充実のための 　図上演習②</vt:lpstr>
      <vt:lpstr>4.自治体等による災害廃棄物処理計画の見直し・充実のための 　図上演習③</vt:lpstr>
      <vt:lpstr>4.自治体等による災害廃棄物処理計画の見直し・充実のための 　図上演習④</vt:lpstr>
      <vt:lpstr>4.自治体等による災害廃棄物処理計画の見直し・充実のための 　図上演習⑤</vt:lpstr>
      <vt:lpstr>5.災害廃棄物処理リーダー養成講座①</vt:lpstr>
      <vt:lpstr>5.災害廃棄物処理リーダー養成講座②</vt:lpstr>
      <vt:lpstr>5.災害廃棄物処理リーダー養成講座③</vt:lpstr>
      <vt:lpstr>5.災害廃棄物処理リーダー養成講座④</vt:lpstr>
      <vt:lpstr>5.災害廃棄物処理リーダー養成講座⑤</vt:lpstr>
      <vt:lpstr>６.都県担当者との意見交換会</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0x0101009627645BEAB0FC47B09D050ADD704371</vt:lpwstr>
  </property>
  <property fmtid="{D5CDD505-2E9C-101B-9397-08002B2CF9AE}" pid="3" name="MediaServiceImageTags">
    <vt:lpwstr/>
  </property>
</Properties>
</file>